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1" r:id="rId6"/>
    <p:sldId id="259" r:id="rId7"/>
    <p:sldId id="260"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0318396-BFA2-45BE-87A1-24C647E532D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4025095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318396-BFA2-45BE-87A1-24C647E532D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704379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318396-BFA2-45BE-87A1-24C647E532D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243062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0318396-BFA2-45BE-87A1-24C647E532D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2749239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0318396-BFA2-45BE-87A1-24C647E532D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37292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0318396-BFA2-45BE-87A1-24C647E532D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3331753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0318396-BFA2-45BE-87A1-24C647E532DB}"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211970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0318396-BFA2-45BE-87A1-24C647E532DB}"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3227787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0318396-BFA2-45BE-87A1-24C647E532DB}"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334035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0318396-BFA2-45BE-87A1-24C647E532D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2647373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0318396-BFA2-45BE-87A1-24C647E532D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0B4606-8A21-47D0-AD4B-8C4E66D2432F}" type="slidenum">
              <a:rPr lang="tr-TR" smtClean="0"/>
              <a:t>‹#›</a:t>
            </a:fld>
            <a:endParaRPr lang="tr-TR"/>
          </a:p>
        </p:txBody>
      </p:sp>
    </p:spTree>
    <p:extLst>
      <p:ext uri="{BB962C8B-B14F-4D97-AF65-F5344CB8AC3E}">
        <p14:creationId xmlns:p14="http://schemas.microsoft.com/office/powerpoint/2010/main" val="638441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18396-BFA2-45BE-87A1-24C647E532DB}"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0B4606-8A21-47D0-AD4B-8C4E66D2432F}" type="slidenum">
              <a:rPr lang="tr-TR" smtClean="0"/>
              <a:t>‹#›</a:t>
            </a:fld>
            <a:endParaRPr lang="tr-TR"/>
          </a:p>
        </p:txBody>
      </p:sp>
    </p:spTree>
    <p:extLst>
      <p:ext uri="{BB962C8B-B14F-4D97-AF65-F5344CB8AC3E}">
        <p14:creationId xmlns:p14="http://schemas.microsoft.com/office/powerpoint/2010/main" val="1725209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Osmanlılarda İlk Teşkilat ve Kurumsallaşma Faaliyetleri</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77234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Osmanlı Devleti’nde ilk düzenli teşkilat ve kurumsallaşma Orhan Bey (1324- 1362) döneminde gerçekleştirilmiştir. Orhan Bey döneminde beyliğin sınırları sürekli genişleme gösterdiğinden yeni kurumlar oluşturulmuş ve devlet sağlam temeller üzerine oturtulmaya çalışılmıştır. Bu dönemde aşiret </a:t>
            </a:r>
            <a:r>
              <a:rPr lang="tr-TR" dirty="0" err="1"/>
              <a:t>usül</a:t>
            </a:r>
            <a:r>
              <a:rPr lang="tr-TR" dirty="0"/>
              <a:t> ve kuralları ile Türk ve Türkmen törelerinden az çok ayrılarak, o zamana göre modern bir devlet olma yolunda önemli adımlar atılmıştır. Yönetim, yargı, askerî ve malî alanlarda yeni teşkilat ve kurumların oluşturulması lüzumu ortaya çıktığında, bu konularda ulema sınıfından Vezir </a:t>
            </a:r>
            <a:r>
              <a:rPr lang="tr-TR" dirty="0" err="1"/>
              <a:t>Alaaddin</a:t>
            </a:r>
            <a:r>
              <a:rPr lang="tr-TR" dirty="0"/>
              <a:t> Paşa ile Bursa kadısı Çandarlı Kara Halil Hayreddin Paşa önemli hizmetlerde bulunmuşlardır. Tarihî kaynaklara göre </a:t>
            </a:r>
            <a:r>
              <a:rPr lang="tr-TR" dirty="0" err="1"/>
              <a:t>Alaaddin</a:t>
            </a:r>
            <a:r>
              <a:rPr lang="tr-TR" dirty="0"/>
              <a:t> Paşa, Osmanlı Devleti’nin ilk veziridir.</a:t>
            </a:r>
            <a:endParaRPr lang="tr-TR" dirty="0"/>
          </a:p>
        </p:txBody>
      </p:sp>
    </p:spTree>
    <p:extLst>
      <p:ext uri="{BB962C8B-B14F-4D97-AF65-F5344CB8AC3E}">
        <p14:creationId xmlns:p14="http://schemas.microsoft.com/office/powerpoint/2010/main" val="2530690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en-GB" dirty="0" err="1"/>
              <a:t>Kuruluş</a:t>
            </a:r>
            <a:r>
              <a:rPr lang="en-GB" dirty="0"/>
              <a:t> </a:t>
            </a:r>
            <a:r>
              <a:rPr lang="en-GB" dirty="0" err="1"/>
              <a:t>döneminde</a:t>
            </a:r>
            <a:r>
              <a:rPr lang="en-GB" dirty="0"/>
              <a:t> </a:t>
            </a:r>
            <a:r>
              <a:rPr lang="en-GB" dirty="0" err="1"/>
              <a:t>devletin</a:t>
            </a:r>
            <a:r>
              <a:rPr lang="en-GB" dirty="0"/>
              <a:t> </a:t>
            </a:r>
            <a:r>
              <a:rPr lang="en-GB" dirty="0" err="1"/>
              <a:t>teşkilat</a:t>
            </a:r>
            <a:r>
              <a:rPr lang="en-GB" dirty="0"/>
              <a:t> </a:t>
            </a:r>
            <a:r>
              <a:rPr lang="en-GB" dirty="0" err="1"/>
              <a:t>ve</a:t>
            </a:r>
            <a:r>
              <a:rPr lang="en-GB" dirty="0"/>
              <a:t> </a:t>
            </a:r>
            <a:r>
              <a:rPr lang="en-GB" dirty="0" err="1"/>
              <a:t>kurumsallaşmasında</a:t>
            </a:r>
            <a:r>
              <a:rPr lang="en-GB" dirty="0"/>
              <a:t> </a:t>
            </a:r>
            <a:r>
              <a:rPr lang="en-GB" dirty="0" err="1"/>
              <a:t>önemli</a:t>
            </a:r>
            <a:r>
              <a:rPr lang="en-GB" dirty="0"/>
              <a:t> </a:t>
            </a:r>
            <a:r>
              <a:rPr lang="en-GB" dirty="0" err="1"/>
              <a:t>hizmetleri</a:t>
            </a:r>
            <a:r>
              <a:rPr lang="en-GB" dirty="0"/>
              <a:t> </a:t>
            </a:r>
            <a:r>
              <a:rPr lang="en-GB" dirty="0" err="1"/>
              <a:t>olmuştur</a:t>
            </a:r>
            <a:r>
              <a:rPr lang="en-GB" dirty="0"/>
              <a:t>.  </a:t>
            </a:r>
            <a:r>
              <a:rPr lang="en-GB" dirty="0" err="1"/>
              <a:t>Vezir</a:t>
            </a:r>
            <a:r>
              <a:rPr lang="en-GB" dirty="0"/>
              <a:t> </a:t>
            </a:r>
            <a:r>
              <a:rPr lang="en-GB" dirty="0" err="1"/>
              <a:t>Alaaddin</a:t>
            </a:r>
            <a:r>
              <a:rPr lang="en-GB" dirty="0"/>
              <a:t> </a:t>
            </a:r>
            <a:r>
              <a:rPr lang="en-GB" dirty="0" err="1"/>
              <a:t>Paşa</a:t>
            </a:r>
            <a:r>
              <a:rPr lang="en-GB" dirty="0"/>
              <a:t> </a:t>
            </a:r>
            <a:r>
              <a:rPr lang="en-GB" dirty="0" err="1"/>
              <a:t>ile</a:t>
            </a:r>
            <a:r>
              <a:rPr lang="en-GB" dirty="0"/>
              <a:t> </a:t>
            </a:r>
            <a:r>
              <a:rPr lang="en-GB" dirty="0" err="1"/>
              <a:t>Orhan</a:t>
            </a:r>
            <a:r>
              <a:rPr lang="en-GB" dirty="0"/>
              <a:t> </a:t>
            </a:r>
            <a:r>
              <a:rPr lang="en-GB" dirty="0" err="1"/>
              <a:t>Bey’in</a:t>
            </a:r>
            <a:r>
              <a:rPr lang="en-GB" dirty="0"/>
              <a:t> </a:t>
            </a:r>
            <a:r>
              <a:rPr lang="en-GB" dirty="0" err="1"/>
              <a:t>kardeşi</a:t>
            </a:r>
            <a:r>
              <a:rPr lang="en-GB" dirty="0"/>
              <a:t> </a:t>
            </a:r>
            <a:r>
              <a:rPr lang="en-GB" dirty="0" err="1"/>
              <a:t>Alaaddin</a:t>
            </a:r>
            <a:r>
              <a:rPr lang="en-GB" dirty="0"/>
              <a:t> </a:t>
            </a:r>
            <a:r>
              <a:rPr lang="en-GB" dirty="0" err="1"/>
              <a:t>Bey</a:t>
            </a:r>
            <a:r>
              <a:rPr lang="en-GB" dirty="0"/>
              <a:t> </a:t>
            </a:r>
            <a:r>
              <a:rPr lang="en-GB" dirty="0" err="1"/>
              <a:t>bazı</a:t>
            </a:r>
            <a:r>
              <a:rPr lang="en-GB" dirty="0"/>
              <a:t> </a:t>
            </a:r>
            <a:r>
              <a:rPr lang="en-GB" dirty="0" err="1"/>
              <a:t>tarihî</a:t>
            </a:r>
            <a:r>
              <a:rPr lang="en-GB" dirty="0"/>
              <a:t> </a:t>
            </a:r>
            <a:r>
              <a:rPr lang="en-GB" dirty="0" err="1"/>
              <a:t>kaynaklarda</a:t>
            </a:r>
            <a:r>
              <a:rPr lang="en-GB" dirty="0"/>
              <a:t> </a:t>
            </a:r>
            <a:r>
              <a:rPr lang="en-GB" dirty="0" err="1"/>
              <a:t>birbirine</a:t>
            </a:r>
            <a:r>
              <a:rPr lang="en-GB" dirty="0"/>
              <a:t> </a:t>
            </a:r>
            <a:r>
              <a:rPr lang="en-GB" dirty="0" err="1"/>
              <a:t>karıştırılmıştır</a:t>
            </a:r>
            <a:r>
              <a:rPr lang="en-GB" dirty="0"/>
              <a:t>. </a:t>
            </a:r>
            <a:r>
              <a:rPr lang="en-GB" dirty="0" err="1"/>
              <a:t>Çandarlı</a:t>
            </a:r>
            <a:r>
              <a:rPr lang="en-GB" dirty="0"/>
              <a:t> Kara </a:t>
            </a:r>
            <a:r>
              <a:rPr lang="en-GB" dirty="0" err="1"/>
              <a:t>Halil</a:t>
            </a:r>
            <a:r>
              <a:rPr lang="en-GB" dirty="0"/>
              <a:t> </a:t>
            </a:r>
            <a:r>
              <a:rPr lang="en-GB" dirty="0" err="1"/>
              <a:t>Hayreddin</a:t>
            </a:r>
            <a:r>
              <a:rPr lang="en-GB" dirty="0"/>
              <a:t> </a:t>
            </a:r>
            <a:r>
              <a:rPr lang="en-GB" dirty="0" err="1"/>
              <a:t>Paşa</a:t>
            </a:r>
            <a:r>
              <a:rPr lang="en-GB" dirty="0"/>
              <a:t> </a:t>
            </a:r>
            <a:r>
              <a:rPr lang="en-GB" dirty="0" err="1"/>
              <a:t>ise</a:t>
            </a:r>
            <a:r>
              <a:rPr lang="en-GB" dirty="0"/>
              <a:t> </a:t>
            </a:r>
            <a:r>
              <a:rPr lang="en-GB" dirty="0" err="1"/>
              <a:t>Osmanlı</a:t>
            </a:r>
            <a:r>
              <a:rPr lang="en-GB" dirty="0"/>
              <a:t> </a:t>
            </a:r>
            <a:r>
              <a:rPr lang="en-GB" dirty="0" err="1"/>
              <a:t>Devleti’nin</a:t>
            </a:r>
            <a:r>
              <a:rPr lang="en-GB" dirty="0"/>
              <a:t> </a:t>
            </a:r>
            <a:r>
              <a:rPr lang="en-GB" dirty="0" err="1"/>
              <a:t>kuruluşunda</a:t>
            </a:r>
            <a:r>
              <a:rPr lang="en-GB" dirty="0"/>
              <a:t> </a:t>
            </a:r>
            <a:r>
              <a:rPr lang="en-GB" dirty="0" err="1"/>
              <a:t>Osmanlı</a:t>
            </a:r>
            <a:r>
              <a:rPr lang="en-GB" dirty="0"/>
              <a:t> </a:t>
            </a:r>
            <a:r>
              <a:rPr lang="en-GB" dirty="0" err="1"/>
              <a:t>hanedanı</a:t>
            </a:r>
            <a:r>
              <a:rPr lang="en-GB" dirty="0"/>
              <a:t> </a:t>
            </a:r>
            <a:r>
              <a:rPr lang="en-GB" dirty="0" err="1"/>
              <a:t>ile</a:t>
            </a:r>
            <a:r>
              <a:rPr lang="en-GB" dirty="0"/>
              <a:t> </a:t>
            </a:r>
            <a:r>
              <a:rPr lang="en-GB" dirty="0" err="1"/>
              <a:t>birlikte</a:t>
            </a:r>
            <a:r>
              <a:rPr lang="en-GB" dirty="0"/>
              <a:t> </a:t>
            </a:r>
            <a:r>
              <a:rPr lang="en-GB" dirty="0" err="1"/>
              <a:t>tarih</a:t>
            </a:r>
            <a:r>
              <a:rPr lang="en-GB" dirty="0"/>
              <a:t> </a:t>
            </a:r>
            <a:r>
              <a:rPr lang="en-GB" dirty="0" err="1"/>
              <a:t>sahnesinde</a:t>
            </a:r>
            <a:r>
              <a:rPr lang="en-GB" dirty="0"/>
              <a:t> </a:t>
            </a:r>
            <a:r>
              <a:rPr lang="en-GB" dirty="0" err="1"/>
              <a:t>görülen</a:t>
            </a:r>
            <a:r>
              <a:rPr lang="en-GB" dirty="0"/>
              <a:t>, </a:t>
            </a:r>
            <a:r>
              <a:rPr lang="en-GB" dirty="0" err="1"/>
              <a:t>devletin</a:t>
            </a:r>
            <a:r>
              <a:rPr lang="en-GB" dirty="0"/>
              <a:t> </a:t>
            </a:r>
            <a:r>
              <a:rPr lang="en-GB" dirty="0" err="1"/>
              <a:t>kuruluşunda</a:t>
            </a:r>
            <a:r>
              <a:rPr lang="en-GB" dirty="0"/>
              <a:t> </a:t>
            </a:r>
            <a:r>
              <a:rPr lang="en-GB" dirty="0" err="1"/>
              <a:t>ve</a:t>
            </a:r>
            <a:r>
              <a:rPr lang="en-GB" dirty="0"/>
              <a:t> </a:t>
            </a:r>
            <a:r>
              <a:rPr lang="en-GB" dirty="0" err="1"/>
              <a:t>teşkilatlanmasinda</a:t>
            </a:r>
            <a:r>
              <a:rPr lang="en-GB" dirty="0"/>
              <a:t> </a:t>
            </a:r>
            <a:r>
              <a:rPr lang="en-GB" dirty="0" err="1"/>
              <a:t>büyük</a:t>
            </a:r>
            <a:r>
              <a:rPr lang="en-GB" dirty="0"/>
              <a:t> </a:t>
            </a:r>
            <a:r>
              <a:rPr lang="en-GB" dirty="0" err="1"/>
              <a:t>hizmetleri</a:t>
            </a:r>
            <a:r>
              <a:rPr lang="en-GB" dirty="0"/>
              <a:t> </a:t>
            </a:r>
            <a:r>
              <a:rPr lang="en-GB" dirty="0" err="1"/>
              <a:t>olan</a:t>
            </a:r>
            <a:r>
              <a:rPr lang="en-GB" dirty="0"/>
              <a:t> </a:t>
            </a:r>
            <a:r>
              <a:rPr lang="en-GB" dirty="0" err="1"/>
              <a:t>ve</a:t>
            </a:r>
            <a:r>
              <a:rPr lang="en-GB" dirty="0"/>
              <a:t> </a:t>
            </a:r>
            <a:r>
              <a:rPr lang="en-GB" dirty="0" err="1"/>
              <a:t>bir</a:t>
            </a:r>
            <a:r>
              <a:rPr lang="en-GB" dirty="0"/>
              <a:t> </a:t>
            </a:r>
            <a:r>
              <a:rPr lang="en-GB" dirty="0" err="1"/>
              <a:t>buçuk</a:t>
            </a:r>
            <a:r>
              <a:rPr lang="en-GB" dirty="0"/>
              <a:t> </a:t>
            </a:r>
            <a:r>
              <a:rPr lang="en-GB" dirty="0" err="1"/>
              <a:t>asır</a:t>
            </a:r>
            <a:r>
              <a:rPr lang="en-GB" dirty="0"/>
              <a:t> </a:t>
            </a:r>
            <a:r>
              <a:rPr lang="en-GB" dirty="0" err="1"/>
              <a:t>devlet</a:t>
            </a:r>
            <a:r>
              <a:rPr lang="en-GB" dirty="0"/>
              <a:t> </a:t>
            </a:r>
            <a:r>
              <a:rPr lang="en-GB" dirty="0" err="1"/>
              <a:t>yönetimini</a:t>
            </a:r>
            <a:r>
              <a:rPr lang="en-GB" dirty="0"/>
              <a:t> </a:t>
            </a:r>
            <a:r>
              <a:rPr lang="en-GB" dirty="0" err="1"/>
              <a:t>ellerinde</a:t>
            </a:r>
            <a:r>
              <a:rPr lang="en-GB" dirty="0"/>
              <a:t> </a:t>
            </a:r>
            <a:r>
              <a:rPr lang="en-GB" dirty="0" err="1"/>
              <a:t>bulunduran</a:t>
            </a:r>
            <a:r>
              <a:rPr lang="en-GB" dirty="0"/>
              <a:t> </a:t>
            </a:r>
            <a:r>
              <a:rPr lang="en-GB" dirty="0" err="1"/>
              <a:t>Çandarlı</a:t>
            </a:r>
            <a:r>
              <a:rPr lang="en-GB" dirty="0"/>
              <a:t> </a:t>
            </a:r>
            <a:r>
              <a:rPr lang="en-GB" dirty="0" err="1"/>
              <a:t>vezir</a:t>
            </a:r>
            <a:r>
              <a:rPr lang="en-GB" dirty="0"/>
              <a:t> </a:t>
            </a:r>
            <a:r>
              <a:rPr lang="en-GB" dirty="0" err="1"/>
              <a:t>ailesinin</a:t>
            </a:r>
            <a:r>
              <a:rPr lang="en-GB" dirty="0"/>
              <a:t> </a:t>
            </a:r>
            <a:r>
              <a:rPr lang="en-GB" dirty="0" err="1"/>
              <a:t>atasıdır</a:t>
            </a:r>
            <a:r>
              <a:rPr lang="en-GB" dirty="0"/>
              <a:t>. </a:t>
            </a:r>
            <a:r>
              <a:rPr lang="en-GB" dirty="0" err="1"/>
              <a:t>Bilecik</a:t>
            </a:r>
            <a:r>
              <a:rPr lang="en-GB" dirty="0"/>
              <a:t>, </a:t>
            </a:r>
            <a:r>
              <a:rPr lang="en-GB" dirty="0" err="1"/>
              <a:t>İznik</a:t>
            </a:r>
            <a:r>
              <a:rPr lang="en-GB" dirty="0"/>
              <a:t> </a:t>
            </a:r>
            <a:r>
              <a:rPr lang="en-GB" dirty="0" err="1"/>
              <a:t>ve</a:t>
            </a:r>
            <a:r>
              <a:rPr lang="en-GB" dirty="0"/>
              <a:t> Bursa </a:t>
            </a:r>
            <a:r>
              <a:rPr lang="en-GB" dirty="0" err="1"/>
              <a:t>kadılıklarında</a:t>
            </a:r>
            <a:r>
              <a:rPr lang="en-GB" dirty="0"/>
              <a:t> </a:t>
            </a:r>
            <a:r>
              <a:rPr lang="en-GB" dirty="0" err="1"/>
              <a:t>bulunduktan</a:t>
            </a:r>
            <a:r>
              <a:rPr lang="en-GB" dirty="0"/>
              <a:t> </a:t>
            </a:r>
            <a:r>
              <a:rPr lang="en-GB" dirty="0" err="1"/>
              <a:t>sonra</a:t>
            </a:r>
            <a:r>
              <a:rPr lang="en-GB" dirty="0"/>
              <a:t> </a:t>
            </a:r>
            <a:r>
              <a:rPr lang="en-GB" dirty="0" err="1"/>
              <a:t>kazaskerlik</a:t>
            </a:r>
            <a:r>
              <a:rPr lang="en-GB" dirty="0"/>
              <a:t> </a:t>
            </a:r>
            <a:r>
              <a:rPr lang="en-GB" dirty="0" err="1"/>
              <a:t>kurumunun</a:t>
            </a:r>
            <a:r>
              <a:rPr lang="en-GB" dirty="0"/>
              <a:t> </a:t>
            </a:r>
            <a:r>
              <a:rPr lang="en-GB" dirty="0" err="1"/>
              <a:t>kurulmasıyla</a:t>
            </a:r>
            <a:r>
              <a:rPr lang="en-GB" dirty="0"/>
              <a:t> </a:t>
            </a:r>
            <a:r>
              <a:rPr lang="en-GB" dirty="0" err="1"/>
              <a:t>kazaskerliğe</a:t>
            </a:r>
            <a:r>
              <a:rPr lang="en-GB" dirty="0"/>
              <a:t> </a:t>
            </a:r>
            <a:r>
              <a:rPr lang="en-GB" dirty="0" err="1"/>
              <a:t>getirilen</a:t>
            </a:r>
            <a:r>
              <a:rPr lang="en-GB" dirty="0"/>
              <a:t> Kara </a:t>
            </a:r>
            <a:r>
              <a:rPr lang="en-GB" dirty="0" err="1"/>
              <a:t>Halil</a:t>
            </a:r>
            <a:r>
              <a:rPr lang="en-GB" dirty="0"/>
              <a:t> </a:t>
            </a:r>
            <a:r>
              <a:rPr lang="en-GB" dirty="0" err="1"/>
              <a:t>Hayreddin</a:t>
            </a:r>
            <a:r>
              <a:rPr lang="en-GB" dirty="0"/>
              <a:t> </a:t>
            </a:r>
            <a:r>
              <a:rPr lang="en-GB" dirty="0" err="1"/>
              <a:t>Paşa</a:t>
            </a:r>
            <a:r>
              <a:rPr lang="en-GB" dirty="0"/>
              <a:t>, </a:t>
            </a:r>
            <a:r>
              <a:rPr lang="en-GB" dirty="0" err="1"/>
              <a:t>daha</a:t>
            </a:r>
            <a:r>
              <a:rPr lang="en-GB" dirty="0"/>
              <a:t> </a:t>
            </a:r>
            <a:r>
              <a:rPr lang="en-GB" dirty="0" err="1"/>
              <a:t>sonra</a:t>
            </a:r>
            <a:r>
              <a:rPr lang="en-GB" dirty="0"/>
              <a:t> </a:t>
            </a:r>
            <a:r>
              <a:rPr lang="en-GB" dirty="0" err="1"/>
              <a:t>vezirliğe</a:t>
            </a:r>
            <a:r>
              <a:rPr lang="en-GB" dirty="0"/>
              <a:t> </a:t>
            </a:r>
            <a:r>
              <a:rPr lang="en-GB" dirty="0" err="1"/>
              <a:t>getirilmiş</a:t>
            </a:r>
            <a:r>
              <a:rPr lang="en-GB" dirty="0"/>
              <a:t> </a:t>
            </a:r>
            <a:r>
              <a:rPr lang="en-GB" dirty="0" err="1"/>
              <a:t>ve</a:t>
            </a:r>
            <a:r>
              <a:rPr lang="en-GB" dirty="0"/>
              <a:t> </a:t>
            </a:r>
            <a:r>
              <a:rPr lang="en-GB" dirty="0" err="1"/>
              <a:t>Orhan</a:t>
            </a:r>
            <a:r>
              <a:rPr lang="en-GB" dirty="0"/>
              <a:t> </a:t>
            </a:r>
            <a:r>
              <a:rPr lang="en-GB" dirty="0" err="1"/>
              <a:t>Bey</a:t>
            </a:r>
            <a:r>
              <a:rPr lang="en-GB" dirty="0"/>
              <a:t> </a:t>
            </a:r>
            <a:r>
              <a:rPr lang="en-GB" dirty="0" err="1"/>
              <a:t>döneminde</a:t>
            </a:r>
            <a:r>
              <a:rPr lang="en-GB" dirty="0"/>
              <a:t> Yaya </a:t>
            </a:r>
            <a:r>
              <a:rPr lang="en-GB" dirty="0" err="1"/>
              <a:t>ve</a:t>
            </a:r>
            <a:r>
              <a:rPr lang="en-GB" dirty="0"/>
              <a:t> </a:t>
            </a:r>
            <a:r>
              <a:rPr lang="en-GB" dirty="0" err="1"/>
              <a:t>Müsellem</a:t>
            </a:r>
            <a:r>
              <a:rPr lang="en-GB" dirty="0"/>
              <a:t> </a:t>
            </a:r>
            <a:r>
              <a:rPr lang="en-GB" dirty="0" err="1"/>
              <a:t>teşkilatının</a:t>
            </a:r>
            <a:r>
              <a:rPr lang="en-GB" dirty="0"/>
              <a:t>, I. Murat </a:t>
            </a:r>
            <a:r>
              <a:rPr lang="en-GB" dirty="0" err="1"/>
              <a:t>döneminde</a:t>
            </a:r>
            <a:r>
              <a:rPr lang="en-GB" dirty="0"/>
              <a:t> </a:t>
            </a:r>
            <a:r>
              <a:rPr lang="en-GB" dirty="0" err="1"/>
              <a:t>ise</a:t>
            </a:r>
            <a:r>
              <a:rPr lang="en-GB" dirty="0"/>
              <a:t> </a:t>
            </a:r>
            <a:r>
              <a:rPr lang="en-GB" dirty="0" err="1"/>
              <a:t>Yeniçeri</a:t>
            </a:r>
            <a:r>
              <a:rPr lang="en-GB" dirty="0"/>
              <a:t> </a:t>
            </a:r>
            <a:r>
              <a:rPr lang="en-GB" dirty="0" err="1"/>
              <a:t>Ocağının</a:t>
            </a:r>
            <a:r>
              <a:rPr lang="en-GB" dirty="0"/>
              <a:t> </a:t>
            </a:r>
            <a:r>
              <a:rPr lang="en-GB" dirty="0" err="1"/>
              <a:t>kurulmasını</a:t>
            </a:r>
            <a:r>
              <a:rPr lang="en-GB" dirty="0"/>
              <a:t> </a:t>
            </a:r>
            <a:r>
              <a:rPr lang="en-GB" dirty="0" err="1"/>
              <a:t>sağlamıştır</a:t>
            </a:r>
            <a:r>
              <a:rPr lang="en-GB" dirty="0"/>
              <a:t>. </a:t>
            </a:r>
            <a:r>
              <a:rPr lang="en-GB" dirty="0" err="1"/>
              <a:t>Osmanlı</a:t>
            </a:r>
            <a:r>
              <a:rPr lang="en-GB" dirty="0"/>
              <a:t> </a:t>
            </a:r>
            <a:r>
              <a:rPr lang="en-GB" dirty="0" err="1"/>
              <a:t>Beyliği’nin</a:t>
            </a:r>
            <a:r>
              <a:rPr lang="en-GB" dirty="0"/>
              <a:t> </a:t>
            </a:r>
            <a:r>
              <a:rPr lang="en-GB" dirty="0" err="1"/>
              <a:t>kuruluşunda</a:t>
            </a:r>
            <a:r>
              <a:rPr lang="en-GB" dirty="0"/>
              <a:t> </a:t>
            </a:r>
            <a:r>
              <a:rPr lang="en-GB" dirty="0" err="1"/>
              <a:t>önemli</a:t>
            </a:r>
            <a:r>
              <a:rPr lang="en-GB" dirty="0"/>
              <a:t> </a:t>
            </a:r>
            <a:r>
              <a:rPr lang="en-GB" dirty="0" err="1"/>
              <a:t>rolü</a:t>
            </a:r>
            <a:r>
              <a:rPr lang="en-GB" dirty="0"/>
              <a:t> </a:t>
            </a:r>
            <a:r>
              <a:rPr lang="en-GB" dirty="0" err="1"/>
              <a:t>olan</a:t>
            </a:r>
            <a:r>
              <a:rPr lang="en-GB" dirty="0"/>
              <a:t> </a:t>
            </a:r>
            <a:r>
              <a:rPr lang="en-GB" dirty="0" err="1"/>
              <a:t>Ahî</a:t>
            </a:r>
            <a:r>
              <a:rPr lang="en-GB" dirty="0"/>
              <a:t> </a:t>
            </a:r>
            <a:r>
              <a:rPr lang="en-GB" dirty="0" err="1"/>
              <a:t>teşkilatına</a:t>
            </a:r>
            <a:r>
              <a:rPr lang="en-GB" dirty="0"/>
              <a:t> </a:t>
            </a:r>
            <a:r>
              <a:rPr lang="en-GB" dirty="0" err="1"/>
              <a:t>mensup</a:t>
            </a:r>
            <a:r>
              <a:rPr lang="en-GB" dirty="0"/>
              <a:t> Kara </a:t>
            </a:r>
            <a:r>
              <a:rPr lang="en-GB" dirty="0" err="1"/>
              <a:t>Halil</a:t>
            </a:r>
            <a:r>
              <a:rPr lang="en-GB" dirty="0"/>
              <a:t> </a:t>
            </a:r>
            <a:r>
              <a:rPr lang="en-GB" dirty="0" err="1"/>
              <a:t>Hayreddin</a:t>
            </a:r>
            <a:r>
              <a:rPr lang="en-GB" dirty="0"/>
              <a:t> </a:t>
            </a:r>
            <a:r>
              <a:rPr lang="en-GB" dirty="0" err="1"/>
              <a:t>Paşa</a:t>
            </a:r>
            <a:r>
              <a:rPr lang="en-GB" dirty="0"/>
              <a:t>, </a:t>
            </a:r>
            <a:r>
              <a:rPr lang="en-GB" dirty="0" err="1"/>
              <a:t>kadılıktan</a:t>
            </a:r>
            <a:r>
              <a:rPr lang="en-GB" dirty="0"/>
              <a:t> </a:t>
            </a:r>
            <a:r>
              <a:rPr lang="en-GB" dirty="0" err="1"/>
              <a:t>vezirliğe</a:t>
            </a:r>
            <a:r>
              <a:rPr lang="en-GB" dirty="0"/>
              <a:t> </a:t>
            </a:r>
            <a:r>
              <a:rPr lang="en-GB" dirty="0" err="1"/>
              <a:t>kadar</a:t>
            </a:r>
            <a:r>
              <a:rPr lang="en-GB" dirty="0"/>
              <a:t> </a:t>
            </a:r>
            <a:r>
              <a:rPr lang="en-GB" dirty="0" err="1"/>
              <a:t>geçen</a:t>
            </a:r>
            <a:r>
              <a:rPr lang="en-GB" dirty="0"/>
              <a:t> </a:t>
            </a:r>
            <a:r>
              <a:rPr lang="en-GB" dirty="0" err="1"/>
              <a:t>süre</a:t>
            </a:r>
            <a:r>
              <a:rPr lang="en-GB" dirty="0"/>
              <a:t> </a:t>
            </a:r>
            <a:r>
              <a:rPr lang="en-GB" dirty="0" err="1"/>
              <a:t>zarfında</a:t>
            </a:r>
            <a:r>
              <a:rPr lang="en-GB" dirty="0"/>
              <a:t> Kara </a:t>
            </a:r>
            <a:r>
              <a:rPr lang="en-GB" dirty="0" err="1"/>
              <a:t>Halil</a:t>
            </a:r>
            <a:r>
              <a:rPr lang="en-GB" dirty="0"/>
              <a:t>, </a:t>
            </a:r>
            <a:r>
              <a:rPr lang="en-GB" dirty="0" err="1"/>
              <a:t>vezirlikten</a:t>
            </a:r>
            <a:r>
              <a:rPr lang="en-GB" dirty="0"/>
              <a:t> </a:t>
            </a:r>
            <a:r>
              <a:rPr lang="en-GB" dirty="0" err="1"/>
              <a:t>itibaren</a:t>
            </a:r>
            <a:r>
              <a:rPr lang="en-GB" dirty="0"/>
              <a:t> </a:t>
            </a:r>
            <a:r>
              <a:rPr lang="en-GB" dirty="0" err="1"/>
              <a:t>ise</a:t>
            </a:r>
            <a:r>
              <a:rPr lang="en-GB" dirty="0"/>
              <a:t> </a:t>
            </a:r>
            <a:r>
              <a:rPr lang="en-GB" dirty="0" err="1"/>
              <a:t>Hayreddin</a:t>
            </a:r>
            <a:r>
              <a:rPr lang="en-GB" dirty="0"/>
              <a:t> </a:t>
            </a:r>
            <a:r>
              <a:rPr lang="en-GB" dirty="0" err="1"/>
              <a:t>Paşa</a:t>
            </a:r>
            <a:r>
              <a:rPr lang="en-GB" dirty="0"/>
              <a:t> </a:t>
            </a:r>
            <a:r>
              <a:rPr lang="en-GB" dirty="0" err="1"/>
              <a:t>olarak</a:t>
            </a:r>
            <a:r>
              <a:rPr lang="en-GB" dirty="0"/>
              <a:t> </a:t>
            </a:r>
            <a:r>
              <a:rPr lang="en-GB" dirty="0" err="1"/>
              <a:t>anılmıştır</a:t>
            </a:r>
            <a:r>
              <a:rPr lang="en-GB" dirty="0"/>
              <a:t>.</a:t>
            </a:r>
            <a:endParaRPr lang="tr-TR" dirty="0"/>
          </a:p>
          <a:p>
            <a:endParaRPr lang="tr-TR" dirty="0"/>
          </a:p>
        </p:txBody>
      </p:sp>
    </p:spTree>
    <p:extLst>
      <p:ext uri="{BB962C8B-B14F-4D97-AF65-F5344CB8AC3E}">
        <p14:creationId xmlns:p14="http://schemas.microsoft.com/office/powerpoint/2010/main" val="3242357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Orhan Bey zamanında tahta çıkışının üçüncü yılında 1327’de Bursa’da ilk Osmanlı parası </a:t>
            </a:r>
            <a:r>
              <a:rPr lang="tr-TR" i="1" dirty="0"/>
              <a:t>akçe</a:t>
            </a:r>
            <a:r>
              <a:rPr lang="tr-TR" dirty="0"/>
              <a:t> bastırılmış, 1331’de İznik’te bir medrese kurulmuş, 1340’da ise bir pazar ve bedesten ile değerli malların satıldığı bir kapalı çarşı yaptırılarak, Bursa’da bir ticaret merkezi oluşturulmuştur. Yine Türk-İslam devlet geleneğinde bağımsızlık sembollerinden biri olan hükümdar adına hutbe okunması, Orhan Bey tarafından gerçekleştirilmiş ve o kendi adına hutbe okutan ilk Osmanlı padişahı olmuştur. Orhan Bey döneminde </a:t>
            </a:r>
            <a:r>
              <a:rPr lang="tr-TR" i="1" dirty="0"/>
              <a:t>Yaya </a:t>
            </a:r>
            <a:r>
              <a:rPr lang="tr-TR" dirty="0"/>
              <a:t>ve </a:t>
            </a:r>
            <a:r>
              <a:rPr lang="tr-TR" i="1" dirty="0"/>
              <a:t>Müsellem </a:t>
            </a:r>
            <a:r>
              <a:rPr lang="tr-TR" dirty="0"/>
              <a:t>adıyla Türklerden oluşan ilk düzenli ordu olan piyade ve atlı askerî birlikler oluşturulmuştur. Ayrıca </a:t>
            </a:r>
            <a:r>
              <a:rPr lang="tr-TR" dirty="0" err="1"/>
              <a:t>beylerbeyilik</a:t>
            </a:r>
            <a:r>
              <a:rPr lang="tr-TR" dirty="0"/>
              <a:t> ve vezirlik kurumlarının ilk defa bu dönemde oluşturulduğu ve Klasik Dönemde devletin merkez yönetim organı olan Divan-ı </a:t>
            </a:r>
            <a:r>
              <a:rPr lang="tr-TR" dirty="0" err="1"/>
              <a:t>Hümayun’un</a:t>
            </a:r>
            <a:r>
              <a:rPr lang="tr-TR" dirty="0"/>
              <a:t> da yine ilk defa Orhan Bey zamanında toplandığı tarihî kaynaklardan bilinmektedir. Kısaca Osmanlı uç beyliğini gerçek bir devlet şeklinde teşkilatlandıran ve kurumsallaşmasını sağlayan ilk padişahın Orhan Bey olduğu konusunda bütün tarihî kaynaklar görüş birliği içindedir. Kurumların benimsendiği ve bir gelişme safhası deneyiminin yaşandığı Osmanlı Devleti’nin bu kuruluş döneminde </a:t>
            </a:r>
            <a:r>
              <a:rPr lang="tr-TR" i="1" dirty="0"/>
              <a:t>uç </a:t>
            </a:r>
            <a:r>
              <a:rPr lang="tr-TR" i="1" dirty="0" err="1"/>
              <a:t>İslamı</a:t>
            </a:r>
            <a:r>
              <a:rPr lang="tr-TR" i="1" dirty="0"/>
              <a:t> </a:t>
            </a:r>
            <a:r>
              <a:rPr lang="tr-TR" dirty="0"/>
              <a:t>şeklinde kendini gösteren liberal bir dinî tutum egemen olmuştur.</a:t>
            </a:r>
          </a:p>
          <a:p>
            <a:endParaRPr lang="tr-TR" dirty="0"/>
          </a:p>
        </p:txBody>
      </p:sp>
    </p:spTree>
    <p:extLst>
      <p:ext uri="{BB962C8B-B14F-4D97-AF65-F5344CB8AC3E}">
        <p14:creationId xmlns:p14="http://schemas.microsoft.com/office/powerpoint/2010/main" val="245803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I. Murat (1362- 1389) dönemi, Anadolu ve Balkanlardaki fetih hareketlerinin hız kazandığı ve beylikten devlete geçişin gerçekleştiği bir dönem olarak kabul edilir. Bu dönemde sınırların hızla genişlemesine paralel olarak ihtiyaçlardan kaynaklanan yeni bir askerî sistem ve yeni bir devlet teşkilatı zorunlu hale gelmiş ve devletin kurumsallaşma süreci başlatılmıştır. I. Murat döneminde 1364’de Avrupa’nın ilk daimî ordusu olan </a:t>
            </a:r>
            <a:r>
              <a:rPr lang="tr-TR" i="1" dirty="0"/>
              <a:t>Yeniçeri</a:t>
            </a:r>
            <a:r>
              <a:rPr lang="tr-TR" b="1" i="1" dirty="0"/>
              <a:t> </a:t>
            </a:r>
            <a:r>
              <a:rPr lang="tr-TR" dirty="0"/>
              <a:t>adıyla yeni bir askerî</a:t>
            </a:r>
            <a:r>
              <a:rPr lang="tr-TR" i="1" dirty="0"/>
              <a:t> </a:t>
            </a:r>
            <a:r>
              <a:rPr lang="tr-TR" dirty="0"/>
              <a:t>teşkilat kurulmuş ve ilk Osmanlı malî kurumları da bu dönemde oluşmaya başlamıştır. Yine bu dönemde orduda </a:t>
            </a:r>
            <a:r>
              <a:rPr lang="tr-TR" dirty="0" err="1"/>
              <a:t>şer’î</a:t>
            </a:r>
            <a:r>
              <a:rPr lang="tr-TR" dirty="0"/>
              <a:t> ve hukukî işleri görmek ve padişah ile beraber seferlerde bulunmak üzere en yüksek dinî ve hukukî makam olan </a:t>
            </a:r>
            <a:r>
              <a:rPr lang="tr-TR" i="1" dirty="0"/>
              <a:t>kazaskerlik </a:t>
            </a:r>
            <a:r>
              <a:rPr lang="tr-TR" dirty="0"/>
              <a:t>kurumu oluşturulmuş ve Bursa kadısı Çandarlı Kara Halil kazaskerliğe getirilmiştir. Osmanlılar, kazaskerlik kurumunu </a:t>
            </a:r>
            <a:r>
              <a:rPr lang="tr-TR" dirty="0" err="1"/>
              <a:t>Memlûklulardan</a:t>
            </a:r>
            <a:r>
              <a:rPr lang="tr-TR" dirty="0"/>
              <a:t> almışlardır.</a:t>
            </a:r>
          </a:p>
          <a:p>
            <a:endParaRPr lang="tr-TR" dirty="0"/>
          </a:p>
        </p:txBody>
      </p:sp>
    </p:spTree>
    <p:extLst>
      <p:ext uri="{BB962C8B-B14F-4D97-AF65-F5344CB8AC3E}">
        <p14:creationId xmlns:p14="http://schemas.microsoft.com/office/powerpoint/2010/main" val="117316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Yıldırım </a:t>
            </a:r>
            <a:r>
              <a:rPr lang="tr-TR" dirty="0" err="1"/>
              <a:t>Bâyezid</a:t>
            </a:r>
            <a:r>
              <a:rPr lang="tr-TR" dirty="0"/>
              <a:t> (1389- 1402) döneminde Anadolu’da bulunan Türk</a:t>
            </a:r>
            <a:r>
              <a:rPr lang="tr-TR" b="1" dirty="0"/>
              <a:t> </a:t>
            </a:r>
            <a:r>
              <a:rPr lang="tr-TR" dirty="0"/>
              <a:t>beyliklerinin büyük bir bölümünün Osmanlı egemenliği altına alınması, yapılan fetihlerle Balkanlarda Osmanlı egemenliğinin sağlamlaştırılması ve Tuna Nehri’nden Fırat Nehri’ne uzanan geniş bir alanda hâkimiyet kurulmasıyla imparatorluk olma yolunda önemli adımlar atılmış olmasına rağmen, 1402’de Ankara Savaşı’nda Timur (1335- 1405) karşısında alınan yenilgiyle devlet adeta parçalanma tehlikesiyle karşı karşıya kalmıştır.</a:t>
            </a:r>
          </a:p>
          <a:p>
            <a:r>
              <a:rPr lang="tr-TR" dirty="0"/>
              <a:t>Ankara Savaşı’ndan sonra yaşanan ve şehzadeler arasında taht mücadelesiyle geçen, bir kargaşa dönemi olan </a:t>
            </a:r>
            <a:r>
              <a:rPr lang="tr-TR" i="1" dirty="0"/>
              <a:t>Fetret dönemi</a:t>
            </a:r>
            <a:r>
              <a:rPr lang="tr-TR" dirty="0"/>
              <a:t> (1402- 1413) sonunda Mehmet Çelebi (1413- 1421), kardeşleri karşısında üstünlük sağlayarak tahta geçmeyi başarmış ve devletin adeta ikinci defa kuruluşunu gerçekleştirmiştir. Mehmet Çelebi, Ankara Savaşı’ndan sonra kaybedilen toprakları kısa süre içinde tekrar geri alarak devletin sınırlarını Ankara Savaşı’ndan önceki eski durumuna getirmiş ve devletin teşkilat ve kurumsallaşmasını yeniden gerçekleştirmiştir. Fetret döneminden sonra tahta geçen Mehmet Çelebi dönemi, bazı Osmanlı tarihçileri tarafından devletin ikinci defa kuruluş dönemi olarak kabul edilir.</a:t>
            </a:r>
          </a:p>
          <a:p>
            <a:endParaRPr lang="tr-TR" dirty="0"/>
          </a:p>
        </p:txBody>
      </p:sp>
    </p:spTree>
    <p:extLst>
      <p:ext uri="{BB962C8B-B14F-4D97-AF65-F5344CB8AC3E}">
        <p14:creationId xmlns:p14="http://schemas.microsoft.com/office/powerpoint/2010/main" val="3537521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Fatih Sultan Mehmet (1451- 1481) dönemi imparatorluğa geçişin sağlandığı, imparatorluk kurumlarının temellerinin sağlam bir şekilde atıldığı ve padişahın otoritesinin ülke genelinde gerçek anlamda tesis edildiği bir dönemdir. Batıda ve Doğuda yapılan fetihlerle ülkenin sınırları genişletildiği gibi, çıkarılan kanunlarla da bu dönemde Osmanlı devlet sistemi temel toplumsal ve siyasal yapısını kazanmış ve merkezî bürokrasinin yeniçeriler vasıtasıyla gücü pekiştirilerek, merkezî-mutlak bir yönetimin temelleri sağlam bir şekilde atılmıştır. Bu dönemde merkeziyetçi bir yönetimi gerçekleştirebilmek üzere</a:t>
            </a:r>
            <a:r>
              <a:rPr lang="tr-TR" b="1" dirty="0"/>
              <a:t> </a:t>
            </a:r>
            <a:r>
              <a:rPr lang="tr-TR" dirty="0"/>
              <a:t>kul ve tımar</a:t>
            </a:r>
            <a:r>
              <a:rPr lang="tr-TR" b="1" dirty="0"/>
              <a:t> </a:t>
            </a:r>
            <a:r>
              <a:rPr lang="tr-TR" dirty="0"/>
              <a:t>sistemlerinin etkin bir şekilde devlet yönetiminde kullanıldığı ve padişahın otoritesinin devletin her kesimindeki güç odakları üzerinde hâkim bir konuma yükseltildiği görülmektedir. Devşirme kökenliler kul sistemine yoğun bir şekilde dâhil edilerek, bu sistem içinde yetiştirilen bilgili, yetenekli, deneyimli ve padişaha bağlı devşirme kökenli devlet adamları merkez ve taşrada başta vezir-i </a:t>
            </a:r>
            <a:r>
              <a:rPr lang="tr-TR" dirty="0" err="1"/>
              <a:t>azamlık</a:t>
            </a:r>
            <a:r>
              <a:rPr lang="tr-TR" dirty="0"/>
              <a:t>, vezirlik, </a:t>
            </a:r>
            <a:r>
              <a:rPr lang="tr-TR" dirty="0" err="1"/>
              <a:t>beylerbeyilik</a:t>
            </a:r>
            <a:r>
              <a:rPr lang="tr-TR" dirty="0"/>
              <a:t> ve sancakbeyliği gibi üst düzey devlet görevleri ile diğer muhtelif idarî ve askerî görevlere getirilmek suretiyle padişahın iktidarını güçlendiren merkeziyetçi bir yönetim kurulmuş ve padişahın gücü ve otoritesi başta Türk kökenli devlet adamları ve güçlü Türk aileleri olmak üzere devlet içindeki bütün gruplar üzerinde hâkim bir duruma getirilmiştir. 1453’de İstanbul’un alınmasından sonra başkentin Edirne’den İstanbul’a taşınmasıyla </a:t>
            </a:r>
            <a:r>
              <a:rPr lang="tr-TR" i="1" dirty="0"/>
              <a:t>Saray-ı </a:t>
            </a:r>
            <a:r>
              <a:rPr lang="tr-TR" i="1" dirty="0" err="1"/>
              <a:t>Cedîd</a:t>
            </a:r>
            <a:r>
              <a:rPr lang="tr-TR" dirty="0"/>
              <a:t> (</a:t>
            </a:r>
            <a:r>
              <a:rPr lang="tr-TR" i="1" dirty="0"/>
              <a:t>Yeni Saray)</a:t>
            </a:r>
            <a:r>
              <a:rPr lang="tr-TR" dirty="0"/>
              <a:t> de denilen klasik Osmanlı sarayı olan Topkapı Sarayı yaptırılarak, imparatorluğun uzun süre yönetileceği merkez idarî ve askerî kurumlar bu saraya yerleştirilmiştir. Osmanlı Devleti’nin Klasik Dönemde merkez yönetim organı olan ve sarayın </a:t>
            </a:r>
            <a:r>
              <a:rPr lang="tr-TR" i="1" dirty="0" err="1"/>
              <a:t>Bîrûn</a:t>
            </a:r>
            <a:r>
              <a:rPr lang="tr-TR" dirty="0"/>
              <a:t> (dış) kısmında toplanan Divan-ı Hümayun klasik şeklini Fatih döneminde almıştır.</a:t>
            </a:r>
          </a:p>
          <a:p>
            <a:endParaRPr lang="tr-TR" dirty="0"/>
          </a:p>
        </p:txBody>
      </p:sp>
    </p:spTree>
    <p:extLst>
      <p:ext uri="{BB962C8B-B14F-4D97-AF65-F5344CB8AC3E}">
        <p14:creationId xmlns:p14="http://schemas.microsoft.com/office/powerpoint/2010/main" val="889055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Fatih Sultan Mehmet, neredeyse Osmanlı Devleti yıkılana kadar, devletin temelleri olarak kalan siyasal, toplumsal ve idarî kuralları uygulamaya koymuştur. Merkezî hükümetin, yani siyasal otoritenin üstünlüğü dereceli olarak bütün özel ve gönüllü örgütler ile kültür ve dinî kurumlar üzerinde egemen olmuştur. Bu, özü itibariyle Fatih’in bütün vasıtaları kullanarak devlete tam sadakatini sağladığı ve dış etkilere kapalı tutmaya çalıştığı bürokrasi çevresinde kurulan devletçi bir sistemdir. Bu bürokrasinin zaman içinde daha özel bir toplumsal sınıf olarak ortaya çıktığı doğrudur. Ancak padişaha, bir başka ifadeyle devlete sadakat fikri devam etmiş ve bu düşünce Osmanlı Devleti’nin sürekliliğini sağlayan başlıca unsurlardan biri olmuştur. Bu dönem aynı zamanda, ana hatlarıyla merkezî bürokrasiden ibaret olan kul sisteminin</a:t>
            </a:r>
            <a:r>
              <a:rPr lang="tr-TR" b="1" dirty="0"/>
              <a:t> </a:t>
            </a:r>
            <a:r>
              <a:rPr lang="tr-TR" dirty="0"/>
              <a:t>eski taşra seçkinleri arasında önemli ölçüde tepki yaratarak egemen olduğu dönemdir.</a:t>
            </a:r>
            <a:r>
              <a:rPr lang="en-GB" dirty="0"/>
              <a:t> Bu </a:t>
            </a:r>
            <a:r>
              <a:rPr lang="en-GB" dirty="0" err="1"/>
              <a:t>sorun</a:t>
            </a:r>
            <a:r>
              <a:rPr lang="en-GB" dirty="0"/>
              <a:t> </a:t>
            </a:r>
            <a:r>
              <a:rPr lang="en-GB" dirty="0" err="1"/>
              <a:t>bazı</a:t>
            </a:r>
            <a:r>
              <a:rPr lang="en-GB" dirty="0"/>
              <a:t> </a:t>
            </a:r>
            <a:r>
              <a:rPr lang="en-GB" dirty="0" err="1"/>
              <a:t>tarihçiler</a:t>
            </a:r>
            <a:r>
              <a:rPr lang="en-GB" dirty="0"/>
              <a:t> </a:t>
            </a:r>
            <a:r>
              <a:rPr lang="en-GB" dirty="0" err="1"/>
              <a:t>tarafından</a:t>
            </a:r>
            <a:r>
              <a:rPr lang="en-GB" dirty="0"/>
              <a:t> </a:t>
            </a:r>
            <a:r>
              <a:rPr lang="en-GB" dirty="0" err="1"/>
              <a:t>Müslümanlarla</a:t>
            </a:r>
            <a:r>
              <a:rPr lang="en-GB" dirty="0"/>
              <a:t> </a:t>
            </a:r>
            <a:r>
              <a:rPr lang="en-GB" dirty="0" err="1"/>
              <a:t>muhtediler</a:t>
            </a:r>
            <a:r>
              <a:rPr lang="en-GB" dirty="0"/>
              <a:t> </a:t>
            </a:r>
            <a:r>
              <a:rPr lang="en-GB" dirty="0" err="1"/>
              <a:t>arasında</a:t>
            </a:r>
            <a:r>
              <a:rPr lang="en-GB" dirty="0"/>
              <a:t> </a:t>
            </a:r>
            <a:r>
              <a:rPr lang="en-GB" dirty="0" err="1"/>
              <a:t>cereyan</a:t>
            </a:r>
            <a:r>
              <a:rPr lang="en-GB" dirty="0"/>
              <a:t> </a:t>
            </a:r>
            <a:r>
              <a:rPr lang="en-GB" dirty="0" err="1"/>
              <a:t>eden</a:t>
            </a:r>
            <a:r>
              <a:rPr lang="en-GB" dirty="0"/>
              <a:t> </a:t>
            </a:r>
            <a:r>
              <a:rPr lang="en-GB" dirty="0" err="1"/>
              <a:t>bir</a:t>
            </a:r>
            <a:r>
              <a:rPr lang="en-GB" dirty="0"/>
              <a:t> </a:t>
            </a:r>
            <a:r>
              <a:rPr lang="en-GB" dirty="0" err="1"/>
              <a:t>mücadele</a:t>
            </a:r>
            <a:r>
              <a:rPr lang="en-GB" dirty="0"/>
              <a:t> </a:t>
            </a:r>
            <a:r>
              <a:rPr lang="en-GB" dirty="0" err="1"/>
              <a:t>olarak</a:t>
            </a:r>
            <a:r>
              <a:rPr lang="en-GB" dirty="0"/>
              <a:t> </a:t>
            </a:r>
            <a:r>
              <a:rPr lang="en-GB" dirty="0" err="1"/>
              <a:t>yorumlanmıştır</a:t>
            </a:r>
            <a:r>
              <a:rPr lang="en-GB" dirty="0"/>
              <a:t>. </a:t>
            </a:r>
            <a:r>
              <a:rPr lang="en-GB" dirty="0" err="1"/>
              <a:t>Aslında</a:t>
            </a:r>
            <a:r>
              <a:rPr lang="en-GB" dirty="0"/>
              <a:t> </a:t>
            </a:r>
            <a:r>
              <a:rPr lang="en-GB" dirty="0" err="1"/>
              <a:t>bu</a:t>
            </a:r>
            <a:r>
              <a:rPr lang="en-GB" dirty="0"/>
              <a:t>, </a:t>
            </a:r>
            <a:r>
              <a:rPr lang="en-GB" dirty="0" err="1"/>
              <a:t>padişahın</a:t>
            </a:r>
            <a:r>
              <a:rPr lang="en-GB" dirty="0"/>
              <a:t>, </a:t>
            </a:r>
            <a:r>
              <a:rPr lang="en-GB" dirty="0" err="1"/>
              <a:t>eski</a:t>
            </a:r>
            <a:r>
              <a:rPr lang="en-GB" dirty="0"/>
              <a:t> </a:t>
            </a:r>
            <a:r>
              <a:rPr lang="en-GB" dirty="0" err="1"/>
              <a:t>taşra</a:t>
            </a:r>
            <a:r>
              <a:rPr lang="en-GB" dirty="0"/>
              <a:t> </a:t>
            </a:r>
            <a:r>
              <a:rPr lang="en-GB" dirty="0" err="1"/>
              <a:t>seçkinlerinden</a:t>
            </a:r>
            <a:r>
              <a:rPr lang="en-GB" dirty="0"/>
              <a:t> </a:t>
            </a:r>
            <a:r>
              <a:rPr lang="en-GB" dirty="0" err="1"/>
              <a:t>daha</a:t>
            </a:r>
            <a:r>
              <a:rPr lang="en-GB" dirty="0"/>
              <a:t> </a:t>
            </a:r>
            <a:r>
              <a:rPr lang="en-GB" dirty="0" err="1"/>
              <a:t>çok</a:t>
            </a:r>
            <a:r>
              <a:rPr lang="en-GB" dirty="0"/>
              <a:t> </a:t>
            </a:r>
            <a:r>
              <a:rPr lang="en-GB" dirty="0" err="1"/>
              <a:t>merkezî</a:t>
            </a:r>
            <a:r>
              <a:rPr lang="en-GB" dirty="0"/>
              <a:t> </a:t>
            </a:r>
            <a:r>
              <a:rPr lang="en-GB" dirty="0" err="1"/>
              <a:t>hükümetin</a:t>
            </a:r>
            <a:r>
              <a:rPr lang="en-GB" dirty="0"/>
              <a:t> </a:t>
            </a:r>
            <a:r>
              <a:rPr lang="en-GB" dirty="0" err="1"/>
              <a:t>çıkarlarına</a:t>
            </a:r>
            <a:r>
              <a:rPr lang="en-GB" dirty="0"/>
              <a:t> </a:t>
            </a:r>
            <a:r>
              <a:rPr lang="en-GB" dirty="0" err="1"/>
              <a:t>hizmet</a:t>
            </a:r>
            <a:r>
              <a:rPr lang="en-GB" dirty="0"/>
              <a:t> </a:t>
            </a:r>
            <a:r>
              <a:rPr lang="en-GB" dirty="0" err="1"/>
              <a:t>eden</a:t>
            </a:r>
            <a:r>
              <a:rPr lang="en-GB" dirty="0"/>
              <a:t> </a:t>
            </a:r>
            <a:r>
              <a:rPr lang="en-GB" i="1" dirty="0"/>
              <a:t>‘</a:t>
            </a:r>
            <a:r>
              <a:rPr lang="en-GB" dirty="0" err="1"/>
              <a:t>kul</a:t>
            </a:r>
            <a:r>
              <a:rPr lang="en-GB" i="1" dirty="0" err="1"/>
              <a:t>’</a:t>
            </a:r>
            <a:r>
              <a:rPr lang="en-GB" dirty="0" err="1"/>
              <a:t>un</a:t>
            </a:r>
            <a:r>
              <a:rPr lang="en-GB" dirty="0"/>
              <a:t> </a:t>
            </a:r>
            <a:r>
              <a:rPr lang="en-GB" dirty="0" err="1"/>
              <a:t>kendi</a:t>
            </a:r>
            <a:r>
              <a:rPr lang="en-GB" dirty="0"/>
              <a:t> </a:t>
            </a:r>
            <a:r>
              <a:rPr lang="en-GB" dirty="0" err="1"/>
              <a:t>lehine</a:t>
            </a:r>
            <a:r>
              <a:rPr lang="en-GB" dirty="0"/>
              <a:t> </a:t>
            </a:r>
            <a:r>
              <a:rPr lang="en-GB" dirty="0" err="1"/>
              <a:t>çözüme</a:t>
            </a:r>
            <a:r>
              <a:rPr lang="en-GB" dirty="0"/>
              <a:t> </a:t>
            </a:r>
            <a:r>
              <a:rPr lang="en-GB" dirty="0" err="1"/>
              <a:t>kavuşturduğu</a:t>
            </a:r>
            <a:r>
              <a:rPr lang="en-GB" dirty="0"/>
              <a:t> </a:t>
            </a:r>
            <a:r>
              <a:rPr lang="en-GB" dirty="0" err="1"/>
              <a:t>bir</a:t>
            </a:r>
            <a:r>
              <a:rPr lang="en-GB" dirty="0"/>
              <a:t> </a:t>
            </a:r>
            <a:r>
              <a:rPr lang="en-GB" dirty="0" err="1"/>
              <a:t>iktidar</a:t>
            </a:r>
            <a:r>
              <a:rPr lang="en-GB" dirty="0"/>
              <a:t> </a:t>
            </a:r>
            <a:r>
              <a:rPr lang="en-GB" dirty="0" err="1"/>
              <a:t>mücadelesidir</a:t>
            </a:r>
            <a:r>
              <a:rPr lang="en-GB" dirty="0"/>
              <a:t>.</a:t>
            </a:r>
            <a:endParaRPr lang="tr-TR" dirty="0"/>
          </a:p>
          <a:p>
            <a:endParaRPr lang="tr-TR" dirty="0"/>
          </a:p>
        </p:txBody>
      </p:sp>
    </p:spTree>
    <p:extLst>
      <p:ext uri="{BB962C8B-B14F-4D97-AF65-F5344CB8AC3E}">
        <p14:creationId xmlns:p14="http://schemas.microsoft.com/office/powerpoint/2010/main" val="1999224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Tımar sistemi, toprak tasarrufu ve vakıflar alanlarında birtakım düzenlemelerin yapıldığı, devlet kurumlarının sağlam temellere oturtulduğu ve Osmanlı denizciliği bakımından ise Osmanlı donanmasının temellerinin atıldığı, ancak devletçi bir politika izleyen babası Fatih dönemine göre dinî sistemin tutucu, hatta </a:t>
            </a:r>
            <a:r>
              <a:rPr lang="tr-TR" dirty="0" err="1"/>
              <a:t>reaksiyoner</a:t>
            </a:r>
            <a:r>
              <a:rPr lang="tr-TR" dirty="0"/>
              <a:t> bir niteliğe büründüğü bir dönem olan II. </a:t>
            </a:r>
            <a:r>
              <a:rPr lang="tr-TR" dirty="0" err="1"/>
              <a:t>Bâyezid</a:t>
            </a:r>
            <a:r>
              <a:rPr lang="tr-TR" dirty="0"/>
              <a:t> (1481- 1512) döneminden sonra Yavuz Sultan Selim (1512- 1520) döneminde, 1514’de Çaldıran Savaşı’nda İran </a:t>
            </a:r>
            <a:r>
              <a:rPr lang="tr-TR" dirty="0" err="1"/>
              <a:t>Safevî</a:t>
            </a:r>
            <a:r>
              <a:rPr lang="tr-TR" dirty="0"/>
              <a:t> Devleti’ne karşı kazanılan zaferle Doğu Anadolu, 1516 ve 1517’de Memlûk Devleti’ne karşı yapılan </a:t>
            </a:r>
            <a:r>
              <a:rPr lang="tr-TR" dirty="0" err="1"/>
              <a:t>Mercidabık</a:t>
            </a:r>
            <a:r>
              <a:rPr lang="tr-TR" dirty="0"/>
              <a:t> ve </a:t>
            </a:r>
            <a:r>
              <a:rPr lang="tr-TR" dirty="0" err="1"/>
              <a:t>Ridaniye</a:t>
            </a:r>
            <a:r>
              <a:rPr lang="tr-TR" dirty="0"/>
              <a:t> Savaşları ile Suriye, Filistin, Lübnan, Mısır, Yemen ve Müslümanlarca kutsal yerler olarak kabul edilen Mekke ve Medine’nin (Hicaz) alınmasıyla Arap ülkelerini egemenliği altına alan Osmanlılar, İslam dünyasının lideri olmuş ve Osmanlı padişahları da </a:t>
            </a:r>
            <a:r>
              <a:rPr lang="tr-TR" i="1" dirty="0"/>
              <a:t>halifelik</a:t>
            </a:r>
            <a:r>
              <a:rPr lang="tr-TR" dirty="0"/>
              <a:t> unvanını kullanma hakkını elde etmişlerdir. Yapılan fetihlerle devlet hazinesinin zenginleştiği ve padişahın otoritesinin devletin her kesiminde en etkili bir şekilde hissedildiği bu dönemde devlet yönetimi ve kurumlarda eski Türk geleneğine göre </a:t>
            </a:r>
            <a:r>
              <a:rPr lang="tr-TR" dirty="0" err="1"/>
              <a:t>İslamî</a:t>
            </a:r>
            <a:r>
              <a:rPr lang="tr-TR" dirty="0"/>
              <a:t> motiflerin daha ön plana çıktığı görülmektedir. Kanuni Sultan Süleyman (1520- 1566) döneminde ise tarihinin en geniş sınırlarına ulaşan ve bir dünya imparatorluğu olan Osmanlıların bu dönemi, idarî, askerî, sosyal ve hukukî alanlarda çıkarılan kanunlarla teşkilat ve kurumlarının en gelişmiş bir seviyeye ulaştığı dönem olmuştur.</a:t>
            </a:r>
          </a:p>
          <a:p>
            <a:r>
              <a:rPr lang="tr-TR" dirty="0"/>
              <a:t>Sonuç olarak şunu belirtmek gerekir ki; Osmanlı Devleti, kuruluş dönemlerinden itibaren, gönüllü olarak ya da doğal yollarla oluşan toplumsal örgütlenmeleri ve grupları resmen tanıyarak sisteme geniş ölçüde entegre etmeye dayalı ‘</a:t>
            </a:r>
            <a:r>
              <a:rPr lang="tr-TR" i="1" dirty="0" err="1"/>
              <a:t>bürokratikleşme</a:t>
            </a:r>
            <a:r>
              <a:rPr lang="tr-TR" dirty="0"/>
              <a:t>’ siyaseti izlemiştir. Bu uygulama, örgütlü grupların hanedanla görünüşte özdeşleştirilmesi ile sonuçlanmış ve bu gelişme Osmanlı Devleti’ne </a:t>
            </a:r>
            <a:r>
              <a:rPr lang="tr-TR" dirty="0" err="1"/>
              <a:t>monolitik</a:t>
            </a:r>
            <a:r>
              <a:rPr lang="tr-TR"/>
              <a:t>, yeknesak bir görünüm kazandırdığı için de toplumsal bünyedeki sürtüşme ve farklılaşmaları gölgede bırakmıştır</a:t>
            </a:r>
          </a:p>
          <a:p>
            <a:endParaRPr lang="tr-TR"/>
          </a:p>
        </p:txBody>
      </p:sp>
    </p:spTree>
    <p:extLst>
      <p:ext uri="{BB962C8B-B14F-4D97-AF65-F5344CB8AC3E}">
        <p14:creationId xmlns:p14="http://schemas.microsoft.com/office/powerpoint/2010/main" val="15006121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1409</Words>
  <Application>Microsoft Office PowerPoint</Application>
  <PresentationFormat>Geniş ekran</PresentationFormat>
  <Paragraphs>11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Osmanlılarda İlk Teşkilat ve Kurumsallaşma Faaliyetleri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2019-11-21T10:38:38Z</dcterms:created>
  <dcterms:modified xsi:type="dcterms:W3CDTF">2019-11-21T10:48:51Z</dcterms:modified>
</cp:coreProperties>
</file>