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8" r:id="rId2"/>
    <p:sldId id="291" r:id="rId3"/>
    <p:sldId id="295" r:id="rId4"/>
    <p:sldId id="294" r:id="rId5"/>
    <p:sldId id="293" r:id="rId6"/>
    <p:sldId id="292" r:id="rId7"/>
    <p:sldId id="296" r:id="rId8"/>
    <p:sldId id="318" r:id="rId9"/>
    <p:sldId id="302" r:id="rId10"/>
    <p:sldId id="297" r:id="rId11"/>
    <p:sldId id="303" r:id="rId12"/>
    <p:sldId id="301" r:id="rId13"/>
    <p:sldId id="259" r:id="rId14"/>
    <p:sldId id="315" r:id="rId15"/>
    <p:sldId id="317" r:id="rId16"/>
    <p:sldId id="316" r:id="rId17"/>
    <p:sldId id="261" r:id="rId18"/>
    <p:sldId id="262" r:id="rId19"/>
    <p:sldId id="287" r:id="rId20"/>
    <p:sldId id="309" r:id="rId21"/>
    <p:sldId id="314" r:id="rId22"/>
    <p:sldId id="312" r:id="rId23"/>
    <p:sldId id="311" r:id="rId24"/>
    <p:sldId id="310" r:id="rId25"/>
    <p:sldId id="313" r:id="rId26"/>
    <p:sldId id="273" r:id="rId27"/>
    <p:sldId id="275" r:id="rId28"/>
    <p:sldId id="271" r:id="rId29"/>
    <p:sldId id="264" r:id="rId30"/>
    <p:sldId id="283" r:id="rId31"/>
    <p:sldId id="265" r:id="rId32"/>
    <p:sldId id="268" r:id="rId33"/>
    <p:sldId id="277" r:id="rId34"/>
    <p:sldId id="289" r:id="rId35"/>
    <p:sldId id="290" r:id="rId36"/>
    <p:sldId id="279" r:id="rId37"/>
    <p:sldId id="28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857E98-6C50-4023-B5A8-3651EEB5D6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81599D6-85F5-4F61-B4C8-2B8A45282932}" type="datetimeFigureOut">
              <a:rPr lang="tr-TR" smtClean="0"/>
              <a:pPr/>
              <a:t>07.12.2017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78857E98-6C50-4023-B5A8-3651EEB5D62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1599D6-85F5-4F61-B4C8-2B8A45282932}" type="datetimeFigureOut">
              <a:rPr lang="tr-TR" smtClean="0"/>
              <a:pPr/>
              <a:t>07.12.2017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57E98-6C50-4023-B5A8-3651EEB5D62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000372"/>
            <a:ext cx="8229600" cy="1143008"/>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sz="3100" dirty="0" smtClean="0"/>
              <a:t>ARŞİVLEME </a:t>
            </a:r>
            <a:br>
              <a:rPr lang="tr-TR" sz="3100" dirty="0" smtClean="0"/>
            </a:br>
            <a:r>
              <a:rPr lang="tr-TR" sz="3100" dirty="0" smtClean="0"/>
              <a:t>PERİODONTAL HASTA KAYITLARININ TUTULMASI </a:t>
            </a:r>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1"/>
          </p:nvPr>
        </p:nvSpPr>
        <p:spPr>
          <a:xfrm>
            <a:off x="1071538" y="4143380"/>
            <a:ext cx="7498080" cy="3899520"/>
          </a:xfrm>
        </p:spPr>
        <p:txBody>
          <a:bodyPr>
            <a:normAutofit/>
          </a:bodyPr>
          <a:lstStyle/>
          <a:p>
            <a:r>
              <a:rPr lang="tr-TR" dirty="0" err="1" smtClean="0"/>
              <a:t>Prof.Dr</a:t>
            </a:r>
            <a:r>
              <a:rPr lang="tr-TR" dirty="0" smtClean="0"/>
              <a:t>.Adnan TEZEL</a:t>
            </a:r>
          </a:p>
          <a:p>
            <a:endParaRPr lang="tr-TR" dirty="0"/>
          </a:p>
          <a:p>
            <a:endParaRPr lang="tr-TR" dirty="0" smtClean="0"/>
          </a:p>
          <a:p>
            <a:endParaRPr lang="tr-TR" dirty="0"/>
          </a:p>
          <a:p>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MEVZUAT (İLGİLİ BÖLÜMLER)</a:t>
            </a:r>
            <a:endParaRPr lang="tr-TR" dirty="0"/>
          </a:p>
        </p:txBody>
      </p:sp>
      <p:sp>
        <p:nvSpPr>
          <p:cNvPr id="3" name="2 İçerik Yer Tutucusu"/>
          <p:cNvSpPr>
            <a:spLocks noGrp="1"/>
          </p:cNvSpPr>
          <p:nvPr>
            <p:ph idx="1"/>
          </p:nvPr>
        </p:nvSpPr>
        <p:spPr/>
        <p:txBody>
          <a:bodyPr>
            <a:normAutofit/>
          </a:bodyPr>
          <a:lstStyle/>
          <a:p>
            <a:pPr algn="just"/>
            <a:r>
              <a:rPr lang="tr-TR" dirty="0" smtClean="0"/>
              <a:t>Sağlık Bakanlığı Tedavi Hizmetleri Genel </a:t>
            </a:r>
            <a:r>
              <a:rPr lang="tr-TR" dirty="0" err="1" smtClean="0"/>
              <a:t>Mudurluğu’nun</a:t>
            </a:r>
            <a:r>
              <a:rPr lang="tr-TR" dirty="0" smtClean="0"/>
              <a:t> 18.01.2005 tarih ve 2005/06 sayılı genelgesinde “Hastanın sağlık kurumuna </a:t>
            </a:r>
            <a:r>
              <a:rPr lang="tr-TR" dirty="0" err="1" smtClean="0"/>
              <a:t>muracaatından</a:t>
            </a:r>
            <a:r>
              <a:rPr lang="tr-TR" dirty="0" smtClean="0"/>
              <a:t> itibaren tıbbi </a:t>
            </a:r>
            <a:r>
              <a:rPr lang="tr-TR" dirty="0" err="1" smtClean="0"/>
              <a:t>mudahale</a:t>
            </a:r>
            <a:r>
              <a:rPr lang="tr-TR" dirty="0" smtClean="0"/>
              <a:t> ve </a:t>
            </a:r>
            <a:r>
              <a:rPr lang="tr-TR" dirty="0" err="1" smtClean="0"/>
              <a:t>islemlerin</a:t>
            </a:r>
            <a:r>
              <a:rPr lang="tr-TR" dirty="0" smtClean="0"/>
              <a:t> her </a:t>
            </a:r>
            <a:r>
              <a:rPr lang="tr-TR" dirty="0" err="1" smtClean="0"/>
              <a:t>asamasında</a:t>
            </a:r>
            <a:r>
              <a:rPr lang="tr-TR" dirty="0" smtClean="0"/>
              <a:t> Yataklı Tedavi Kurumları isletme </a:t>
            </a:r>
            <a:r>
              <a:rPr lang="tr-TR" dirty="0" err="1" smtClean="0"/>
              <a:t>Yonetmeliğinde</a:t>
            </a:r>
            <a:r>
              <a:rPr lang="tr-TR" dirty="0" smtClean="0"/>
              <a:t> de belirtilen kayıtların Yataklı Tedavi</a:t>
            </a:r>
          </a:p>
          <a:p>
            <a:pPr algn="just">
              <a:buNone/>
            </a:pPr>
            <a:r>
              <a:rPr lang="tr-TR" dirty="0" smtClean="0"/>
              <a:t>    Kurumları Tıbbi Kayıt ve </a:t>
            </a:r>
            <a:r>
              <a:rPr lang="tr-TR" dirty="0" err="1" smtClean="0"/>
              <a:t>Arsiv</a:t>
            </a:r>
            <a:r>
              <a:rPr lang="tr-TR" dirty="0" smtClean="0"/>
              <a:t> Hizmetleri </a:t>
            </a:r>
            <a:r>
              <a:rPr lang="tr-TR" dirty="0" err="1" smtClean="0"/>
              <a:t>Yonergesi</a:t>
            </a:r>
            <a:r>
              <a:rPr lang="tr-TR" dirty="0" smtClean="0"/>
              <a:t> </a:t>
            </a:r>
            <a:r>
              <a:rPr lang="tr-TR" dirty="0" err="1" smtClean="0"/>
              <a:t>hukumleri</a:t>
            </a:r>
            <a:r>
              <a:rPr lang="tr-TR" dirty="0" smtClean="0"/>
              <a:t> doğrultusunda eksiksiz </a:t>
            </a:r>
            <a:r>
              <a:rPr lang="tr-TR" dirty="0" smtClean="0"/>
              <a:t>tutularak     </a:t>
            </a:r>
            <a:r>
              <a:rPr lang="tr-TR" dirty="0" err="1" smtClean="0"/>
              <a:t>arsivlenmesi</a:t>
            </a:r>
            <a:r>
              <a:rPr lang="tr-TR" dirty="0" smtClean="0"/>
              <a:t> ve kurumda muhafaza edilmesi hususu” </a:t>
            </a:r>
            <a:r>
              <a:rPr lang="tr-TR" dirty="0" err="1" smtClean="0"/>
              <a:t>onemle</a:t>
            </a:r>
            <a:r>
              <a:rPr lang="tr-TR" dirty="0" smtClean="0"/>
              <a:t> belirtilmektedir.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 name="imagerId12"/>
          <p:cNvPicPr>
            <a:picLocks noGrp="1"/>
          </p:cNvPicPr>
          <p:nvPr>
            <p:ph idx="1"/>
          </p:nvPr>
        </p:nvPicPr>
        <p:blipFill>
          <a:blip r:embed="rId2"/>
          <a:srcRect/>
          <a:stretch>
            <a:fillRect/>
          </a:stretch>
        </p:blipFill>
        <p:spPr bwMode="auto">
          <a:xfrm>
            <a:off x="642910" y="2143116"/>
            <a:ext cx="7572428" cy="3571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7" name="6 İçerik Yer Tutucusu"/>
          <p:cNvSpPr>
            <a:spLocks noGrp="1"/>
          </p:cNvSpPr>
          <p:nvPr>
            <p:ph idx="1"/>
          </p:nvPr>
        </p:nvSpPr>
        <p:spPr/>
        <p:txBody>
          <a:bodyPr>
            <a:normAutofit fontScale="77500" lnSpcReduction="20000"/>
          </a:bodyPr>
          <a:lstStyle/>
          <a:p>
            <a:r>
              <a:rPr lang="tr-TR" dirty="0" smtClean="0"/>
              <a:t>Madde 12- Hasta dosyasında su belgeler bulunmalıdır.</a:t>
            </a:r>
          </a:p>
          <a:p>
            <a:r>
              <a:rPr lang="tr-TR" dirty="0" smtClean="0"/>
              <a:t>a) Hasta kabul kağıdı,</a:t>
            </a:r>
          </a:p>
          <a:p>
            <a:r>
              <a:rPr lang="tr-TR" dirty="0" smtClean="0"/>
              <a:t>b) Tıbbi </a:t>
            </a:r>
            <a:r>
              <a:rPr lang="tr-TR" dirty="0" err="1" smtClean="0"/>
              <a:t>musahade</a:t>
            </a:r>
            <a:r>
              <a:rPr lang="tr-TR" dirty="0" smtClean="0"/>
              <a:t> ve muayene kağıdı,</a:t>
            </a:r>
          </a:p>
          <a:p>
            <a:r>
              <a:rPr lang="tr-TR" dirty="0" smtClean="0"/>
              <a:t>c) Derece kağıdı,</a:t>
            </a:r>
          </a:p>
          <a:p>
            <a:r>
              <a:rPr lang="tr-TR" dirty="0" smtClean="0"/>
              <a:t>d) Hasta tabelası,</a:t>
            </a:r>
          </a:p>
          <a:p>
            <a:r>
              <a:rPr lang="tr-TR" dirty="0" smtClean="0"/>
              <a:t>e) </a:t>
            </a:r>
            <a:r>
              <a:rPr lang="tr-TR" dirty="0" err="1" smtClean="0"/>
              <a:t>Rontgen</a:t>
            </a:r>
            <a:r>
              <a:rPr lang="tr-TR" dirty="0" smtClean="0"/>
              <a:t> istek kağıdı ve raporları,</a:t>
            </a:r>
          </a:p>
          <a:p>
            <a:r>
              <a:rPr lang="tr-TR" dirty="0" smtClean="0"/>
              <a:t>f) </a:t>
            </a:r>
            <a:r>
              <a:rPr lang="tr-TR" dirty="0" err="1" smtClean="0"/>
              <a:t>Laboratuvar</a:t>
            </a:r>
            <a:r>
              <a:rPr lang="tr-TR" dirty="0" smtClean="0"/>
              <a:t> istek kağıdı ve tetkik raporları</a:t>
            </a:r>
          </a:p>
          <a:p>
            <a:r>
              <a:rPr lang="tr-TR" dirty="0" smtClean="0"/>
              <a:t>g) Ameliyat kağıdı,</a:t>
            </a:r>
          </a:p>
          <a:p>
            <a:r>
              <a:rPr lang="tr-TR" dirty="0" smtClean="0"/>
              <a:t>h) Hastanın muayene istek formu,</a:t>
            </a:r>
          </a:p>
          <a:p>
            <a:r>
              <a:rPr lang="tr-TR" dirty="0" smtClean="0"/>
              <a:t>i) </a:t>
            </a:r>
            <a:r>
              <a:rPr lang="tr-TR" dirty="0" err="1" smtClean="0"/>
              <a:t>Cıkıs</a:t>
            </a:r>
            <a:r>
              <a:rPr lang="tr-TR" dirty="0" smtClean="0"/>
              <a:t> </a:t>
            </a:r>
            <a:r>
              <a:rPr lang="tr-TR" dirty="0" err="1" smtClean="0"/>
              <a:t>ozeti</a:t>
            </a:r>
            <a:r>
              <a:rPr lang="tr-TR" dirty="0" smtClean="0"/>
              <a:t>,</a:t>
            </a:r>
          </a:p>
          <a:p>
            <a:r>
              <a:rPr lang="tr-TR" dirty="0" smtClean="0"/>
              <a:t>j) (Değ./RG: 13.04.2003/25078) Uygulanacak tedavinin kabul edildiğine dair olan ve </a:t>
            </a:r>
            <a:r>
              <a:rPr lang="tr-TR" dirty="0" smtClean="0"/>
              <a:t>1/8/1998 tarihli </a:t>
            </a:r>
            <a:r>
              <a:rPr lang="tr-TR" dirty="0" smtClean="0"/>
              <a:t>23420 sayılı Resmi Gazete’de yayımlanan Hasta Hakları </a:t>
            </a:r>
            <a:r>
              <a:rPr lang="tr-TR" dirty="0" err="1" smtClean="0"/>
              <a:t>Yonetmeliği’nin</a:t>
            </a:r>
            <a:r>
              <a:rPr lang="tr-TR" dirty="0" smtClean="0"/>
              <a:t> 24 </a:t>
            </a:r>
            <a:r>
              <a:rPr lang="tr-TR" dirty="0" err="1" smtClean="0"/>
              <a:t>ncu</a:t>
            </a:r>
            <a:r>
              <a:rPr lang="tr-TR" dirty="0" smtClean="0"/>
              <a:t> maddesi </a:t>
            </a:r>
            <a:r>
              <a:rPr lang="tr-TR" dirty="0" smtClean="0"/>
              <a:t>uyarınca </a:t>
            </a:r>
            <a:r>
              <a:rPr lang="tr-TR" dirty="0" err="1" smtClean="0"/>
              <a:t>alınmıs</a:t>
            </a:r>
            <a:r>
              <a:rPr lang="tr-TR" dirty="0" smtClean="0"/>
              <a:t> rızayı </a:t>
            </a:r>
            <a:r>
              <a:rPr lang="tr-TR" dirty="0" err="1" smtClean="0"/>
              <a:t>gosteren</a:t>
            </a:r>
            <a:r>
              <a:rPr lang="tr-TR" dirty="0" smtClean="0"/>
              <a:t> muvafakat formu.</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Genel anlamda hasta kayıtlarını önemi</a:t>
            </a:r>
            <a:endParaRPr lang="tr-TR" dirty="0"/>
          </a:p>
        </p:txBody>
      </p:sp>
      <p:sp>
        <p:nvSpPr>
          <p:cNvPr id="3" name="2 İçerik Yer Tutucusu"/>
          <p:cNvSpPr>
            <a:spLocks noGrp="1"/>
          </p:cNvSpPr>
          <p:nvPr>
            <p:ph idx="1"/>
          </p:nvPr>
        </p:nvSpPr>
        <p:spPr/>
        <p:txBody>
          <a:bodyPr/>
          <a:lstStyle/>
          <a:p>
            <a:r>
              <a:rPr lang="tr-TR" dirty="0" smtClean="0">
                <a:latin typeface="Century" pitchFamily="18" charset="0"/>
              </a:rPr>
              <a:t>Etik ve yasal zorunluluğun yanı sıra</a:t>
            </a:r>
          </a:p>
          <a:p>
            <a:r>
              <a:rPr lang="tr-TR" dirty="0" smtClean="0">
                <a:latin typeface="Century" pitchFamily="18" charset="0"/>
              </a:rPr>
              <a:t>-Bilginin kalıcılığı</a:t>
            </a:r>
          </a:p>
          <a:p>
            <a:r>
              <a:rPr lang="tr-TR" dirty="0" smtClean="0">
                <a:latin typeface="Century" pitchFamily="18" charset="0"/>
              </a:rPr>
              <a:t>-nitelikli hasta takibi</a:t>
            </a:r>
          </a:p>
          <a:p>
            <a:r>
              <a:rPr lang="tr-TR" dirty="0" smtClean="0">
                <a:latin typeface="Century" pitchFamily="18" charset="0"/>
              </a:rPr>
              <a:t>- tıbbi araştırmalar için nitelikli istatistiki bilgi</a:t>
            </a:r>
          </a:p>
          <a:p>
            <a:r>
              <a:rPr lang="tr-TR" dirty="0" smtClean="0">
                <a:latin typeface="Century" pitchFamily="18" charset="0"/>
              </a:rPr>
              <a:t>-adli vaka çözümü ve kimlik </a:t>
            </a:r>
            <a:r>
              <a:rPr lang="tr-TR" dirty="0" err="1" smtClean="0">
                <a:latin typeface="Century" pitchFamily="18" charset="0"/>
              </a:rPr>
              <a:t>tesbiti</a:t>
            </a:r>
            <a:endParaRPr lang="tr-TR" dirty="0" smtClean="0">
              <a:latin typeface="Century" pitchFamily="18" charset="0"/>
            </a:endParaRPr>
          </a:p>
          <a:p>
            <a:r>
              <a:rPr lang="tr-TR" dirty="0" smtClean="0">
                <a:latin typeface="Century" pitchFamily="18" charset="0"/>
              </a:rPr>
              <a:t>-</a:t>
            </a:r>
            <a:r>
              <a:rPr lang="tr-TR" dirty="0" err="1" smtClean="0">
                <a:latin typeface="Century" pitchFamily="18" charset="0"/>
              </a:rPr>
              <a:t>malpraktis</a:t>
            </a:r>
            <a:r>
              <a:rPr lang="tr-TR" dirty="0" smtClean="0">
                <a:latin typeface="Century" pitchFamily="18" charset="0"/>
              </a:rPr>
              <a:t> davaları</a:t>
            </a:r>
            <a:endParaRPr lang="tr-TR" dirty="0">
              <a:latin typeface="Century"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Fiziksel </a:t>
            </a:r>
            <a:r>
              <a:rPr lang="tr-TR" dirty="0" err="1" smtClean="0"/>
              <a:t>Sartların</a:t>
            </a:r>
            <a:r>
              <a:rPr lang="tr-TR" dirty="0" smtClean="0"/>
              <a:t> </a:t>
            </a:r>
            <a:r>
              <a:rPr lang="tr-TR" dirty="0" err="1" smtClean="0"/>
              <a:t>Olusturulması</a:t>
            </a:r>
            <a:r>
              <a:rPr lang="tr-TR" dirty="0" smtClean="0"/>
              <a:t>:</a:t>
            </a:r>
            <a:endParaRPr lang="tr-TR" dirty="0"/>
          </a:p>
        </p:txBody>
      </p:sp>
      <p:sp>
        <p:nvSpPr>
          <p:cNvPr id="3" name="2 İçerik Yer Tutucusu"/>
          <p:cNvSpPr>
            <a:spLocks noGrp="1"/>
          </p:cNvSpPr>
          <p:nvPr>
            <p:ph idx="1"/>
          </p:nvPr>
        </p:nvSpPr>
        <p:spPr/>
        <p:txBody>
          <a:bodyPr>
            <a:normAutofit/>
          </a:bodyPr>
          <a:lstStyle/>
          <a:p>
            <a:r>
              <a:rPr lang="tr-TR" dirty="0" smtClean="0"/>
              <a:t>1- </a:t>
            </a:r>
            <a:r>
              <a:rPr lang="tr-TR" dirty="0" err="1" smtClean="0"/>
              <a:t>Arsiv</a:t>
            </a:r>
            <a:r>
              <a:rPr lang="tr-TR" dirty="0" smtClean="0"/>
              <a:t> yerinin seçimi: </a:t>
            </a:r>
          </a:p>
          <a:p>
            <a:r>
              <a:rPr lang="tr-TR" dirty="0" smtClean="0"/>
              <a:t>Hasta dosyalarının saklanma sure 20 yıldır. </a:t>
            </a:r>
            <a:r>
              <a:rPr lang="tr-TR" dirty="0" err="1" smtClean="0"/>
              <a:t>Secilen</a:t>
            </a:r>
            <a:r>
              <a:rPr lang="tr-TR" dirty="0" smtClean="0"/>
              <a:t> alanın </a:t>
            </a:r>
            <a:r>
              <a:rPr lang="tr-TR" dirty="0" err="1" smtClean="0"/>
              <a:t>buyukluğu</a:t>
            </a:r>
            <a:r>
              <a:rPr lang="tr-TR" dirty="0" smtClean="0"/>
              <a:t> dosya </a:t>
            </a:r>
            <a:r>
              <a:rPr lang="tr-TR" dirty="0" err="1" smtClean="0"/>
              <a:t>artıs</a:t>
            </a:r>
            <a:r>
              <a:rPr lang="tr-TR" dirty="0" smtClean="0"/>
              <a:t> hızına bağlı olarak belirlenmelidir. Bunun </a:t>
            </a:r>
            <a:r>
              <a:rPr lang="tr-TR" dirty="0" err="1" smtClean="0"/>
              <a:t>icin</a:t>
            </a:r>
            <a:r>
              <a:rPr lang="tr-TR" dirty="0" smtClean="0"/>
              <a:t> sağlık kurumunun uzun vadeli hedefleri </a:t>
            </a:r>
            <a:r>
              <a:rPr lang="tr-TR" dirty="0" err="1" smtClean="0"/>
              <a:t>goz</a:t>
            </a:r>
            <a:r>
              <a:rPr lang="tr-TR" dirty="0" smtClean="0"/>
              <a:t> </a:t>
            </a:r>
            <a:r>
              <a:rPr lang="tr-TR" dirty="0" err="1" smtClean="0"/>
              <a:t>onunde</a:t>
            </a:r>
            <a:r>
              <a:rPr lang="tr-TR" dirty="0" smtClean="0"/>
              <a:t> bulundurulmalıdır</a:t>
            </a:r>
          </a:p>
          <a:p>
            <a:r>
              <a:rPr lang="tr-TR" dirty="0" smtClean="0"/>
              <a:t>2- Hasta kayıtlarının güvenliği: </a:t>
            </a:r>
          </a:p>
          <a:p>
            <a:r>
              <a:rPr lang="tr-TR" dirty="0" smtClean="0"/>
              <a:t>Hasta kayıtları mahremiyeti olan bilgilerdir. </a:t>
            </a:r>
          </a:p>
          <a:p>
            <a:r>
              <a:rPr lang="tr-TR" dirty="0" smtClean="0"/>
              <a:t>Bu nedenle yetkisiz </a:t>
            </a:r>
            <a:r>
              <a:rPr lang="nb-NO" dirty="0" smtClean="0"/>
              <a:t>personelin erisemeyeceği sekilde ve hırsızlığa karsı</a:t>
            </a:r>
            <a:r>
              <a:rPr lang="tr-TR" dirty="0" smtClean="0"/>
              <a:t> korumalı olarak saklanmalıdır bulundurulmalıdır.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736"/>
            <a:ext cx="8229600" cy="4389120"/>
          </a:xfrm>
        </p:spPr>
        <p:txBody>
          <a:bodyPr>
            <a:noAutofit/>
          </a:bodyPr>
          <a:lstStyle/>
          <a:p>
            <a:r>
              <a:rPr lang="tr-TR" sz="1800" dirty="0" smtClean="0"/>
              <a:t>3- Uygun raf sisteminin sağlanması: </a:t>
            </a:r>
          </a:p>
          <a:p>
            <a:r>
              <a:rPr lang="tr-TR" sz="1800" dirty="0" smtClean="0"/>
              <a:t>Kullanımı kolay, yangın ve deprem gibi etkenlere karsı dayanıklı ve mevcut alanı en iyi </a:t>
            </a:r>
            <a:r>
              <a:rPr lang="tr-TR" sz="1800" dirty="0" err="1" smtClean="0"/>
              <a:t>sekilde</a:t>
            </a:r>
            <a:r>
              <a:rPr lang="tr-TR" sz="1800" dirty="0" smtClean="0"/>
              <a:t> kaplayan raf sistemleri kurulmalıdır. Hareketli raf sistemleri kapatılabilir ve kilitlenebilir olduğu </a:t>
            </a:r>
            <a:r>
              <a:rPr lang="tr-TR" sz="1800" dirty="0" err="1" smtClean="0"/>
              <a:t>icin</a:t>
            </a:r>
            <a:r>
              <a:rPr lang="tr-TR" sz="1800" dirty="0" smtClean="0"/>
              <a:t> </a:t>
            </a:r>
            <a:r>
              <a:rPr lang="tr-TR" sz="1800" dirty="0" err="1" smtClean="0"/>
              <a:t>guvenli</a:t>
            </a:r>
            <a:r>
              <a:rPr lang="tr-TR" sz="1800" dirty="0" smtClean="0"/>
              <a:t> sistemlerdir.</a:t>
            </a:r>
          </a:p>
          <a:p>
            <a:r>
              <a:rPr lang="tr-TR" sz="1800" dirty="0" smtClean="0"/>
              <a:t>4- Fiziksel etkenler: </a:t>
            </a:r>
          </a:p>
          <a:p>
            <a:r>
              <a:rPr lang="tr-TR" sz="1800" dirty="0" err="1" smtClean="0"/>
              <a:t>Arsiv</a:t>
            </a:r>
            <a:r>
              <a:rPr lang="tr-TR" sz="1800" dirty="0" smtClean="0"/>
              <a:t> alanı </a:t>
            </a:r>
            <a:r>
              <a:rPr lang="tr-TR" sz="1800" dirty="0" err="1" smtClean="0"/>
              <a:t>secilirken</a:t>
            </a:r>
            <a:r>
              <a:rPr lang="tr-TR" sz="1800" dirty="0" smtClean="0"/>
              <a:t> </a:t>
            </a:r>
            <a:r>
              <a:rPr lang="tr-TR" sz="1800" dirty="0" err="1" smtClean="0"/>
              <a:t>gunes</a:t>
            </a:r>
            <a:r>
              <a:rPr lang="tr-TR" sz="1800" dirty="0" smtClean="0"/>
              <a:t> ısınlarının etkisi, havalandırma, ısıtma ve soğutma gibi etkenler mutlak </a:t>
            </a:r>
            <a:r>
              <a:rPr lang="tr-TR" sz="1800" dirty="0" err="1" smtClean="0"/>
              <a:t>goz</a:t>
            </a:r>
            <a:r>
              <a:rPr lang="tr-TR" sz="1800" dirty="0" smtClean="0"/>
              <a:t> </a:t>
            </a:r>
            <a:r>
              <a:rPr lang="tr-TR" sz="1800" dirty="0" err="1" smtClean="0"/>
              <a:t>onunde</a:t>
            </a:r>
            <a:r>
              <a:rPr lang="tr-TR" sz="1800" dirty="0" smtClean="0"/>
              <a:t> bulundurulmalıdır.</a:t>
            </a:r>
          </a:p>
          <a:p>
            <a:r>
              <a:rPr lang="tr-TR" sz="1800" dirty="0" smtClean="0"/>
              <a:t>- </a:t>
            </a:r>
            <a:r>
              <a:rPr lang="tr-TR" sz="1800" dirty="0" err="1" smtClean="0"/>
              <a:t>Arsivlenen</a:t>
            </a:r>
            <a:r>
              <a:rPr lang="tr-TR" sz="1800" dirty="0" smtClean="0"/>
              <a:t> malzeme </a:t>
            </a:r>
            <a:r>
              <a:rPr lang="tr-TR" sz="1800" dirty="0" err="1" smtClean="0"/>
              <a:t>gunes</a:t>
            </a:r>
            <a:r>
              <a:rPr lang="tr-TR" sz="1800" dirty="0" smtClean="0"/>
              <a:t> ısınlarını direkt olarak almamalıdır.</a:t>
            </a:r>
          </a:p>
          <a:p>
            <a:r>
              <a:rPr lang="tr-TR" sz="1800" dirty="0" smtClean="0"/>
              <a:t>- Ortam ısısı yazın ve kısın sabit tutulmalıdır.</a:t>
            </a:r>
          </a:p>
          <a:p>
            <a:r>
              <a:rPr lang="tr-TR" sz="1800" dirty="0" smtClean="0"/>
              <a:t>- </a:t>
            </a:r>
            <a:r>
              <a:rPr lang="tr-TR" sz="1800" dirty="0" err="1" smtClean="0"/>
              <a:t>Arsiv</a:t>
            </a:r>
            <a:r>
              <a:rPr lang="tr-TR" sz="1800" dirty="0" smtClean="0"/>
              <a:t> alanı havalandırılabilmelidir. Bu nedenle temiz hava </a:t>
            </a:r>
            <a:r>
              <a:rPr lang="tr-TR" sz="1800" dirty="0" err="1" smtClean="0"/>
              <a:t>girisini</a:t>
            </a:r>
            <a:r>
              <a:rPr lang="tr-TR" sz="1800" dirty="0" smtClean="0"/>
              <a:t> sağlayacak havalandırma tertibatı </a:t>
            </a:r>
            <a:r>
              <a:rPr lang="tr-TR" sz="1800" dirty="0" err="1" smtClean="0"/>
              <a:t>olusturulmalıdır</a:t>
            </a:r>
            <a:r>
              <a:rPr lang="tr-TR" sz="1800" dirty="0" smtClean="0"/>
              <a:t>.</a:t>
            </a:r>
          </a:p>
          <a:p>
            <a:r>
              <a:rPr lang="tr-TR" sz="1800" dirty="0" smtClean="0"/>
              <a:t>- </a:t>
            </a:r>
            <a:r>
              <a:rPr lang="tr-TR" sz="1800" dirty="0" err="1" smtClean="0"/>
              <a:t>Arsiv</a:t>
            </a:r>
            <a:r>
              <a:rPr lang="tr-TR" sz="1800" dirty="0" smtClean="0"/>
              <a:t> alanı </a:t>
            </a:r>
            <a:r>
              <a:rPr lang="tr-TR" sz="1800" dirty="0" err="1" smtClean="0"/>
              <a:t>secilirken</a:t>
            </a:r>
            <a:r>
              <a:rPr lang="tr-TR" sz="1800" dirty="0" smtClean="0"/>
              <a:t> rutubetten uzak bir alan </a:t>
            </a:r>
            <a:r>
              <a:rPr lang="tr-TR" sz="1800" dirty="0" err="1" smtClean="0"/>
              <a:t>secilmeli</a:t>
            </a:r>
            <a:r>
              <a:rPr lang="tr-TR" sz="1800" dirty="0" smtClean="0"/>
              <a:t>, bodrum katlarda su basma riski </a:t>
            </a:r>
            <a:r>
              <a:rPr lang="tr-TR" sz="1800" dirty="0" err="1" smtClean="0"/>
              <a:t>goz</a:t>
            </a:r>
            <a:r>
              <a:rPr lang="tr-TR" sz="1800" dirty="0" smtClean="0"/>
              <a:t> </a:t>
            </a:r>
            <a:r>
              <a:rPr lang="tr-TR" sz="1800" dirty="0" err="1" smtClean="0"/>
              <a:t>onunde</a:t>
            </a:r>
            <a:r>
              <a:rPr lang="tr-TR" sz="1800" dirty="0" smtClean="0"/>
              <a:t> bulundurulmalıdır.</a:t>
            </a:r>
          </a:p>
          <a:p>
            <a:r>
              <a:rPr lang="tr-TR" sz="1800" dirty="0" smtClean="0"/>
              <a:t>- Aydınlatma sistemi </a:t>
            </a:r>
            <a:r>
              <a:rPr lang="tr-TR" sz="1800" dirty="0" err="1" smtClean="0"/>
              <a:t>tum</a:t>
            </a:r>
            <a:r>
              <a:rPr lang="tr-TR" sz="1800" dirty="0" smtClean="0"/>
              <a:t> raflar </a:t>
            </a:r>
            <a:r>
              <a:rPr lang="tr-TR" sz="1800" dirty="0" err="1" smtClean="0"/>
              <a:t>gorulebilecek</a:t>
            </a:r>
            <a:r>
              <a:rPr lang="tr-TR" sz="1800" dirty="0" smtClean="0"/>
              <a:t> </a:t>
            </a:r>
            <a:r>
              <a:rPr lang="tr-TR" sz="1800" dirty="0" err="1" smtClean="0"/>
              <a:t>sekilde</a:t>
            </a:r>
            <a:r>
              <a:rPr lang="tr-TR" sz="1800" dirty="0" smtClean="0"/>
              <a:t> kurulmalıdır.</a:t>
            </a:r>
          </a:p>
          <a:p>
            <a:r>
              <a:rPr lang="tr-TR" sz="1800" dirty="0" smtClean="0"/>
              <a:t>- Yangın </a:t>
            </a:r>
            <a:r>
              <a:rPr lang="tr-TR" sz="1800" dirty="0" err="1" smtClean="0"/>
              <a:t>onleme</a:t>
            </a:r>
            <a:r>
              <a:rPr lang="tr-TR" sz="1800" dirty="0" smtClean="0"/>
              <a:t> ve alarm tesisatları malzemenin yapısı dikkate alınarak kurulmalıdır.</a:t>
            </a:r>
            <a:endParaRPr lang="tr-T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err="1" smtClean="0"/>
              <a:t>Arsiv</a:t>
            </a:r>
            <a:r>
              <a:rPr lang="tr-TR" dirty="0" smtClean="0"/>
              <a:t> depolarında;</a:t>
            </a:r>
          </a:p>
          <a:p>
            <a:r>
              <a:rPr lang="tr-TR" dirty="0" smtClean="0"/>
              <a:t>- izolasyon: Yangına karsı dayanıklı duvar, </a:t>
            </a:r>
            <a:r>
              <a:rPr lang="tr-TR" dirty="0" err="1" smtClean="0"/>
              <a:t>doseme</a:t>
            </a:r>
            <a:r>
              <a:rPr lang="tr-TR" dirty="0" smtClean="0"/>
              <a:t> ve kapılar</a:t>
            </a:r>
          </a:p>
          <a:p>
            <a:r>
              <a:rPr lang="tr-TR" dirty="0" smtClean="0"/>
              <a:t>- </a:t>
            </a:r>
            <a:r>
              <a:rPr lang="tr-TR" dirty="0" err="1" smtClean="0"/>
              <a:t>Klimatizasyon</a:t>
            </a:r>
            <a:r>
              <a:rPr lang="tr-TR" dirty="0" smtClean="0"/>
              <a:t>: </a:t>
            </a:r>
            <a:r>
              <a:rPr lang="tr-TR" dirty="0" err="1" smtClean="0"/>
              <a:t>Arsiv</a:t>
            </a:r>
            <a:r>
              <a:rPr lang="tr-TR" dirty="0" smtClean="0"/>
              <a:t> depolarında ısı 12-18 derece, nem ise %50-60 oranında tutulmalıdır. Isıtmada tazyikli sıcak su tercih edilmelidir.</a:t>
            </a:r>
          </a:p>
          <a:p>
            <a:r>
              <a:rPr lang="tr-TR" dirty="0" smtClean="0"/>
              <a:t>- </a:t>
            </a:r>
            <a:r>
              <a:rPr lang="tr-TR" dirty="0" err="1" smtClean="0"/>
              <a:t>Isık</a:t>
            </a:r>
            <a:r>
              <a:rPr lang="tr-TR" dirty="0" smtClean="0"/>
              <a:t> durumu: Depoya giren </a:t>
            </a:r>
            <a:r>
              <a:rPr lang="tr-TR" dirty="0" err="1" smtClean="0"/>
              <a:t>ısık</a:t>
            </a:r>
            <a:r>
              <a:rPr lang="tr-TR" dirty="0" smtClean="0"/>
              <a:t> miktarının </a:t>
            </a:r>
            <a:r>
              <a:rPr lang="tr-TR" dirty="0" err="1" smtClean="0"/>
              <a:t>ozellikle</a:t>
            </a:r>
            <a:r>
              <a:rPr lang="tr-TR" dirty="0" smtClean="0"/>
              <a:t> yazın </a:t>
            </a:r>
            <a:r>
              <a:rPr lang="tr-TR" dirty="0" err="1" smtClean="0"/>
              <a:t>dusurulmesi</a:t>
            </a:r>
            <a:r>
              <a:rPr lang="tr-TR" dirty="0" smtClean="0"/>
              <a:t> gerekmektedir.</a:t>
            </a:r>
          </a:p>
          <a:p>
            <a:r>
              <a:rPr lang="tr-TR" dirty="0" smtClean="0"/>
              <a:t>- Genellikle depo </a:t>
            </a:r>
            <a:r>
              <a:rPr lang="tr-TR" dirty="0" err="1" smtClean="0"/>
              <a:t>yuksekliği</a:t>
            </a:r>
            <a:r>
              <a:rPr lang="tr-TR" dirty="0" smtClean="0"/>
              <a:t> 2.10 veya 2.20 cm. olmalıdır.</a:t>
            </a:r>
          </a:p>
          <a:p>
            <a:r>
              <a:rPr lang="tr-TR" dirty="0" smtClean="0"/>
              <a:t>- Raflar metal olmalıdır.</a:t>
            </a:r>
          </a:p>
          <a:p>
            <a:r>
              <a:rPr lang="tr-TR" dirty="0" smtClean="0"/>
              <a:t>- 150-200 metrekareyi </a:t>
            </a:r>
            <a:r>
              <a:rPr lang="tr-TR" dirty="0" err="1" smtClean="0"/>
              <a:t>gecmemelidir</a:t>
            </a:r>
            <a:r>
              <a:rPr lang="tr-TR" dirty="0" smtClean="0"/>
              <a:t>.</a:t>
            </a:r>
          </a:p>
          <a:p>
            <a:r>
              <a:rPr lang="tr-TR" dirty="0" smtClean="0"/>
              <a:t>- Metrekare basına 1500-2000 kg. </a:t>
            </a:r>
            <a:r>
              <a:rPr lang="tr-TR" dirty="0" err="1" smtClean="0"/>
              <a:t>yuku</a:t>
            </a:r>
            <a:r>
              <a:rPr lang="tr-TR" dirty="0" smtClean="0"/>
              <a:t> </a:t>
            </a:r>
            <a:r>
              <a:rPr lang="tr-TR" dirty="0" err="1" smtClean="0"/>
              <a:t>tasıyabilmelidir</a:t>
            </a:r>
            <a:r>
              <a:rPr lang="tr-TR" dirty="0" smtClean="0"/>
              <a:t>.</a:t>
            </a:r>
          </a:p>
          <a:p>
            <a:r>
              <a:rPr lang="tr-TR" dirty="0" smtClean="0"/>
              <a:t>- </a:t>
            </a:r>
            <a:r>
              <a:rPr lang="tr-TR" dirty="0" err="1" smtClean="0"/>
              <a:t>Ahsap</a:t>
            </a:r>
            <a:r>
              <a:rPr lang="tr-TR" dirty="0" smtClean="0"/>
              <a:t> yer </a:t>
            </a:r>
            <a:r>
              <a:rPr lang="tr-TR" dirty="0" err="1" smtClean="0"/>
              <a:t>dosemesinden</a:t>
            </a:r>
            <a:r>
              <a:rPr lang="tr-TR" dirty="0" smtClean="0"/>
              <a:t> </a:t>
            </a:r>
            <a:r>
              <a:rPr lang="tr-TR" dirty="0" err="1" smtClean="0"/>
              <a:t>kacınılmalıdır</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42984"/>
            <a:ext cx="8229600" cy="1143000"/>
          </a:xfrm>
        </p:spPr>
        <p:txBody>
          <a:bodyPr>
            <a:noAutofit/>
          </a:bodyPr>
          <a:lstStyle/>
          <a:p>
            <a:r>
              <a:rPr lang="tr-TR" sz="2800" dirty="0" smtClean="0"/>
              <a:t>14 Ekim 1999 tarih 23486 sayılı resmi gazete: Ağız ve diş sağlığı hizmeti sunulan  özel sağlık kurumları hakkında yönetmelik</a:t>
            </a:r>
            <a:endParaRPr lang="tr-TR" sz="2800" dirty="0"/>
          </a:p>
        </p:txBody>
      </p:sp>
      <p:sp>
        <p:nvSpPr>
          <p:cNvPr id="3" name="2 İçerik Yer Tutucusu"/>
          <p:cNvSpPr>
            <a:spLocks noGrp="1"/>
          </p:cNvSpPr>
          <p:nvPr>
            <p:ph idx="1"/>
          </p:nvPr>
        </p:nvSpPr>
        <p:spPr>
          <a:xfrm>
            <a:off x="428596" y="2468880"/>
            <a:ext cx="8229600" cy="4389120"/>
          </a:xfrm>
        </p:spPr>
        <p:txBody>
          <a:bodyPr>
            <a:normAutofit lnSpcReduction="10000"/>
          </a:bodyPr>
          <a:lstStyle/>
          <a:p>
            <a:pPr algn="just"/>
            <a:r>
              <a:rPr lang="tr-TR" dirty="0" smtClean="0">
                <a:latin typeface="Century" pitchFamily="18" charset="0"/>
              </a:rPr>
              <a:t>Diş Hekimi sorumlulukları: (10.madde)</a:t>
            </a:r>
          </a:p>
          <a:p>
            <a:pPr algn="just"/>
            <a:r>
              <a:rPr lang="tr-TR" dirty="0" smtClean="0">
                <a:latin typeface="Century" pitchFamily="18" charset="0"/>
              </a:rPr>
              <a:t>Diş Hekimleri  sağlık kuruluşuna başvuran  hastalara uyguladıkları  tıbbi işlemlerden,</a:t>
            </a:r>
          </a:p>
          <a:p>
            <a:pPr algn="just"/>
            <a:r>
              <a:rPr lang="tr-TR" u="sng" dirty="0" smtClean="0">
                <a:latin typeface="Century" pitchFamily="18" charset="0"/>
              </a:rPr>
              <a:t>Hasta kayıtlarının  düzenli tutulmasından</a:t>
            </a:r>
          </a:p>
          <a:p>
            <a:pPr algn="just"/>
            <a:r>
              <a:rPr lang="tr-TR" u="sng" dirty="0" smtClean="0">
                <a:latin typeface="Century" pitchFamily="18" charset="0"/>
              </a:rPr>
              <a:t>Yapılan işlemlerin  ve tıbbi müdahalelerin  hastanın dosyasına işlenmesinden</a:t>
            </a:r>
          </a:p>
          <a:p>
            <a:pPr algn="just"/>
            <a:r>
              <a:rPr lang="tr-TR" dirty="0" smtClean="0">
                <a:latin typeface="Century" pitchFamily="18" charset="0"/>
              </a:rPr>
              <a:t>Aletlerin </a:t>
            </a:r>
            <a:r>
              <a:rPr lang="tr-TR" dirty="0" err="1" smtClean="0">
                <a:latin typeface="Century" pitchFamily="18" charset="0"/>
              </a:rPr>
              <a:t>sterilzasyon</a:t>
            </a:r>
            <a:r>
              <a:rPr lang="tr-TR" dirty="0" smtClean="0">
                <a:latin typeface="Century" pitchFamily="18" charset="0"/>
              </a:rPr>
              <a:t>  ve dezenfeksiyonundan</a:t>
            </a:r>
          </a:p>
          <a:p>
            <a:pPr algn="just"/>
            <a:r>
              <a:rPr lang="tr-TR" dirty="0" smtClean="0">
                <a:latin typeface="Century" pitchFamily="18" charset="0"/>
              </a:rPr>
              <a:t>Çalışan personelin  bulaşıcı hastalıklar yönünden  periyodik olarak muayenesini yaptırmaktan sorumludur.</a:t>
            </a:r>
            <a:endParaRPr lang="tr-TR" dirty="0">
              <a:latin typeface="Century"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857364"/>
            <a:ext cx="8229600" cy="1143000"/>
          </a:xfrm>
        </p:spPr>
        <p:txBody>
          <a:bodyPr>
            <a:noAutofit/>
          </a:bodyPr>
          <a:lstStyle/>
          <a:p>
            <a:r>
              <a:rPr lang="tr-TR" sz="3200" dirty="0" smtClean="0"/>
              <a:t>14 Ekim 1999 tarih 23486 sayılı resmi gazete: Ağız ve diş sağlığı hizmeti sunulan  özel sağlık kurumları hakkında yönetmelik  28.madde</a:t>
            </a:r>
            <a:endParaRPr lang="tr-TR" sz="3200" dirty="0"/>
          </a:p>
        </p:txBody>
      </p:sp>
      <p:sp>
        <p:nvSpPr>
          <p:cNvPr id="3" name="2 İçerik Yer Tutucusu"/>
          <p:cNvSpPr>
            <a:spLocks noGrp="1"/>
          </p:cNvSpPr>
          <p:nvPr>
            <p:ph idx="1"/>
          </p:nvPr>
        </p:nvSpPr>
        <p:spPr>
          <a:xfrm>
            <a:off x="357158" y="2468880"/>
            <a:ext cx="8229600" cy="4389120"/>
          </a:xfrm>
        </p:spPr>
        <p:txBody>
          <a:bodyPr/>
          <a:lstStyle/>
          <a:p>
            <a:endParaRPr lang="tr-TR" dirty="0" smtClean="0"/>
          </a:p>
          <a:p>
            <a:endParaRPr lang="tr-TR" dirty="0" smtClean="0"/>
          </a:p>
          <a:p>
            <a:pPr algn="just"/>
            <a:r>
              <a:rPr lang="tr-TR" dirty="0" smtClean="0">
                <a:latin typeface="Century" pitchFamily="18" charset="0"/>
              </a:rPr>
              <a:t>Sağlık kuruluşlarına  başvuran hastalara  yapılan müdahale  ve tedavilerin  hastalara ait dosya veya kartlara işlenmesi  ve bu kayıtların sağlık kuruluşu arşivinde iki yıl süre ile  saklanması zorunludur.</a:t>
            </a:r>
            <a:endParaRPr lang="tr-TR" dirty="0">
              <a:latin typeface="Century"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1071546"/>
            <a:ext cx="8229600" cy="1143000"/>
          </a:xfrm>
        </p:spPr>
        <p:txBody>
          <a:bodyPr/>
          <a:lstStyle/>
          <a:p>
            <a:r>
              <a:rPr lang="tr-TR" dirty="0" smtClean="0"/>
              <a:t>Laboratuvar raporları</a:t>
            </a:r>
            <a:endParaRPr lang="tr-TR" dirty="0"/>
          </a:p>
        </p:txBody>
      </p:sp>
      <p:sp>
        <p:nvSpPr>
          <p:cNvPr id="3" name="İçerik Yer Tutucusu 2"/>
          <p:cNvSpPr>
            <a:spLocks noGrp="1"/>
          </p:cNvSpPr>
          <p:nvPr>
            <p:ph idx="1"/>
          </p:nvPr>
        </p:nvSpPr>
        <p:spPr>
          <a:xfrm>
            <a:off x="1285852" y="2468880"/>
            <a:ext cx="8229600" cy="4389120"/>
          </a:xfrm>
        </p:spPr>
        <p:txBody>
          <a:bodyPr/>
          <a:lstStyle/>
          <a:p>
            <a:r>
              <a:rPr lang="tr-TR" dirty="0" smtClean="0"/>
              <a:t>Röntgen</a:t>
            </a:r>
          </a:p>
          <a:p>
            <a:r>
              <a:rPr lang="tr-TR" dirty="0" smtClean="0"/>
              <a:t>EKG</a:t>
            </a:r>
          </a:p>
          <a:p>
            <a:r>
              <a:rPr lang="tr-TR" dirty="0"/>
              <a:t> </a:t>
            </a:r>
            <a:r>
              <a:rPr lang="tr-TR" dirty="0" smtClean="0"/>
              <a:t>biyokimya</a:t>
            </a:r>
          </a:p>
          <a:p>
            <a:r>
              <a:rPr lang="tr-TR" dirty="0" smtClean="0"/>
              <a:t>Mikrobiyoloji</a:t>
            </a:r>
          </a:p>
          <a:p>
            <a:r>
              <a:rPr lang="tr-TR" dirty="0" smtClean="0"/>
              <a:t>Patoloji  raporları gibi</a:t>
            </a:r>
            <a:endParaRPr lang="tr-TR" dirty="0"/>
          </a:p>
        </p:txBody>
      </p:sp>
    </p:spTree>
    <p:extLst>
      <p:ext uri="{BB962C8B-B14F-4D97-AF65-F5344CB8AC3E}">
        <p14:creationId xmlns="" xmlns:p14="http://schemas.microsoft.com/office/powerpoint/2010/main" val="201734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sz="3200" dirty="0" smtClean="0"/>
              <a:t>TIBBİ KAYITLAR</a:t>
            </a:r>
            <a:endParaRPr lang="tr-TR" sz="3200" dirty="0"/>
          </a:p>
        </p:txBody>
      </p:sp>
      <p:sp>
        <p:nvSpPr>
          <p:cNvPr id="3" name="2 İçerik Yer Tutucusu"/>
          <p:cNvSpPr>
            <a:spLocks noGrp="1"/>
          </p:cNvSpPr>
          <p:nvPr>
            <p:ph idx="1"/>
          </p:nvPr>
        </p:nvSpPr>
        <p:spPr>
          <a:xfrm>
            <a:off x="357158" y="3214686"/>
            <a:ext cx="8229600" cy="4389120"/>
          </a:xfrm>
        </p:spPr>
        <p:txBody>
          <a:bodyPr/>
          <a:lstStyle/>
          <a:p>
            <a:r>
              <a:rPr lang="tr-TR" sz="2400" dirty="0" err="1" smtClean="0"/>
              <a:t>Gunumuzde</a:t>
            </a:r>
            <a:r>
              <a:rPr lang="tr-TR" sz="2400" dirty="0" smtClean="0"/>
              <a:t> hasta ve yaralılara verilen hizmetin </a:t>
            </a:r>
            <a:r>
              <a:rPr lang="tr-TR" sz="2400" dirty="0" err="1" smtClean="0"/>
              <a:t>butun</a:t>
            </a:r>
            <a:r>
              <a:rPr lang="tr-TR" sz="2400" dirty="0" smtClean="0"/>
              <a:t> ayrıntılarıyla, zamanında, tam ve </a:t>
            </a:r>
            <a:r>
              <a:rPr lang="tr-TR" sz="2400" dirty="0" err="1" smtClean="0"/>
              <a:t>duzenli</a:t>
            </a:r>
            <a:r>
              <a:rPr lang="tr-TR" sz="2400" dirty="0" smtClean="0"/>
              <a:t> bir </a:t>
            </a:r>
            <a:r>
              <a:rPr lang="tr-TR" sz="2400" dirty="0" err="1" smtClean="0"/>
              <a:t>sekilde</a:t>
            </a:r>
            <a:r>
              <a:rPr lang="tr-TR" sz="2400" dirty="0" smtClean="0"/>
              <a:t> belgelenmesi zorunluluğu vardır. </a:t>
            </a:r>
          </a:p>
          <a:p>
            <a:r>
              <a:rPr lang="tr-TR" sz="2400" dirty="0" smtClean="0"/>
              <a:t>Tıbbi kayıtlar hastaya verilen tıbbi bakımın kanıtıdır.</a:t>
            </a:r>
          </a:p>
          <a:p>
            <a:r>
              <a:rPr lang="tr-TR" sz="2400" dirty="0" smtClean="0"/>
              <a:t>Dolayısıyla hastaya verilen tıbbi bakımın kalitesinin değerlendirilmesinde kullanılabilecek </a:t>
            </a:r>
            <a:r>
              <a:rPr lang="tr-TR" sz="2400" dirty="0" err="1" smtClean="0"/>
              <a:t>onemli</a:t>
            </a:r>
            <a:r>
              <a:rPr lang="tr-TR" sz="2400" dirty="0" smtClean="0"/>
              <a:t> bir kaynaktır</a:t>
            </a:r>
            <a:r>
              <a:rPr lang="tr-TR" dirty="0" smtClean="0"/>
              <a:t>.</a:t>
            </a:r>
            <a:endParaRPr lang="tr-TR" dirty="0"/>
          </a:p>
        </p:txBody>
      </p:sp>
      <p:pic>
        <p:nvPicPr>
          <p:cNvPr id="1026" name="Picture 2"/>
          <p:cNvPicPr>
            <a:picLocks noChangeAspect="1" noChangeArrowheads="1"/>
          </p:cNvPicPr>
          <p:nvPr/>
        </p:nvPicPr>
        <p:blipFill>
          <a:blip r:embed="rId2"/>
          <a:srcRect/>
          <a:stretch>
            <a:fillRect/>
          </a:stretch>
        </p:blipFill>
        <p:spPr bwMode="auto">
          <a:xfrm>
            <a:off x="3428992" y="857232"/>
            <a:ext cx="5481927" cy="214314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28596" y="642918"/>
            <a:ext cx="8229600" cy="1143000"/>
          </a:xfrm>
        </p:spPr>
        <p:txBody>
          <a:bodyPr>
            <a:normAutofit fontScale="90000"/>
          </a:bodyPr>
          <a:lstStyle/>
          <a:p>
            <a:pPr algn="ctr"/>
            <a:r>
              <a:rPr kumimoji="0" lang="tr-TR" b="1" dirty="0">
                <a:solidFill>
                  <a:schemeClr val="tx1"/>
                </a:solidFill>
                <a:latin typeface="Times New Roman" pitchFamily="18" charset="0"/>
              </a:rPr>
              <a:t>PERİODONTAL  </a:t>
            </a:r>
            <a:r>
              <a:rPr kumimoji="0" lang="tr-TR" b="1" dirty="0" smtClean="0">
                <a:solidFill>
                  <a:schemeClr val="tx1"/>
                </a:solidFill>
                <a:latin typeface="Times New Roman" pitchFamily="18" charset="0"/>
              </a:rPr>
              <a:t>KAYITLAR</a:t>
            </a:r>
            <a:endParaRPr kumimoji="0" lang="tr-TR" b="1" dirty="0">
              <a:solidFill>
                <a:schemeClr val="tx1"/>
              </a:solidFill>
              <a:latin typeface="Times New Roman" pitchFamily="18" charset="0"/>
            </a:endParaRPr>
          </a:p>
        </p:txBody>
      </p:sp>
      <p:sp>
        <p:nvSpPr>
          <p:cNvPr id="593923" name="Rectangle 3"/>
          <p:cNvSpPr>
            <a:spLocks noGrp="1" noChangeArrowheads="1"/>
          </p:cNvSpPr>
          <p:nvPr>
            <p:ph type="body" sz="half" idx="1"/>
          </p:nvPr>
        </p:nvSpPr>
        <p:spPr>
          <a:xfrm>
            <a:off x="285720" y="3071810"/>
            <a:ext cx="8496300" cy="4968875"/>
          </a:xfrm>
        </p:spPr>
        <p:txBody>
          <a:bodyPr/>
          <a:lstStyle/>
          <a:p>
            <a:r>
              <a:rPr kumimoji="0" lang="tr-TR" b="1" dirty="0" err="1">
                <a:latin typeface="Times New Roman" pitchFamily="18" charset="0"/>
              </a:rPr>
              <a:t>Dental</a:t>
            </a:r>
            <a:r>
              <a:rPr kumimoji="0" lang="tr-TR" b="1" dirty="0">
                <a:latin typeface="Times New Roman" pitchFamily="18" charset="0"/>
              </a:rPr>
              <a:t> Muayene</a:t>
            </a:r>
          </a:p>
          <a:p>
            <a:r>
              <a:rPr kumimoji="0" lang="tr-TR" b="1" dirty="0">
                <a:latin typeface="Times New Roman" pitchFamily="18" charset="0"/>
              </a:rPr>
              <a:t>1. </a:t>
            </a:r>
            <a:r>
              <a:rPr kumimoji="0" lang="tr-TR" b="1" dirty="0" err="1">
                <a:latin typeface="Times New Roman" pitchFamily="18" charset="0"/>
              </a:rPr>
              <a:t>Extraoral</a:t>
            </a:r>
            <a:r>
              <a:rPr kumimoji="0" lang="tr-TR" b="1" dirty="0">
                <a:latin typeface="Times New Roman" pitchFamily="18" charset="0"/>
              </a:rPr>
              <a:t> muayene</a:t>
            </a:r>
          </a:p>
          <a:p>
            <a:r>
              <a:rPr kumimoji="0" lang="tr-TR" b="1" dirty="0">
                <a:latin typeface="Times New Roman" pitchFamily="18" charset="0"/>
              </a:rPr>
              <a:t>Baş, boyun, yüz, TME, lenf nodülleri</a:t>
            </a:r>
          </a:p>
          <a:p>
            <a:r>
              <a:rPr kumimoji="0" lang="tr-TR" b="1" dirty="0">
                <a:latin typeface="Times New Roman" pitchFamily="18" charset="0"/>
              </a:rPr>
              <a:t>2. </a:t>
            </a:r>
            <a:r>
              <a:rPr kumimoji="0" lang="tr-TR" b="1" dirty="0" err="1">
                <a:latin typeface="Times New Roman" pitchFamily="18" charset="0"/>
              </a:rPr>
              <a:t>Intraoral</a:t>
            </a:r>
            <a:r>
              <a:rPr kumimoji="0" lang="tr-TR" b="1" dirty="0">
                <a:latin typeface="Times New Roman" pitchFamily="18" charset="0"/>
              </a:rPr>
              <a:t> muayene</a:t>
            </a:r>
          </a:p>
          <a:p>
            <a:r>
              <a:rPr kumimoji="0" lang="tr-TR" b="1" dirty="0">
                <a:latin typeface="Times New Roman" pitchFamily="18" charset="0"/>
              </a:rPr>
              <a:t>Dudaklar, </a:t>
            </a:r>
            <a:r>
              <a:rPr kumimoji="0" lang="tr-TR" b="1" dirty="0" err="1">
                <a:latin typeface="Times New Roman" pitchFamily="18" charset="0"/>
              </a:rPr>
              <a:t>bukkal</a:t>
            </a:r>
            <a:r>
              <a:rPr kumimoji="0" lang="tr-TR" b="1" dirty="0">
                <a:latin typeface="Times New Roman" pitchFamily="18" charset="0"/>
              </a:rPr>
              <a:t> mukoza, </a:t>
            </a:r>
            <a:r>
              <a:rPr kumimoji="0" lang="tr-TR" b="1" dirty="0" err="1">
                <a:latin typeface="Times New Roman" pitchFamily="18" charset="0"/>
              </a:rPr>
              <a:t>vestibül</a:t>
            </a:r>
            <a:r>
              <a:rPr kumimoji="0" lang="tr-TR" b="1" dirty="0">
                <a:latin typeface="Times New Roman" pitchFamily="18" charset="0"/>
              </a:rPr>
              <a:t>, ağız tabanı, </a:t>
            </a:r>
            <a:r>
              <a:rPr kumimoji="0" lang="tr-TR" b="1" dirty="0" err="1">
                <a:latin typeface="Times New Roman" pitchFamily="18" charset="0"/>
              </a:rPr>
              <a:t>farinks</a:t>
            </a:r>
            <a:r>
              <a:rPr kumimoji="0" lang="tr-TR" b="1" dirty="0">
                <a:latin typeface="Times New Roman" pitchFamily="18" charset="0"/>
              </a:rPr>
              <a:t> </a:t>
            </a:r>
          </a:p>
          <a:p>
            <a:r>
              <a:rPr kumimoji="0" lang="tr-TR" b="1" dirty="0">
                <a:latin typeface="Times New Roman" pitchFamily="18" charset="0"/>
              </a:rPr>
              <a:t>3. </a:t>
            </a:r>
            <a:r>
              <a:rPr kumimoji="0" lang="tr-TR" b="1" dirty="0" err="1">
                <a:latin typeface="Times New Roman" pitchFamily="18" charset="0"/>
              </a:rPr>
              <a:t>Periodontal</a:t>
            </a:r>
            <a:r>
              <a:rPr kumimoji="0" lang="tr-TR" b="1" dirty="0">
                <a:latin typeface="Times New Roman" pitchFamily="18" charset="0"/>
              </a:rPr>
              <a:t> muayene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fontScale="90000"/>
          </a:bodyPr>
          <a:lstStyle/>
          <a:p>
            <a:pPr algn="ctr"/>
            <a:r>
              <a:rPr kumimoji="0" lang="tr-TR" b="1" dirty="0">
                <a:solidFill>
                  <a:schemeClr val="tx1"/>
                </a:solidFill>
                <a:latin typeface="Times New Roman" pitchFamily="18" charset="0"/>
              </a:rPr>
              <a:t>PERİODONTAL  </a:t>
            </a:r>
            <a:r>
              <a:rPr lang="tr-TR" b="1" dirty="0" smtClean="0">
                <a:solidFill>
                  <a:schemeClr val="tx1"/>
                </a:solidFill>
                <a:latin typeface="Times New Roman" pitchFamily="18" charset="0"/>
              </a:rPr>
              <a:t>KAYITLAR</a:t>
            </a:r>
            <a:endParaRPr kumimoji="0" lang="tr-TR" b="1" dirty="0">
              <a:solidFill>
                <a:schemeClr val="tx1"/>
              </a:solidFill>
              <a:latin typeface="Times New Roman" pitchFamily="18" charset="0"/>
            </a:endParaRPr>
          </a:p>
        </p:txBody>
      </p:sp>
      <p:sp>
        <p:nvSpPr>
          <p:cNvPr id="602115" name="Rectangle 3"/>
          <p:cNvSpPr>
            <a:spLocks noGrp="1" noChangeArrowheads="1"/>
          </p:cNvSpPr>
          <p:nvPr>
            <p:ph type="body" sz="half" idx="1"/>
          </p:nvPr>
        </p:nvSpPr>
        <p:spPr>
          <a:xfrm>
            <a:off x="285720" y="1889125"/>
            <a:ext cx="8496300" cy="4968875"/>
          </a:xfrm>
        </p:spPr>
        <p:txBody>
          <a:bodyPr/>
          <a:lstStyle/>
          <a:p>
            <a:pPr>
              <a:lnSpc>
                <a:spcPct val="80000"/>
              </a:lnSpc>
            </a:pPr>
            <a:r>
              <a:rPr kumimoji="0" lang="tr-TR" sz="2000" b="1" dirty="0" err="1">
                <a:latin typeface="Times New Roman" pitchFamily="18" charset="0"/>
              </a:rPr>
              <a:t>Periodontal</a:t>
            </a:r>
            <a:r>
              <a:rPr kumimoji="0" lang="tr-TR" sz="2000" b="1" dirty="0">
                <a:latin typeface="Times New Roman" pitchFamily="18" charset="0"/>
              </a:rPr>
              <a:t> muayene</a:t>
            </a:r>
          </a:p>
          <a:p>
            <a:pPr>
              <a:lnSpc>
                <a:spcPct val="80000"/>
              </a:lnSpc>
            </a:pPr>
            <a:r>
              <a:rPr kumimoji="0" lang="tr-TR" sz="2000" b="1" dirty="0">
                <a:latin typeface="Times New Roman" pitchFamily="18" charset="0"/>
              </a:rPr>
              <a:t>Dişeti		</a:t>
            </a:r>
            <a:r>
              <a:rPr kumimoji="0" lang="tr-TR" sz="2000" b="1" dirty="0" err="1">
                <a:latin typeface="Times New Roman" pitchFamily="18" charset="0"/>
              </a:rPr>
              <a:t>gingivitis</a:t>
            </a:r>
            <a:r>
              <a:rPr kumimoji="0" lang="tr-TR" sz="2000" b="1" dirty="0">
                <a:latin typeface="Times New Roman" pitchFamily="18" charset="0"/>
              </a:rPr>
              <a:t>	</a:t>
            </a:r>
          </a:p>
          <a:p>
            <a:pPr>
              <a:lnSpc>
                <a:spcPct val="80000"/>
              </a:lnSpc>
            </a:pPr>
            <a:r>
              <a:rPr kumimoji="0" lang="tr-TR" sz="2000" b="1" dirty="0" err="1">
                <a:latin typeface="Times New Roman" pitchFamily="18" charset="0"/>
              </a:rPr>
              <a:t>Periodontal</a:t>
            </a:r>
            <a:r>
              <a:rPr kumimoji="0" lang="tr-TR" sz="2000" b="1" dirty="0">
                <a:latin typeface="Times New Roman" pitchFamily="18" charset="0"/>
              </a:rPr>
              <a:t> </a:t>
            </a:r>
            <a:r>
              <a:rPr kumimoji="0" lang="tr-TR" sz="2000" b="1" dirty="0" err="1">
                <a:latin typeface="Times New Roman" pitchFamily="18" charset="0"/>
              </a:rPr>
              <a:t>ligament</a:t>
            </a:r>
            <a:r>
              <a:rPr kumimoji="0" lang="tr-TR" sz="2000" b="1" dirty="0">
                <a:latin typeface="Times New Roman" pitchFamily="18" charset="0"/>
              </a:rPr>
              <a:t>	                                  </a:t>
            </a:r>
            <a:r>
              <a:rPr kumimoji="0" lang="tr-TR" sz="2000" b="1" dirty="0" err="1">
                <a:latin typeface="Times New Roman" pitchFamily="18" charset="0"/>
              </a:rPr>
              <a:t>periodontitis</a:t>
            </a:r>
            <a:endParaRPr kumimoji="0" lang="tr-TR" sz="2000" b="1" dirty="0">
              <a:latin typeface="Times New Roman" pitchFamily="18" charset="0"/>
            </a:endParaRPr>
          </a:p>
          <a:p>
            <a:pPr>
              <a:lnSpc>
                <a:spcPct val="80000"/>
              </a:lnSpc>
            </a:pPr>
            <a:r>
              <a:rPr kumimoji="0" lang="tr-TR" sz="2000" b="1" dirty="0">
                <a:latin typeface="Times New Roman" pitchFamily="18" charset="0"/>
              </a:rPr>
              <a:t>Alveol kemiği</a:t>
            </a:r>
          </a:p>
          <a:p>
            <a:pPr>
              <a:lnSpc>
                <a:spcPct val="80000"/>
              </a:lnSpc>
            </a:pPr>
            <a:r>
              <a:rPr kumimoji="0" lang="tr-TR" sz="2000" b="1" dirty="0" err="1">
                <a:latin typeface="Times New Roman" pitchFamily="18" charset="0"/>
              </a:rPr>
              <a:t>Sement</a:t>
            </a:r>
            <a:r>
              <a:rPr kumimoji="0" lang="tr-TR" sz="2000" b="1" dirty="0">
                <a:latin typeface="Times New Roman" pitchFamily="18" charset="0"/>
              </a:rPr>
              <a:t>			                    </a:t>
            </a:r>
          </a:p>
          <a:p>
            <a:pPr>
              <a:lnSpc>
                <a:spcPct val="80000"/>
              </a:lnSpc>
            </a:pPr>
            <a:r>
              <a:rPr kumimoji="0" lang="tr-TR" sz="2000" b="1" dirty="0" err="1">
                <a:latin typeface="Times New Roman" pitchFamily="18" charset="0"/>
              </a:rPr>
              <a:t>Epitelyal</a:t>
            </a:r>
            <a:r>
              <a:rPr kumimoji="0" lang="tr-TR" sz="2000" b="1" dirty="0">
                <a:latin typeface="Times New Roman" pitchFamily="18" charset="0"/>
              </a:rPr>
              <a:t> </a:t>
            </a:r>
            <a:r>
              <a:rPr kumimoji="0" lang="tr-TR" sz="2000" b="1" dirty="0" err="1">
                <a:latin typeface="Times New Roman" pitchFamily="18" charset="0"/>
              </a:rPr>
              <a:t>ataşman</a:t>
            </a:r>
            <a:endParaRPr kumimoji="0" lang="tr-TR" sz="2000" b="1" dirty="0">
              <a:latin typeface="Times New Roman" pitchFamily="18" charset="0"/>
            </a:endParaRPr>
          </a:p>
          <a:p>
            <a:pPr>
              <a:lnSpc>
                <a:spcPct val="80000"/>
              </a:lnSpc>
            </a:pPr>
            <a:r>
              <a:rPr kumimoji="0" lang="tr-TR" sz="2000" b="1" dirty="0" err="1">
                <a:latin typeface="Times New Roman" pitchFamily="18" charset="0"/>
              </a:rPr>
              <a:t>Mobilite</a:t>
            </a:r>
            <a:endParaRPr kumimoji="0" lang="tr-TR" sz="2000" b="1" dirty="0">
              <a:latin typeface="Times New Roman" pitchFamily="18" charset="0"/>
            </a:endParaRPr>
          </a:p>
          <a:p>
            <a:pPr>
              <a:lnSpc>
                <a:spcPct val="80000"/>
              </a:lnSpc>
            </a:pPr>
            <a:r>
              <a:rPr kumimoji="0" lang="tr-TR" sz="2000" b="1" dirty="0">
                <a:latin typeface="Times New Roman" pitchFamily="18" charset="0"/>
              </a:rPr>
              <a:t>Plak ve </a:t>
            </a:r>
            <a:r>
              <a:rPr kumimoji="0" lang="tr-TR" sz="2000" b="1" dirty="0" err="1">
                <a:latin typeface="Times New Roman" pitchFamily="18" charset="0"/>
              </a:rPr>
              <a:t>diştaşı</a:t>
            </a:r>
            <a:r>
              <a:rPr kumimoji="0" lang="tr-TR" sz="2000" b="1" dirty="0">
                <a:latin typeface="Times New Roman" pitchFamily="18" charset="0"/>
              </a:rPr>
              <a:t> derecesi</a:t>
            </a:r>
          </a:p>
          <a:p>
            <a:pPr>
              <a:lnSpc>
                <a:spcPct val="80000"/>
              </a:lnSpc>
            </a:pPr>
            <a:r>
              <a:rPr kumimoji="0" lang="tr-TR" sz="2000" b="1" dirty="0" err="1">
                <a:latin typeface="Times New Roman" pitchFamily="18" charset="0"/>
              </a:rPr>
              <a:t>Eksudasyon</a:t>
            </a:r>
            <a:endParaRPr kumimoji="0" lang="tr-TR" sz="2000" b="1" dirty="0">
              <a:latin typeface="Times New Roman" pitchFamily="18" charset="0"/>
            </a:endParaRPr>
          </a:p>
          <a:p>
            <a:pPr>
              <a:lnSpc>
                <a:spcPct val="80000"/>
              </a:lnSpc>
            </a:pPr>
            <a:r>
              <a:rPr kumimoji="0" lang="tr-TR" sz="2000" b="1" dirty="0">
                <a:latin typeface="Times New Roman" pitchFamily="18" charset="0"/>
              </a:rPr>
              <a:t>Sondalama cep derinliği</a:t>
            </a:r>
          </a:p>
          <a:p>
            <a:pPr>
              <a:lnSpc>
                <a:spcPct val="80000"/>
              </a:lnSpc>
            </a:pPr>
            <a:r>
              <a:rPr kumimoji="0" lang="tr-TR" sz="2000" b="1" dirty="0">
                <a:latin typeface="Times New Roman" pitchFamily="18" charset="0"/>
              </a:rPr>
              <a:t>Anormal bağlantıların muayenesi</a:t>
            </a:r>
          </a:p>
          <a:p>
            <a:pPr>
              <a:lnSpc>
                <a:spcPct val="80000"/>
              </a:lnSpc>
            </a:pPr>
            <a:r>
              <a:rPr kumimoji="0" lang="tr-TR" sz="2000" b="1" dirty="0" err="1">
                <a:latin typeface="Times New Roman" pitchFamily="18" charset="0"/>
              </a:rPr>
              <a:t>Furkasyon</a:t>
            </a:r>
            <a:r>
              <a:rPr kumimoji="0" lang="tr-TR" sz="2000" b="1" dirty="0">
                <a:latin typeface="Times New Roman" pitchFamily="18" charset="0"/>
              </a:rPr>
              <a:t> </a:t>
            </a:r>
            <a:r>
              <a:rPr kumimoji="0" lang="tr-TR" sz="2000" b="1" dirty="0" err="1">
                <a:latin typeface="Times New Roman" pitchFamily="18" charset="0"/>
              </a:rPr>
              <a:t>harabiyetinin</a:t>
            </a:r>
            <a:r>
              <a:rPr kumimoji="0" lang="tr-TR" sz="2000" b="1" dirty="0">
                <a:latin typeface="Times New Roman" pitchFamily="18" charset="0"/>
              </a:rPr>
              <a:t> derecesi</a:t>
            </a:r>
          </a:p>
          <a:p>
            <a:pPr>
              <a:lnSpc>
                <a:spcPct val="80000"/>
              </a:lnSpc>
            </a:pPr>
            <a:r>
              <a:rPr kumimoji="0" lang="tr-TR" sz="2000" b="1" dirty="0" err="1">
                <a:latin typeface="Times New Roman" pitchFamily="18" charset="0"/>
              </a:rPr>
              <a:t>Halitosis</a:t>
            </a:r>
            <a:endParaRPr kumimoji="0" lang="tr-TR" sz="2000" b="1" dirty="0">
              <a:latin typeface="Times New Roman" pitchFamily="18" charset="0"/>
            </a:endParaRPr>
          </a:p>
          <a:p>
            <a:pPr>
              <a:lnSpc>
                <a:spcPct val="80000"/>
              </a:lnSpc>
            </a:pPr>
            <a:r>
              <a:rPr kumimoji="0" lang="tr-TR" sz="2000" b="1" dirty="0">
                <a:latin typeface="Times New Roman" pitchFamily="18" charset="0"/>
              </a:rPr>
              <a:t>Diğer işaret ve semptomlar</a:t>
            </a:r>
          </a:p>
          <a:p>
            <a:pPr>
              <a:lnSpc>
                <a:spcPct val="80000"/>
              </a:lnSpc>
            </a:pPr>
            <a:r>
              <a:rPr kumimoji="0" lang="tr-TR" sz="2000" b="1" dirty="0" err="1">
                <a:latin typeface="Times New Roman" pitchFamily="18" charset="0"/>
              </a:rPr>
              <a:t>Periodontal</a:t>
            </a:r>
            <a:r>
              <a:rPr kumimoji="0" lang="tr-TR" sz="2000" b="1" dirty="0">
                <a:latin typeface="Times New Roman" pitchFamily="18" charset="0"/>
              </a:rPr>
              <a:t> muayene bulguları </a:t>
            </a:r>
            <a:r>
              <a:rPr kumimoji="0" lang="tr-TR" sz="2000" b="1" dirty="0" err="1">
                <a:latin typeface="Times New Roman" pitchFamily="18" charset="0"/>
              </a:rPr>
              <a:t>anamnez</a:t>
            </a:r>
            <a:r>
              <a:rPr kumimoji="0" lang="tr-TR" sz="2000" b="1" dirty="0">
                <a:latin typeface="Times New Roman" pitchFamily="18" charset="0"/>
              </a:rPr>
              <a:t> formuna kayıt edilir. Tedavi sonrası bulgularla karşılaştırılır.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214422"/>
            <a:ext cx="8229600" cy="1143000"/>
          </a:xfrm>
        </p:spPr>
        <p:txBody>
          <a:bodyPr>
            <a:normAutofit fontScale="90000"/>
          </a:bodyPr>
          <a:lstStyle/>
          <a:p>
            <a:r>
              <a:rPr lang="tr-TR" dirty="0" smtClean="0"/>
              <a:t>Tüm </a:t>
            </a:r>
            <a:r>
              <a:rPr lang="tr-TR" dirty="0" err="1" smtClean="0"/>
              <a:t>ağıza</a:t>
            </a:r>
            <a:r>
              <a:rPr lang="tr-TR" dirty="0" smtClean="0"/>
              <a:t> ait değerlendirmenin yapılması</a:t>
            </a:r>
            <a:endParaRPr lang="tr-TR" dirty="0"/>
          </a:p>
        </p:txBody>
      </p:sp>
      <p:sp>
        <p:nvSpPr>
          <p:cNvPr id="3" name="2 İçerik Yer Tutucusu"/>
          <p:cNvSpPr>
            <a:spLocks noGrp="1"/>
          </p:cNvSpPr>
          <p:nvPr>
            <p:ph idx="1"/>
          </p:nvPr>
        </p:nvSpPr>
        <p:spPr>
          <a:xfrm>
            <a:off x="914400" y="2468880"/>
            <a:ext cx="8229600" cy="4389120"/>
          </a:xfrm>
        </p:spPr>
        <p:txBody>
          <a:bodyPr/>
          <a:lstStyle/>
          <a:p>
            <a:r>
              <a:rPr lang="tr-TR" dirty="0" err="1" smtClean="0">
                <a:latin typeface="Century" pitchFamily="18" charset="0"/>
              </a:rPr>
              <a:t>Periodontal</a:t>
            </a:r>
            <a:r>
              <a:rPr lang="tr-TR" dirty="0" smtClean="0">
                <a:latin typeface="Century" pitchFamily="18" charset="0"/>
              </a:rPr>
              <a:t> kayıtlar:</a:t>
            </a:r>
          </a:p>
          <a:p>
            <a:r>
              <a:rPr lang="tr-TR" dirty="0" smtClean="0">
                <a:latin typeface="Century" pitchFamily="18" charset="0"/>
              </a:rPr>
              <a:t>PI,GI,</a:t>
            </a:r>
            <a:r>
              <a:rPr lang="tr-TR" u="sng" dirty="0" smtClean="0">
                <a:latin typeface="Century" pitchFamily="18" charset="0"/>
              </a:rPr>
              <a:t>BOP</a:t>
            </a:r>
          </a:p>
          <a:p>
            <a:r>
              <a:rPr lang="tr-TR" dirty="0" smtClean="0">
                <a:latin typeface="Century" pitchFamily="18" charset="0"/>
              </a:rPr>
              <a:t>Cep derinlikleri, klinik </a:t>
            </a:r>
            <a:r>
              <a:rPr lang="tr-TR" dirty="0" err="1" smtClean="0">
                <a:latin typeface="Century" pitchFamily="18" charset="0"/>
              </a:rPr>
              <a:t>ataçman</a:t>
            </a:r>
            <a:r>
              <a:rPr lang="tr-TR" dirty="0" smtClean="0">
                <a:latin typeface="Century" pitchFamily="18" charset="0"/>
              </a:rPr>
              <a:t> değerleri</a:t>
            </a:r>
          </a:p>
          <a:p>
            <a:r>
              <a:rPr lang="tr-TR" dirty="0" err="1" smtClean="0">
                <a:latin typeface="Century" pitchFamily="18" charset="0"/>
              </a:rPr>
              <a:t>Mobilite</a:t>
            </a:r>
            <a:r>
              <a:rPr lang="tr-TR" dirty="0" smtClean="0">
                <a:latin typeface="Century" pitchFamily="18" charset="0"/>
              </a:rPr>
              <a:t>,  </a:t>
            </a:r>
            <a:r>
              <a:rPr lang="tr-TR" dirty="0" err="1" smtClean="0">
                <a:latin typeface="Century" pitchFamily="18" charset="0"/>
              </a:rPr>
              <a:t>furkasyon</a:t>
            </a:r>
            <a:r>
              <a:rPr lang="tr-TR" dirty="0" smtClean="0">
                <a:latin typeface="Century" pitchFamily="18" charset="0"/>
              </a:rPr>
              <a:t> problemi  </a:t>
            </a:r>
          </a:p>
          <a:p>
            <a:r>
              <a:rPr lang="tr-TR" dirty="0" err="1" smtClean="0">
                <a:latin typeface="Century" pitchFamily="18" charset="0"/>
              </a:rPr>
              <a:t>Full</a:t>
            </a:r>
            <a:r>
              <a:rPr lang="tr-TR" dirty="0" smtClean="0">
                <a:latin typeface="Century" pitchFamily="18" charset="0"/>
              </a:rPr>
              <a:t> </a:t>
            </a:r>
            <a:r>
              <a:rPr lang="tr-TR" dirty="0" err="1" smtClean="0">
                <a:latin typeface="Century" pitchFamily="18" charset="0"/>
              </a:rPr>
              <a:t>mouth</a:t>
            </a:r>
            <a:r>
              <a:rPr lang="tr-TR" dirty="0" smtClean="0">
                <a:latin typeface="Century" pitchFamily="18" charset="0"/>
              </a:rPr>
              <a:t> radyografi</a:t>
            </a:r>
            <a:endParaRPr lang="tr-TR" dirty="0">
              <a:latin typeface="Century"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rmAutofit fontScale="90000"/>
          </a:bodyPr>
          <a:lstStyle/>
          <a:p>
            <a:pPr algn="ctr"/>
            <a:r>
              <a:rPr kumimoji="0" lang="tr-TR" b="1" dirty="0">
                <a:solidFill>
                  <a:schemeClr val="tx1"/>
                </a:solidFill>
                <a:latin typeface="Times New Roman" pitchFamily="18" charset="0"/>
              </a:rPr>
              <a:t>PERİODONTAL  </a:t>
            </a:r>
            <a:r>
              <a:rPr kumimoji="0" lang="tr-TR" b="1" dirty="0" smtClean="0">
                <a:solidFill>
                  <a:schemeClr val="tx1"/>
                </a:solidFill>
                <a:latin typeface="Times New Roman" pitchFamily="18" charset="0"/>
              </a:rPr>
              <a:t>KAYITLAR</a:t>
            </a:r>
            <a:endParaRPr kumimoji="0" lang="tr-TR" b="1" dirty="0">
              <a:solidFill>
                <a:schemeClr val="tx1"/>
              </a:solidFill>
              <a:latin typeface="Times New Roman" pitchFamily="18" charset="0"/>
            </a:endParaRPr>
          </a:p>
        </p:txBody>
      </p:sp>
      <p:sp>
        <p:nvSpPr>
          <p:cNvPr id="600067" name="Rectangle 3"/>
          <p:cNvSpPr>
            <a:spLocks noGrp="1" noChangeArrowheads="1"/>
          </p:cNvSpPr>
          <p:nvPr>
            <p:ph type="body" sz="half" idx="1"/>
          </p:nvPr>
        </p:nvSpPr>
        <p:spPr>
          <a:xfrm>
            <a:off x="357158" y="2786058"/>
            <a:ext cx="8496300" cy="4968875"/>
          </a:xfrm>
        </p:spPr>
        <p:txBody>
          <a:bodyPr>
            <a:normAutofit/>
          </a:bodyPr>
          <a:lstStyle/>
          <a:p>
            <a:pPr algn="just">
              <a:buNone/>
            </a:pPr>
            <a:r>
              <a:rPr kumimoji="0" lang="tr-TR" sz="2800" dirty="0" smtClean="0">
                <a:latin typeface="Times New Roman" pitchFamily="18" charset="0"/>
              </a:rPr>
              <a:t>   Klinik </a:t>
            </a:r>
            <a:r>
              <a:rPr kumimoji="0" lang="tr-TR" sz="2800" dirty="0">
                <a:latin typeface="Times New Roman" pitchFamily="18" charset="0"/>
              </a:rPr>
              <a:t>fotoğraflar</a:t>
            </a:r>
          </a:p>
          <a:p>
            <a:pPr algn="just"/>
            <a:r>
              <a:rPr kumimoji="0" lang="tr-TR" sz="2800" dirty="0" smtClean="0">
                <a:latin typeface="Times New Roman" pitchFamily="18" charset="0"/>
              </a:rPr>
              <a:t>Dokuların </a:t>
            </a:r>
            <a:r>
              <a:rPr kumimoji="0" lang="tr-TR" sz="2800" dirty="0">
                <a:latin typeface="Times New Roman" pitchFamily="18" charset="0"/>
              </a:rPr>
              <a:t>tedavi öncesi ve sonrasını karşılaştırmak için mükemmel bir yöntemdir. </a:t>
            </a:r>
            <a:r>
              <a:rPr kumimoji="0" lang="tr-TR" sz="2800" dirty="0" err="1">
                <a:latin typeface="Times New Roman" pitchFamily="18" charset="0"/>
              </a:rPr>
              <a:t>Hastayada</a:t>
            </a:r>
            <a:r>
              <a:rPr kumimoji="0" lang="tr-TR" sz="2800" dirty="0">
                <a:latin typeface="Times New Roman" pitchFamily="18" charset="0"/>
              </a:rPr>
              <a:t> tedavi öncesi ve sonrası fark gösterilmiş olacaktır.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normAutofit fontScale="90000"/>
          </a:bodyPr>
          <a:lstStyle/>
          <a:p>
            <a:pPr algn="ctr"/>
            <a:r>
              <a:rPr kumimoji="0" lang="tr-TR" b="1" dirty="0">
                <a:solidFill>
                  <a:schemeClr val="tx1"/>
                </a:solidFill>
                <a:latin typeface="Times New Roman" pitchFamily="18" charset="0"/>
              </a:rPr>
              <a:t>PERİODONTAL  </a:t>
            </a:r>
            <a:r>
              <a:rPr kumimoji="0" lang="tr-TR" b="1" dirty="0" smtClean="0">
                <a:solidFill>
                  <a:schemeClr val="tx1"/>
                </a:solidFill>
                <a:latin typeface="Times New Roman" pitchFamily="18" charset="0"/>
              </a:rPr>
              <a:t>KAYITLAR</a:t>
            </a:r>
            <a:endParaRPr kumimoji="0" lang="tr-TR" b="1" dirty="0">
              <a:solidFill>
                <a:schemeClr val="tx1"/>
              </a:solidFill>
              <a:latin typeface="Times New Roman" pitchFamily="18" charset="0"/>
            </a:endParaRPr>
          </a:p>
        </p:txBody>
      </p:sp>
      <p:sp>
        <p:nvSpPr>
          <p:cNvPr id="599043" name="Rectangle 3"/>
          <p:cNvSpPr>
            <a:spLocks noGrp="1" noChangeArrowheads="1"/>
          </p:cNvSpPr>
          <p:nvPr>
            <p:ph type="body" sz="half" idx="1"/>
          </p:nvPr>
        </p:nvSpPr>
        <p:spPr>
          <a:xfrm>
            <a:off x="428596" y="2357430"/>
            <a:ext cx="8496300" cy="4968875"/>
          </a:xfrm>
        </p:spPr>
        <p:txBody>
          <a:bodyPr>
            <a:normAutofit/>
          </a:bodyPr>
          <a:lstStyle/>
          <a:p>
            <a:r>
              <a:rPr kumimoji="0" lang="tr-TR" sz="2400" b="1" dirty="0">
                <a:latin typeface="Times New Roman" pitchFamily="18" charset="0"/>
              </a:rPr>
              <a:t>Alçı modeller</a:t>
            </a:r>
          </a:p>
          <a:p>
            <a:r>
              <a:rPr kumimoji="0" lang="tr-TR" sz="2400" b="1" dirty="0">
                <a:latin typeface="Times New Roman" pitchFamily="18" charset="0"/>
              </a:rPr>
              <a:t>	Alçı modelleri oldukça faydalıdır. Dişeti kenarlarının pozisyonunu, dişeti kenarları, dişlerin eğimlerini, </a:t>
            </a:r>
            <a:r>
              <a:rPr kumimoji="0" lang="tr-TR" sz="2400" b="1" dirty="0" err="1">
                <a:latin typeface="Times New Roman" pitchFamily="18" charset="0"/>
              </a:rPr>
              <a:t>proksimal</a:t>
            </a:r>
            <a:r>
              <a:rPr kumimoji="0" lang="tr-TR" sz="2400" b="1" dirty="0">
                <a:latin typeface="Times New Roman" pitchFamily="18" charset="0"/>
              </a:rPr>
              <a:t> kontakları, </a:t>
            </a:r>
            <a:r>
              <a:rPr kumimoji="0" lang="tr-TR" sz="2400" b="1" dirty="0" err="1">
                <a:latin typeface="Times New Roman" pitchFamily="18" charset="0"/>
              </a:rPr>
              <a:t>food</a:t>
            </a:r>
            <a:r>
              <a:rPr kumimoji="0" lang="tr-TR" sz="2400" b="1" dirty="0">
                <a:latin typeface="Times New Roman" pitchFamily="18" charset="0"/>
              </a:rPr>
              <a:t> </a:t>
            </a:r>
            <a:r>
              <a:rPr kumimoji="0" lang="tr-TR" sz="2400" b="1" dirty="0" err="1">
                <a:latin typeface="Times New Roman" pitchFamily="18" charset="0"/>
              </a:rPr>
              <a:t>impaction</a:t>
            </a:r>
            <a:r>
              <a:rPr kumimoji="0" lang="tr-TR" sz="2400" b="1" dirty="0">
                <a:latin typeface="Times New Roman" pitchFamily="18" charset="0"/>
              </a:rPr>
              <a:t> alanlarını incelememize yardımcı olur.Tedavi öncesini ve sonrasını karşılaştırmamız için mükemmel bir yöntemdir.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normAutofit fontScale="90000"/>
          </a:bodyPr>
          <a:lstStyle/>
          <a:p>
            <a:pPr algn="ctr"/>
            <a:r>
              <a:rPr kumimoji="0" lang="tr-TR" b="1" dirty="0">
                <a:solidFill>
                  <a:schemeClr val="tx1"/>
                </a:solidFill>
                <a:latin typeface="Times New Roman" pitchFamily="18" charset="0"/>
              </a:rPr>
              <a:t>PERİODONTAL  </a:t>
            </a:r>
            <a:r>
              <a:rPr kumimoji="0" lang="tr-TR" b="1" dirty="0" smtClean="0">
                <a:solidFill>
                  <a:schemeClr val="tx1"/>
                </a:solidFill>
                <a:latin typeface="Times New Roman" pitchFamily="18" charset="0"/>
              </a:rPr>
              <a:t>KAYITLAR</a:t>
            </a:r>
            <a:endParaRPr kumimoji="0" lang="tr-TR" b="1" dirty="0">
              <a:solidFill>
                <a:schemeClr val="tx1"/>
              </a:solidFill>
              <a:latin typeface="Times New Roman" pitchFamily="18" charset="0"/>
            </a:endParaRPr>
          </a:p>
        </p:txBody>
      </p:sp>
      <p:sp>
        <p:nvSpPr>
          <p:cNvPr id="596995" name="Rectangle 3"/>
          <p:cNvSpPr>
            <a:spLocks noGrp="1" noChangeArrowheads="1"/>
          </p:cNvSpPr>
          <p:nvPr>
            <p:ph type="body" sz="half" idx="1"/>
          </p:nvPr>
        </p:nvSpPr>
        <p:spPr>
          <a:xfrm>
            <a:off x="357158" y="2428868"/>
            <a:ext cx="8496300" cy="4968875"/>
          </a:xfrm>
        </p:spPr>
        <p:txBody>
          <a:bodyPr>
            <a:normAutofit/>
          </a:bodyPr>
          <a:lstStyle/>
          <a:p>
            <a:pPr>
              <a:lnSpc>
                <a:spcPct val="90000"/>
              </a:lnSpc>
            </a:pPr>
            <a:r>
              <a:rPr kumimoji="0" lang="tr-TR" sz="2000" b="1" dirty="0" err="1">
                <a:latin typeface="Times New Roman" pitchFamily="18" charset="0"/>
              </a:rPr>
              <a:t>İntraoral</a:t>
            </a:r>
            <a:r>
              <a:rPr kumimoji="0" lang="tr-TR" sz="2000" b="1" dirty="0">
                <a:latin typeface="Times New Roman" pitchFamily="18" charset="0"/>
              </a:rPr>
              <a:t> Radyografik Tetkik</a:t>
            </a:r>
          </a:p>
          <a:p>
            <a:pPr>
              <a:lnSpc>
                <a:spcPct val="90000"/>
              </a:lnSpc>
            </a:pPr>
            <a:r>
              <a:rPr kumimoji="0" lang="tr-TR" sz="2000" b="1" dirty="0">
                <a:latin typeface="Times New Roman" pitchFamily="18" charset="0"/>
              </a:rPr>
              <a:t>Minimum 14 </a:t>
            </a:r>
            <a:r>
              <a:rPr kumimoji="0" lang="tr-TR" sz="2000" b="1" dirty="0" err="1">
                <a:latin typeface="Times New Roman" pitchFamily="18" charset="0"/>
              </a:rPr>
              <a:t>intraoral</a:t>
            </a:r>
            <a:r>
              <a:rPr kumimoji="0" lang="tr-TR" sz="2000" b="1" dirty="0">
                <a:latin typeface="Times New Roman" pitchFamily="18" charset="0"/>
              </a:rPr>
              <a:t> </a:t>
            </a:r>
            <a:r>
              <a:rPr kumimoji="0" lang="tr-TR" sz="2000" b="1" dirty="0" err="1">
                <a:latin typeface="Times New Roman" pitchFamily="18" charset="0"/>
              </a:rPr>
              <a:t>periapikal</a:t>
            </a:r>
            <a:r>
              <a:rPr kumimoji="0" lang="tr-TR" sz="2000" b="1" dirty="0">
                <a:latin typeface="Times New Roman" pitchFamily="18" charset="0"/>
              </a:rPr>
              <a:t> film ve 4 </a:t>
            </a:r>
            <a:r>
              <a:rPr kumimoji="0" lang="tr-TR" sz="2000" b="1" dirty="0" err="1">
                <a:latin typeface="Times New Roman" pitchFamily="18" charset="0"/>
              </a:rPr>
              <a:t>posterior</a:t>
            </a:r>
            <a:r>
              <a:rPr kumimoji="0" lang="tr-TR" sz="2000" b="1" dirty="0">
                <a:latin typeface="Times New Roman" pitchFamily="18" charset="0"/>
              </a:rPr>
              <a:t> bite-</a:t>
            </a:r>
            <a:r>
              <a:rPr kumimoji="0" lang="tr-TR" sz="2000" b="1" dirty="0" err="1">
                <a:latin typeface="Times New Roman" pitchFamily="18" charset="0"/>
              </a:rPr>
              <a:t>wing</a:t>
            </a:r>
            <a:r>
              <a:rPr kumimoji="0" lang="tr-TR" sz="2000" b="1" dirty="0">
                <a:latin typeface="Times New Roman" pitchFamily="18" charset="0"/>
              </a:rPr>
              <a:t> filmlerden oluşur.</a:t>
            </a:r>
          </a:p>
          <a:p>
            <a:pPr>
              <a:lnSpc>
                <a:spcPct val="90000"/>
              </a:lnSpc>
            </a:pPr>
            <a:r>
              <a:rPr kumimoji="0" lang="tr-TR" sz="2000" b="1" dirty="0" err="1">
                <a:latin typeface="Times New Roman" pitchFamily="18" charset="0"/>
              </a:rPr>
              <a:t>Panoromik</a:t>
            </a:r>
            <a:r>
              <a:rPr kumimoji="0" lang="tr-TR" sz="2000" b="1" dirty="0">
                <a:latin typeface="Times New Roman" pitchFamily="18" charset="0"/>
              </a:rPr>
              <a:t> filmler </a:t>
            </a:r>
            <a:r>
              <a:rPr kumimoji="0" lang="tr-TR" sz="2000" b="1" dirty="0" err="1">
                <a:latin typeface="Times New Roman" pitchFamily="18" charset="0"/>
              </a:rPr>
              <a:t>dental</a:t>
            </a:r>
            <a:r>
              <a:rPr kumimoji="0" lang="tr-TR" sz="2000" b="1" dirty="0">
                <a:latin typeface="Times New Roman" pitchFamily="18" charset="0"/>
              </a:rPr>
              <a:t> arkı ve etrafındaki dokuları incelemek için gerekebilir.</a:t>
            </a:r>
          </a:p>
          <a:p>
            <a:pPr>
              <a:lnSpc>
                <a:spcPct val="90000"/>
              </a:lnSpc>
            </a:pPr>
            <a:r>
              <a:rPr kumimoji="0" lang="tr-TR" sz="2000" b="1" dirty="0">
                <a:latin typeface="Times New Roman" pitchFamily="18" charset="0"/>
              </a:rPr>
              <a:t>Gelişimsel anomaliler</a:t>
            </a:r>
          </a:p>
          <a:p>
            <a:pPr>
              <a:lnSpc>
                <a:spcPct val="90000"/>
              </a:lnSpc>
            </a:pPr>
            <a:r>
              <a:rPr kumimoji="0" lang="tr-TR" sz="2000" b="1" dirty="0">
                <a:latin typeface="Times New Roman" pitchFamily="18" charset="0"/>
              </a:rPr>
              <a:t>Çevredeki ve dışarıdaki patolojik lezyonlar</a:t>
            </a:r>
          </a:p>
          <a:p>
            <a:pPr>
              <a:lnSpc>
                <a:spcPct val="90000"/>
              </a:lnSpc>
            </a:pPr>
            <a:r>
              <a:rPr kumimoji="0" lang="tr-TR" sz="2000" b="1" dirty="0">
                <a:latin typeface="Times New Roman" pitchFamily="18" charset="0"/>
              </a:rPr>
              <a:t>Kırıklar hakkında bilgi verir</a:t>
            </a:r>
          </a:p>
          <a:p>
            <a:pPr>
              <a:lnSpc>
                <a:spcPct val="90000"/>
              </a:lnSpc>
            </a:pPr>
            <a:r>
              <a:rPr kumimoji="0" lang="tr-TR" sz="2000" b="1" dirty="0">
                <a:latin typeface="Times New Roman" pitchFamily="18" charset="0"/>
              </a:rPr>
              <a:t>Kemik yıkımı hakkında ise genel kapsamlı bir bilgi verir. </a:t>
            </a:r>
            <a:r>
              <a:rPr kumimoji="0" lang="tr-TR" sz="2000" b="1" dirty="0" err="1">
                <a:latin typeface="Times New Roman" pitchFamily="18" charset="0"/>
              </a:rPr>
              <a:t>Periodontal</a:t>
            </a:r>
            <a:r>
              <a:rPr kumimoji="0" lang="tr-TR" sz="2000" b="1" dirty="0">
                <a:latin typeface="Times New Roman" pitchFamily="18" charset="0"/>
              </a:rPr>
              <a:t> teşhis ve tedavi için kapsamlı </a:t>
            </a:r>
            <a:r>
              <a:rPr kumimoji="0" lang="tr-TR" sz="2000" b="1" dirty="0" err="1">
                <a:latin typeface="Times New Roman" pitchFamily="18" charset="0"/>
              </a:rPr>
              <a:t>intraoral</a:t>
            </a:r>
            <a:r>
              <a:rPr kumimoji="0" lang="tr-TR" sz="2000" b="1" dirty="0">
                <a:latin typeface="Times New Roman" pitchFamily="18" charset="0"/>
              </a:rPr>
              <a:t> seri filmler gereklidir.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000240"/>
            <a:ext cx="8229600" cy="1143000"/>
          </a:xfrm>
        </p:spPr>
        <p:txBody>
          <a:bodyPr>
            <a:normAutofit fontScale="90000"/>
          </a:bodyPr>
          <a:lstStyle/>
          <a:p>
            <a:r>
              <a:rPr lang="tr-TR" dirty="0" err="1" smtClean="0"/>
              <a:t>Periodontal</a:t>
            </a:r>
            <a:r>
              <a:rPr lang="tr-TR" dirty="0" smtClean="0"/>
              <a:t> açıdan radyografik takipte</a:t>
            </a:r>
            <a:endParaRPr lang="tr-TR" dirty="0"/>
          </a:p>
        </p:txBody>
      </p:sp>
      <p:sp>
        <p:nvSpPr>
          <p:cNvPr id="3" name="2 İçerik Yer Tutucusu"/>
          <p:cNvSpPr>
            <a:spLocks noGrp="1"/>
          </p:cNvSpPr>
          <p:nvPr>
            <p:ph idx="1"/>
          </p:nvPr>
        </p:nvSpPr>
        <p:spPr>
          <a:xfrm>
            <a:off x="428596" y="3357562"/>
            <a:ext cx="8229600" cy="4389120"/>
          </a:xfrm>
        </p:spPr>
        <p:txBody>
          <a:bodyPr/>
          <a:lstStyle/>
          <a:p>
            <a:r>
              <a:rPr lang="tr-TR" dirty="0" err="1" smtClean="0">
                <a:latin typeface="Century" pitchFamily="18" charset="0"/>
              </a:rPr>
              <a:t>Bitewing</a:t>
            </a:r>
            <a:r>
              <a:rPr lang="tr-TR" dirty="0" smtClean="0">
                <a:latin typeface="Century" pitchFamily="18" charset="0"/>
              </a:rPr>
              <a:t> r.g. </a:t>
            </a:r>
            <a:r>
              <a:rPr lang="tr-TR" dirty="0" err="1" smtClean="0">
                <a:latin typeface="Century" pitchFamily="18" charset="0"/>
              </a:rPr>
              <a:t>lar</a:t>
            </a:r>
            <a:r>
              <a:rPr lang="tr-TR" dirty="0" smtClean="0">
                <a:latin typeface="Century" pitchFamily="18" charset="0"/>
              </a:rPr>
              <a:t> yetersizdir:  tüm diş ve </a:t>
            </a:r>
            <a:r>
              <a:rPr lang="tr-TR" dirty="0" err="1" smtClean="0">
                <a:latin typeface="Century" pitchFamily="18" charset="0"/>
              </a:rPr>
              <a:t>apikali</a:t>
            </a:r>
            <a:r>
              <a:rPr lang="tr-TR" dirty="0" smtClean="0">
                <a:latin typeface="Century" pitchFamily="18" charset="0"/>
              </a:rPr>
              <a:t> değerlendirilemez.</a:t>
            </a:r>
          </a:p>
          <a:p>
            <a:r>
              <a:rPr lang="tr-TR" dirty="0" smtClean="0">
                <a:latin typeface="Century" pitchFamily="18" charset="0"/>
              </a:rPr>
              <a:t>Panoramik r.g </a:t>
            </a:r>
            <a:r>
              <a:rPr lang="tr-TR" dirty="0" err="1" smtClean="0">
                <a:latin typeface="Century" pitchFamily="18" charset="0"/>
              </a:rPr>
              <a:t>lar</a:t>
            </a:r>
            <a:r>
              <a:rPr lang="tr-TR" dirty="0" smtClean="0">
                <a:latin typeface="Century" pitchFamily="18" charset="0"/>
              </a:rPr>
              <a:t> yetersizdir:  örtüşme, </a:t>
            </a:r>
            <a:r>
              <a:rPr lang="tr-TR" dirty="0" err="1" smtClean="0">
                <a:latin typeface="Century" pitchFamily="18" charset="0"/>
              </a:rPr>
              <a:t>magnifikasyon</a:t>
            </a:r>
            <a:r>
              <a:rPr lang="tr-TR" dirty="0" smtClean="0">
                <a:latin typeface="Century" pitchFamily="18" charset="0"/>
              </a:rPr>
              <a:t>  özellikle </a:t>
            </a:r>
            <a:r>
              <a:rPr lang="tr-TR" dirty="0" err="1" smtClean="0">
                <a:latin typeface="Century" pitchFamily="18" charset="0"/>
              </a:rPr>
              <a:t>interproksimalde</a:t>
            </a:r>
            <a:r>
              <a:rPr lang="tr-TR" dirty="0" smtClean="0">
                <a:latin typeface="Century" pitchFamily="18" charset="0"/>
              </a:rPr>
              <a:t> detay kaybı nedeniyle  yetersizdir.</a:t>
            </a:r>
            <a:endParaRPr lang="tr-TR" dirty="0">
              <a:latin typeface="Century"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928802"/>
            <a:ext cx="8229600" cy="1143000"/>
          </a:xfrm>
        </p:spPr>
        <p:txBody>
          <a:bodyPr>
            <a:normAutofit fontScale="90000"/>
          </a:bodyPr>
          <a:lstStyle/>
          <a:p>
            <a:r>
              <a:rPr lang="tr-TR" dirty="0" smtClean="0"/>
              <a:t>Tedavi öncesi başlangıç  </a:t>
            </a:r>
            <a:r>
              <a:rPr lang="tr-TR" dirty="0" err="1" smtClean="0"/>
              <a:t>full</a:t>
            </a:r>
            <a:r>
              <a:rPr lang="tr-TR" dirty="0" smtClean="0"/>
              <a:t> </a:t>
            </a:r>
            <a:r>
              <a:rPr lang="tr-TR" dirty="0" err="1" smtClean="0"/>
              <a:t>mouth</a:t>
            </a:r>
            <a:r>
              <a:rPr lang="tr-TR" dirty="0" smtClean="0"/>
              <a:t> </a:t>
            </a:r>
            <a:r>
              <a:rPr lang="tr-TR" dirty="0" err="1" smtClean="0"/>
              <a:t>periapikal</a:t>
            </a:r>
            <a:r>
              <a:rPr lang="tr-TR" dirty="0" smtClean="0"/>
              <a:t>  ve </a:t>
            </a:r>
            <a:r>
              <a:rPr lang="tr-TR" dirty="0" err="1" smtClean="0"/>
              <a:t>bitewing</a:t>
            </a:r>
            <a:r>
              <a:rPr lang="tr-TR" dirty="0" smtClean="0"/>
              <a:t> </a:t>
            </a:r>
            <a:r>
              <a:rPr lang="tr-TR" dirty="0" err="1" smtClean="0"/>
              <a:t>radyograflar</a:t>
            </a:r>
            <a:r>
              <a:rPr lang="tr-TR" dirty="0" smtClean="0"/>
              <a:t> olmaksızın.</a:t>
            </a:r>
            <a:endParaRPr lang="tr-TR" dirty="0"/>
          </a:p>
        </p:txBody>
      </p:sp>
      <p:sp>
        <p:nvSpPr>
          <p:cNvPr id="3" name="2 İçerik Yer Tutucusu"/>
          <p:cNvSpPr>
            <a:spLocks noGrp="1"/>
          </p:cNvSpPr>
          <p:nvPr>
            <p:ph idx="1"/>
          </p:nvPr>
        </p:nvSpPr>
        <p:spPr>
          <a:xfrm>
            <a:off x="428596" y="2857496"/>
            <a:ext cx="8229600" cy="4389120"/>
          </a:xfrm>
        </p:spPr>
        <p:txBody>
          <a:bodyPr/>
          <a:lstStyle/>
          <a:p>
            <a:endParaRPr lang="tr-TR" dirty="0" smtClean="0"/>
          </a:p>
          <a:p>
            <a:r>
              <a:rPr lang="tr-TR" sz="4000" dirty="0" smtClean="0">
                <a:latin typeface="Century" pitchFamily="18" charset="0"/>
              </a:rPr>
              <a:t>Diş hekimi  mevcut radyografik değişimlerin  yeni oluşmuş  veya daha önceden var olduğunu  tam olarak ortaya koyamaz. </a:t>
            </a:r>
            <a:endParaRPr lang="tr-TR" sz="4000" dirty="0">
              <a:latin typeface="Century"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736"/>
            <a:ext cx="8229600" cy="1143000"/>
          </a:xfrm>
        </p:spPr>
        <p:txBody>
          <a:bodyPr>
            <a:normAutofit fontScale="90000"/>
          </a:bodyPr>
          <a:lstStyle/>
          <a:p>
            <a:r>
              <a:rPr lang="tr-TR" dirty="0" err="1" smtClean="0"/>
              <a:t>Baseline</a:t>
            </a:r>
            <a:r>
              <a:rPr lang="tr-TR" dirty="0" smtClean="0"/>
              <a:t> (başlangıç) ölçümleri yapılmaksızın hekim:</a:t>
            </a:r>
            <a:endParaRPr lang="tr-TR" dirty="0"/>
          </a:p>
        </p:txBody>
      </p:sp>
      <p:sp>
        <p:nvSpPr>
          <p:cNvPr id="3" name="2 İçerik Yer Tutucusu"/>
          <p:cNvSpPr>
            <a:spLocks noGrp="1"/>
          </p:cNvSpPr>
          <p:nvPr>
            <p:ph idx="1"/>
          </p:nvPr>
        </p:nvSpPr>
        <p:spPr>
          <a:xfrm>
            <a:off x="500034" y="3000372"/>
            <a:ext cx="8229600" cy="4389120"/>
          </a:xfrm>
        </p:spPr>
        <p:txBody>
          <a:bodyPr>
            <a:normAutofit/>
          </a:bodyPr>
          <a:lstStyle/>
          <a:p>
            <a:r>
              <a:rPr lang="tr-TR" sz="2800" dirty="0" smtClean="0">
                <a:latin typeface="Century" pitchFamily="18" charset="0"/>
              </a:rPr>
              <a:t>Kontrol ve değerlendirme randevularında </a:t>
            </a:r>
            <a:r>
              <a:rPr lang="tr-TR" sz="2800" dirty="0" err="1" smtClean="0">
                <a:latin typeface="Century" pitchFamily="18" charset="0"/>
              </a:rPr>
              <a:t>periodontal</a:t>
            </a:r>
            <a:r>
              <a:rPr lang="tr-TR" sz="2800" dirty="0" smtClean="0">
                <a:latin typeface="Century" pitchFamily="18" charset="0"/>
              </a:rPr>
              <a:t> hastalığın stabil kalıp kalmadığını, düzeldiğini veya ilerlediğini ayırt edemez</a:t>
            </a:r>
            <a:r>
              <a:rPr lang="tr-TR" sz="2800" dirty="0" smtClean="0"/>
              <a:t>.</a:t>
            </a:r>
            <a:endParaRPr lang="tr-T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C:\Documents and Settings\EUNSAL\Belgelerim\photo_4.jpg"/>
          <p:cNvPicPr>
            <a:picLocks noGrp="1" noChangeAspect="1" noChangeArrowheads="1"/>
          </p:cNvPicPr>
          <p:nvPr>
            <p:ph idx="1"/>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5400" dirty="0" smtClean="0"/>
              <a:t>  </a:t>
            </a:r>
            <a:r>
              <a:rPr lang="tr-TR" sz="3200" dirty="0" smtClean="0"/>
              <a:t>TIBBİ KAYITLAR</a:t>
            </a:r>
            <a:endParaRPr lang="tr-TR" sz="3200" dirty="0"/>
          </a:p>
        </p:txBody>
      </p:sp>
      <p:sp>
        <p:nvSpPr>
          <p:cNvPr id="3" name="2 İçerik Yer Tutucusu"/>
          <p:cNvSpPr>
            <a:spLocks noGrp="1"/>
          </p:cNvSpPr>
          <p:nvPr>
            <p:ph idx="1"/>
          </p:nvPr>
        </p:nvSpPr>
        <p:spPr>
          <a:xfrm>
            <a:off x="357158" y="2857496"/>
            <a:ext cx="8229600" cy="4389120"/>
          </a:xfrm>
        </p:spPr>
        <p:txBody>
          <a:bodyPr/>
          <a:lstStyle/>
          <a:p>
            <a:r>
              <a:rPr lang="tr-TR" dirty="0" smtClean="0"/>
              <a:t>Hastaneler, insan sağlığı ile ilgili yoğun kapasitede veriyi isler, kontrol eder ve saklar. </a:t>
            </a:r>
          </a:p>
          <a:p>
            <a:r>
              <a:rPr lang="tr-TR" dirty="0" err="1" smtClean="0"/>
              <a:t>Butun</a:t>
            </a:r>
            <a:r>
              <a:rPr lang="tr-TR" dirty="0" smtClean="0"/>
              <a:t> bu faaliyetler boyunca bu veriler, muhtelif yerlerden hastanın dosya ve dosyalarına </a:t>
            </a:r>
            <a:r>
              <a:rPr lang="tr-TR" dirty="0" err="1" smtClean="0"/>
              <a:t>değisik</a:t>
            </a:r>
            <a:r>
              <a:rPr lang="tr-TR" dirty="0" smtClean="0"/>
              <a:t> formatlarda ve ortamlarda doldurulur. </a:t>
            </a:r>
          </a:p>
          <a:p>
            <a:r>
              <a:rPr lang="tr-TR" dirty="0" smtClean="0"/>
              <a:t>Her birimde de </a:t>
            </a:r>
            <a:r>
              <a:rPr lang="tr-TR" dirty="0" err="1" smtClean="0"/>
              <a:t>değisik</a:t>
            </a:r>
            <a:r>
              <a:rPr lang="tr-TR" dirty="0" smtClean="0"/>
              <a:t> </a:t>
            </a:r>
            <a:r>
              <a:rPr lang="tr-TR" dirty="0" err="1" smtClean="0"/>
              <a:t>amacla</a:t>
            </a:r>
            <a:r>
              <a:rPr lang="tr-TR" dirty="0" smtClean="0"/>
              <a:t> yorumlanır. </a:t>
            </a:r>
          </a:p>
          <a:p>
            <a:r>
              <a:rPr lang="tr-TR" dirty="0" smtClean="0"/>
              <a:t>Her yorum ve esas olan bilgi, </a:t>
            </a:r>
            <a:r>
              <a:rPr lang="tr-TR" dirty="0" err="1" smtClean="0"/>
              <a:t>ihtiyac</a:t>
            </a:r>
            <a:r>
              <a:rPr lang="tr-TR" dirty="0" smtClean="0"/>
              <a:t> duyulduğunda </a:t>
            </a:r>
            <a:r>
              <a:rPr lang="tr-TR" dirty="0" err="1" smtClean="0"/>
              <a:t>erisilmek</a:t>
            </a:r>
            <a:r>
              <a:rPr lang="tr-TR" dirty="0" smtClean="0"/>
              <a:t> </a:t>
            </a:r>
            <a:r>
              <a:rPr lang="tr-TR" dirty="0" err="1" smtClean="0"/>
              <a:t>icin</a:t>
            </a:r>
            <a:r>
              <a:rPr lang="tr-TR" dirty="0" smtClean="0"/>
              <a:t> </a:t>
            </a:r>
            <a:r>
              <a:rPr lang="tr-TR" dirty="0" err="1" smtClean="0"/>
              <a:t>arsivlenir</a:t>
            </a:r>
            <a:r>
              <a:rPr lang="tr-TR" dirty="0" smtClean="0"/>
              <a:t>.</a:t>
            </a:r>
            <a:endParaRPr lang="tr-TR" dirty="0"/>
          </a:p>
        </p:txBody>
      </p:sp>
      <p:pic>
        <p:nvPicPr>
          <p:cNvPr id="2050" name="Picture 2"/>
          <p:cNvPicPr>
            <a:picLocks noChangeAspect="1" noChangeArrowheads="1"/>
          </p:cNvPicPr>
          <p:nvPr/>
        </p:nvPicPr>
        <p:blipFill>
          <a:blip r:embed="rId2"/>
          <a:srcRect/>
          <a:stretch>
            <a:fillRect/>
          </a:stretch>
        </p:blipFill>
        <p:spPr bwMode="auto">
          <a:xfrm>
            <a:off x="5572132" y="214290"/>
            <a:ext cx="3433411" cy="257174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3074" name="Picture 2" descr="C:\Documents and Settings\EUNSAL\Belgelerim\photo_2.jpg"/>
          <p:cNvPicPr>
            <a:picLocks noChangeAspect="1" noChangeArrowheads="1"/>
          </p:cNvPicPr>
          <p:nvPr/>
        </p:nvPicPr>
        <p:blipFill>
          <a:blip r:embed="rId2" cstate="print"/>
          <a:srcRect/>
          <a:stretch>
            <a:fillRect/>
          </a:stretch>
        </p:blipFill>
        <p:spPr bwMode="auto">
          <a:xfrm rot="5400000">
            <a:off x="1035826" y="-1250173"/>
            <a:ext cx="6858000" cy="93583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098" name="Picture 2" descr="C:\Documents and Settings\EUNSAL\Belgelerim\photo_3.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0000"/>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Elektronik  Kayıtlar</a:t>
            </a:r>
            <a:endParaRPr lang="tr-TR" dirty="0"/>
          </a:p>
        </p:txBody>
      </p:sp>
      <p:sp>
        <p:nvSpPr>
          <p:cNvPr id="3" name="2 İçerik Yer Tutucusu"/>
          <p:cNvSpPr>
            <a:spLocks noGrp="1"/>
          </p:cNvSpPr>
          <p:nvPr>
            <p:ph idx="1"/>
          </p:nvPr>
        </p:nvSpPr>
        <p:spPr/>
        <p:txBody>
          <a:bodyPr/>
          <a:lstStyle/>
          <a:p>
            <a:pPr>
              <a:buNone/>
            </a:pPr>
            <a:r>
              <a:rPr lang="tr-TR" dirty="0" smtClean="0">
                <a:latin typeface="Century" pitchFamily="18" charset="0"/>
              </a:rPr>
              <a:t>Hasta kayıtları bilgisayar ortamında çeşitli  </a:t>
            </a:r>
            <a:r>
              <a:rPr lang="tr-TR" dirty="0" err="1" smtClean="0">
                <a:latin typeface="Century" pitchFamily="18" charset="0"/>
              </a:rPr>
              <a:t>dental</a:t>
            </a:r>
            <a:r>
              <a:rPr lang="tr-TR" dirty="0" smtClean="0">
                <a:latin typeface="Century" pitchFamily="18" charset="0"/>
              </a:rPr>
              <a:t> hasta takip programları ile saklanabilmektedir</a:t>
            </a:r>
            <a:r>
              <a:rPr lang="tr-TR" dirty="0" smtClean="0">
                <a:latin typeface="AR CENA" pitchFamily="2" charset="0"/>
              </a:rPr>
              <a:t>.</a:t>
            </a:r>
            <a:endParaRPr lang="tr-TR" dirty="0">
              <a:latin typeface="AR CENA"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descr="C:\Users\Pc\Desktop\hasta programı1.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0" y="0"/>
            <a:ext cx="924045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477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descr="C:\Users\Pc\Desktop\hastatakip2.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2429" y="0"/>
            <a:ext cx="9216429" cy="68892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3979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Hasta kayıtları içerisinde:</a:t>
            </a:r>
            <a:endParaRPr lang="tr-TR" dirty="0"/>
          </a:p>
        </p:txBody>
      </p:sp>
      <p:sp>
        <p:nvSpPr>
          <p:cNvPr id="3" name="2 İçerik Yer Tutucusu"/>
          <p:cNvSpPr>
            <a:spLocks noGrp="1"/>
          </p:cNvSpPr>
          <p:nvPr>
            <p:ph idx="1"/>
          </p:nvPr>
        </p:nvSpPr>
        <p:spPr/>
        <p:txBody>
          <a:bodyPr>
            <a:normAutofit/>
          </a:bodyPr>
          <a:lstStyle/>
          <a:p>
            <a:r>
              <a:rPr lang="tr-TR" dirty="0" smtClean="0">
                <a:latin typeface="Century" pitchFamily="18" charset="0"/>
              </a:rPr>
              <a:t>Bilgilendirilmiş onam formu</a:t>
            </a:r>
          </a:p>
          <a:p>
            <a:r>
              <a:rPr lang="tr-TR" dirty="0" smtClean="0">
                <a:latin typeface="Century" pitchFamily="18" charset="0"/>
              </a:rPr>
              <a:t>Sistemik problemi nedeni ile istenmiş olan konsültasyon formunun bulundurulması gereklidir.</a:t>
            </a:r>
          </a:p>
          <a:p>
            <a:r>
              <a:rPr lang="tr-TR" dirty="0" smtClean="0">
                <a:latin typeface="Century" pitchFamily="18" charset="0"/>
              </a:rPr>
              <a:t>Herhangi bir tetkik istendiyse (kan,sitoloji, patoloji raporları)</a:t>
            </a:r>
          </a:p>
          <a:p>
            <a:r>
              <a:rPr lang="tr-TR" dirty="0" smtClean="0">
                <a:latin typeface="Century" pitchFamily="18" charset="0"/>
              </a:rPr>
              <a:t>Eğer hasta uzman </a:t>
            </a:r>
            <a:r>
              <a:rPr lang="tr-TR" dirty="0" err="1" smtClean="0">
                <a:latin typeface="Century" pitchFamily="18" charset="0"/>
              </a:rPr>
              <a:t>dişhekimine</a:t>
            </a:r>
            <a:r>
              <a:rPr lang="tr-TR" dirty="0" smtClean="0">
                <a:latin typeface="Century" pitchFamily="18" charset="0"/>
              </a:rPr>
              <a:t> sevk edilecekse daha önce kendi hekimi tarafından yapılmış olan tedavilerin bir örneği de uzman hekime yollanmalıdır</a:t>
            </a:r>
            <a:endParaRPr lang="tr-TR" dirty="0">
              <a:latin typeface="Century"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Söz uçar </a:t>
            </a:r>
            <a:r>
              <a:rPr lang="tr-TR" smtClean="0"/>
              <a:t>yazı kalır…</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85860"/>
            <a:ext cx="8229600" cy="561228"/>
          </a:xfrm>
        </p:spPr>
        <p:txBody>
          <a:bodyPr>
            <a:normAutofit/>
          </a:bodyPr>
          <a:lstStyle/>
          <a:p>
            <a:r>
              <a:rPr lang="tr-TR" sz="3200" dirty="0" smtClean="0"/>
              <a:t>    TIBBİ KAYITLAR</a:t>
            </a:r>
            <a:endParaRPr lang="tr-TR" sz="3200" dirty="0"/>
          </a:p>
        </p:txBody>
      </p:sp>
      <p:sp>
        <p:nvSpPr>
          <p:cNvPr id="3" name="2 İçerik Yer Tutucusu"/>
          <p:cNvSpPr>
            <a:spLocks noGrp="1"/>
          </p:cNvSpPr>
          <p:nvPr>
            <p:ph idx="1"/>
          </p:nvPr>
        </p:nvSpPr>
        <p:spPr>
          <a:xfrm>
            <a:off x="357158" y="3357562"/>
            <a:ext cx="8229600" cy="4389120"/>
          </a:xfrm>
        </p:spPr>
        <p:txBody>
          <a:bodyPr/>
          <a:lstStyle/>
          <a:p>
            <a:r>
              <a:rPr lang="tr-TR" dirty="0" smtClean="0"/>
              <a:t>Tıbbi kayıtların ve </a:t>
            </a:r>
            <a:r>
              <a:rPr lang="tr-TR" dirty="0" err="1" smtClean="0"/>
              <a:t>dokumanların</a:t>
            </a:r>
            <a:r>
              <a:rPr lang="tr-TR" dirty="0" smtClean="0"/>
              <a:t> </a:t>
            </a:r>
            <a:r>
              <a:rPr lang="tr-TR" dirty="0" err="1" smtClean="0"/>
              <a:t>guvenli</a:t>
            </a:r>
            <a:r>
              <a:rPr lang="tr-TR" dirty="0" smtClean="0"/>
              <a:t> ve sistemli bir </a:t>
            </a:r>
            <a:r>
              <a:rPr lang="tr-TR" dirty="0" err="1" smtClean="0"/>
              <a:t>sekilde</a:t>
            </a:r>
            <a:r>
              <a:rPr lang="tr-TR" dirty="0" smtClean="0"/>
              <a:t> tutulduğu bir </a:t>
            </a:r>
            <a:r>
              <a:rPr lang="tr-TR" dirty="0" err="1" smtClean="0"/>
              <a:t>arsivin</a:t>
            </a:r>
            <a:r>
              <a:rPr lang="tr-TR" dirty="0" smtClean="0"/>
              <a:t> varlığı istenilen her turlu bilgiye kolayca </a:t>
            </a:r>
            <a:r>
              <a:rPr lang="tr-TR" dirty="0" err="1" smtClean="0"/>
              <a:t>ulasabilmeyi</a:t>
            </a:r>
            <a:r>
              <a:rPr lang="tr-TR" dirty="0" smtClean="0"/>
              <a:t> sağlar. </a:t>
            </a:r>
          </a:p>
          <a:p>
            <a:r>
              <a:rPr lang="tr-TR" dirty="0" smtClean="0"/>
              <a:t>Bir sağlık kurumunun </a:t>
            </a:r>
            <a:r>
              <a:rPr lang="tr-TR" dirty="0" err="1" smtClean="0"/>
              <a:t>gecmisini</a:t>
            </a:r>
            <a:r>
              <a:rPr lang="tr-TR" dirty="0" smtClean="0"/>
              <a:t> yansıtan bir </a:t>
            </a:r>
            <a:r>
              <a:rPr lang="tr-TR" dirty="0" err="1" smtClean="0"/>
              <a:t>arsiv</a:t>
            </a:r>
            <a:r>
              <a:rPr lang="tr-TR" dirty="0" smtClean="0"/>
              <a:t> aynı zamanda kurumun ve insanlığın geleceğine de </a:t>
            </a:r>
            <a:r>
              <a:rPr lang="tr-TR" dirty="0" err="1" smtClean="0"/>
              <a:t>ısık</a:t>
            </a:r>
            <a:r>
              <a:rPr lang="tr-TR" dirty="0" smtClean="0"/>
              <a:t> tutar.</a:t>
            </a:r>
            <a:endParaRPr lang="tr-TR" dirty="0"/>
          </a:p>
        </p:txBody>
      </p:sp>
      <p:pic>
        <p:nvPicPr>
          <p:cNvPr id="3074" name="Picture 2"/>
          <p:cNvPicPr>
            <a:picLocks noChangeAspect="1" noChangeArrowheads="1"/>
          </p:cNvPicPr>
          <p:nvPr/>
        </p:nvPicPr>
        <p:blipFill>
          <a:blip r:embed="rId2"/>
          <a:srcRect/>
          <a:stretch>
            <a:fillRect/>
          </a:stretch>
        </p:blipFill>
        <p:spPr bwMode="auto">
          <a:xfrm>
            <a:off x="4357686" y="714356"/>
            <a:ext cx="4375458" cy="242889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786058"/>
            <a:ext cx="8229600" cy="4389120"/>
          </a:xfrm>
        </p:spPr>
        <p:txBody>
          <a:bodyPr/>
          <a:lstStyle/>
          <a:p>
            <a:r>
              <a:rPr lang="tr-TR" dirty="0" smtClean="0"/>
              <a:t>Hasta dosyaları kime, </a:t>
            </a:r>
            <a:r>
              <a:rPr lang="tr-TR" dirty="0" err="1" smtClean="0"/>
              <a:t>nicin</a:t>
            </a:r>
            <a:r>
              <a:rPr lang="tr-TR" dirty="0" smtClean="0"/>
              <a:t>, nerede, ne zaman, nasıl bir hasta bakım ve tedavi hizmeti verildiğini </a:t>
            </a:r>
            <a:r>
              <a:rPr lang="tr-TR" dirty="0" err="1" smtClean="0"/>
              <a:t>gosteren</a:t>
            </a:r>
            <a:r>
              <a:rPr lang="tr-TR" dirty="0" smtClean="0"/>
              <a:t> </a:t>
            </a:r>
            <a:r>
              <a:rPr lang="tr-TR" dirty="0" err="1" smtClean="0"/>
              <a:t>onemli</a:t>
            </a:r>
            <a:r>
              <a:rPr lang="tr-TR" dirty="0" smtClean="0"/>
              <a:t> belgelerdir. </a:t>
            </a:r>
          </a:p>
          <a:p>
            <a:r>
              <a:rPr lang="tr-TR" dirty="0" smtClean="0"/>
              <a:t>Bu nedenle, hasta dosyalarının hasta dosyaları </a:t>
            </a:r>
            <a:r>
              <a:rPr lang="tr-TR" dirty="0" err="1" smtClean="0"/>
              <a:t>arsivlerinde</a:t>
            </a:r>
            <a:r>
              <a:rPr lang="tr-TR" dirty="0" smtClean="0"/>
              <a:t> bilimsel kurallara uygun bir </a:t>
            </a:r>
            <a:r>
              <a:rPr lang="tr-TR" dirty="0" err="1" smtClean="0"/>
              <a:t>sekilde</a:t>
            </a:r>
            <a:r>
              <a:rPr lang="tr-TR" dirty="0" smtClean="0"/>
              <a:t> toplanması, </a:t>
            </a:r>
            <a:r>
              <a:rPr lang="tr-TR" dirty="0" err="1" smtClean="0"/>
              <a:t>duzenlenmesi</a:t>
            </a:r>
            <a:r>
              <a:rPr lang="tr-TR" dirty="0" smtClean="0"/>
              <a:t>, saklanması ve gereği halinde tekrar hizmete sunulması bir zorunluluktur.</a:t>
            </a:r>
            <a:endParaRPr lang="tr-TR" dirty="0"/>
          </a:p>
        </p:txBody>
      </p:sp>
      <p:pic>
        <p:nvPicPr>
          <p:cNvPr id="4098" name="Picture 2"/>
          <p:cNvPicPr>
            <a:picLocks noChangeAspect="1" noChangeArrowheads="1"/>
          </p:cNvPicPr>
          <p:nvPr/>
        </p:nvPicPr>
        <p:blipFill>
          <a:blip r:embed="rId2"/>
          <a:srcRect/>
          <a:stretch>
            <a:fillRect/>
          </a:stretch>
        </p:blipFill>
        <p:spPr bwMode="auto">
          <a:xfrm>
            <a:off x="4857752" y="214290"/>
            <a:ext cx="3856033" cy="256601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pPr algn="just"/>
            <a:r>
              <a:rPr lang="tr-TR" dirty="0" smtClean="0"/>
              <a:t>Hasta dosyalarının hasta, hastane </a:t>
            </a:r>
            <a:r>
              <a:rPr lang="tr-TR" dirty="0" err="1" smtClean="0"/>
              <a:t>yonetimi</a:t>
            </a:r>
            <a:r>
              <a:rPr lang="tr-TR" dirty="0" smtClean="0"/>
              <a:t>, adli tıp, tıbbi eğitim, </a:t>
            </a:r>
            <a:r>
              <a:rPr lang="tr-TR" dirty="0" err="1" smtClean="0"/>
              <a:t>arastırma</a:t>
            </a:r>
            <a:r>
              <a:rPr lang="tr-TR" dirty="0" smtClean="0"/>
              <a:t>, halk sağlığı, hekim ve tıbbi bakımın değerlendirilmesi acısından </a:t>
            </a:r>
            <a:r>
              <a:rPr lang="tr-TR" dirty="0" err="1" smtClean="0"/>
              <a:t>onemi</a:t>
            </a:r>
            <a:r>
              <a:rPr lang="tr-TR" dirty="0" smtClean="0"/>
              <a:t> bulunmaktadır.  </a:t>
            </a:r>
          </a:p>
          <a:p>
            <a:pPr algn="just"/>
            <a:r>
              <a:rPr lang="tr-TR" dirty="0" smtClean="0"/>
              <a:t>Bu nedenle hasta dosyası bir sağlık kurumunun en </a:t>
            </a:r>
            <a:r>
              <a:rPr lang="tr-TR" dirty="0" err="1" smtClean="0"/>
              <a:t>onemli</a:t>
            </a:r>
            <a:r>
              <a:rPr lang="tr-TR" dirty="0" smtClean="0"/>
              <a:t> hazinesidir. </a:t>
            </a:r>
          </a:p>
          <a:p>
            <a:pPr algn="just"/>
            <a:r>
              <a:rPr lang="tr-TR" dirty="0" smtClean="0"/>
              <a:t>Bu hazinenin saklandığı ve tekrar hizmete sunulduğu yerler ise</a:t>
            </a:r>
          </a:p>
          <a:p>
            <a:pPr algn="just">
              <a:buNone/>
            </a:pPr>
            <a:r>
              <a:rPr lang="tr-TR" dirty="0" smtClean="0"/>
              <a:t>     hasta dosyaları </a:t>
            </a:r>
            <a:r>
              <a:rPr lang="tr-TR" dirty="0" err="1" smtClean="0"/>
              <a:t>arsividir</a:t>
            </a:r>
            <a:r>
              <a:rPr lang="tr-TR" dirty="0" smtClean="0"/>
              <a:t>.</a:t>
            </a:r>
          </a:p>
          <a:p>
            <a:pPr algn="just"/>
            <a:r>
              <a:rPr lang="tr-TR" dirty="0" smtClean="0"/>
              <a:t>Maalesef son yıllara kadar </a:t>
            </a:r>
            <a:r>
              <a:rPr lang="tr-TR" dirty="0" err="1" smtClean="0"/>
              <a:t>bircok</a:t>
            </a:r>
            <a:r>
              <a:rPr lang="tr-TR" dirty="0" smtClean="0"/>
              <a:t> </a:t>
            </a:r>
            <a:r>
              <a:rPr lang="tr-TR" dirty="0" err="1" smtClean="0"/>
              <a:t>ozel</a:t>
            </a:r>
            <a:r>
              <a:rPr lang="tr-TR" dirty="0" smtClean="0"/>
              <a:t> ve devlet hastanesi, tedavilerini yasal zorunluluklar nedeniyle kaydetmelerine rağmen sistematik bir </a:t>
            </a:r>
            <a:r>
              <a:rPr lang="tr-TR" dirty="0" err="1" smtClean="0"/>
              <a:t>sekilde</a:t>
            </a:r>
            <a:r>
              <a:rPr lang="tr-TR" dirty="0" smtClean="0"/>
              <a:t> saklamayı ve onlardan tekrar yararlanmayı </a:t>
            </a:r>
            <a:r>
              <a:rPr lang="tr-TR" dirty="0" err="1" smtClean="0"/>
              <a:t>onemsememekteydi</a:t>
            </a:r>
            <a:r>
              <a:rPr lang="tr-TR" dirty="0" smtClean="0"/>
              <a:t>. </a:t>
            </a:r>
          </a:p>
          <a:p>
            <a:pPr algn="just"/>
            <a:r>
              <a:rPr lang="tr-TR" dirty="0" smtClean="0"/>
              <a:t>Yeni </a:t>
            </a:r>
            <a:r>
              <a:rPr lang="tr-TR" dirty="0" err="1" smtClean="0"/>
              <a:t>buluslara</a:t>
            </a:r>
            <a:r>
              <a:rPr lang="tr-TR" dirty="0" smtClean="0"/>
              <a:t> </a:t>
            </a:r>
            <a:r>
              <a:rPr lang="tr-TR" dirty="0" err="1" smtClean="0"/>
              <a:t>ısık</a:t>
            </a:r>
            <a:r>
              <a:rPr lang="tr-TR" dirty="0" smtClean="0"/>
              <a:t> tutabilecek kayıtlar, </a:t>
            </a:r>
            <a:r>
              <a:rPr lang="tr-TR" dirty="0" err="1" smtClean="0"/>
              <a:t>bircok</a:t>
            </a:r>
            <a:r>
              <a:rPr lang="tr-TR" dirty="0" smtClean="0"/>
              <a:t> hastane </a:t>
            </a:r>
            <a:r>
              <a:rPr lang="tr-TR" dirty="0" err="1" smtClean="0"/>
              <a:t>calısanınca</a:t>
            </a:r>
            <a:r>
              <a:rPr lang="tr-TR" dirty="0" smtClean="0"/>
              <a:t> bilinmeyen bir odada </a:t>
            </a:r>
            <a:r>
              <a:rPr lang="tr-TR" dirty="0" err="1" smtClean="0"/>
              <a:t>cuvallar</a:t>
            </a:r>
            <a:r>
              <a:rPr lang="tr-TR" dirty="0" smtClean="0"/>
              <a:t> veya koliler </a:t>
            </a:r>
            <a:r>
              <a:rPr lang="tr-TR" dirty="0" err="1" smtClean="0"/>
              <a:t>icinde</a:t>
            </a:r>
            <a:r>
              <a:rPr lang="tr-TR" dirty="0" smtClean="0"/>
              <a:t> tutulmaktaydı.</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TANIMLAR </a:t>
            </a:r>
            <a:r>
              <a:rPr lang="tr-TR" dirty="0" smtClean="0"/>
              <a:t>– KAVRAMLAR</a:t>
            </a:r>
            <a:endParaRPr lang="tr-TR" dirty="0"/>
          </a:p>
        </p:txBody>
      </p:sp>
      <p:sp>
        <p:nvSpPr>
          <p:cNvPr id="3" name="2 İçerik Yer Tutucusu"/>
          <p:cNvSpPr>
            <a:spLocks noGrp="1"/>
          </p:cNvSpPr>
          <p:nvPr>
            <p:ph idx="1"/>
          </p:nvPr>
        </p:nvSpPr>
        <p:spPr/>
        <p:txBody>
          <a:bodyPr>
            <a:normAutofit fontScale="77500" lnSpcReduction="20000"/>
          </a:bodyPr>
          <a:lstStyle/>
          <a:p>
            <a:endParaRPr lang="tr-TR" dirty="0" smtClean="0"/>
          </a:p>
          <a:p>
            <a:pPr algn="just"/>
            <a:r>
              <a:rPr lang="tr-TR" dirty="0" smtClean="0">
                <a:solidFill>
                  <a:srgbClr val="FF0000"/>
                </a:solidFill>
              </a:rPr>
              <a:t>Hasta Dosyası</a:t>
            </a:r>
            <a:r>
              <a:rPr lang="tr-TR" dirty="0" smtClean="0"/>
              <a:t>: Yataklı tedavi kurumlarına </a:t>
            </a:r>
            <a:r>
              <a:rPr lang="tr-TR" dirty="0" err="1" smtClean="0"/>
              <a:t>muracaat</a:t>
            </a:r>
            <a:r>
              <a:rPr lang="tr-TR" dirty="0" smtClean="0"/>
              <a:t> eden hastaların, muayene, </a:t>
            </a:r>
            <a:r>
              <a:rPr lang="tr-TR" dirty="0" err="1" smtClean="0"/>
              <a:t>teshis</a:t>
            </a:r>
            <a:r>
              <a:rPr lang="tr-TR" dirty="0" smtClean="0"/>
              <a:t> ve </a:t>
            </a:r>
            <a:r>
              <a:rPr lang="tr-TR" dirty="0" smtClean="0"/>
              <a:t>tedavi evrakının </a:t>
            </a:r>
            <a:r>
              <a:rPr lang="tr-TR" dirty="0" smtClean="0"/>
              <a:t>muhafaza edildiği; A4 kağıdı boyutlarında, kenarlarında Ek-1 ve Ek-2’de (</a:t>
            </a:r>
            <a:r>
              <a:rPr lang="tr-TR" dirty="0" err="1" smtClean="0"/>
              <a:t>Yonergede</a:t>
            </a:r>
            <a:r>
              <a:rPr lang="tr-TR" dirty="0" smtClean="0"/>
              <a:t>) </a:t>
            </a:r>
            <a:r>
              <a:rPr lang="tr-TR" dirty="0" err="1" smtClean="0"/>
              <a:t>duzenlenen</a:t>
            </a:r>
            <a:r>
              <a:rPr lang="tr-TR" dirty="0" smtClean="0"/>
              <a:t> </a:t>
            </a:r>
            <a:r>
              <a:rPr lang="tr-TR" dirty="0" smtClean="0"/>
              <a:t>forma uygun renkli </a:t>
            </a:r>
            <a:r>
              <a:rPr lang="tr-TR" dirty="0" err="1" smtClean="0"/>
              <a:t>seritler</a:t>
            </a:r>
            <a:r>
              <a:rPr lang="tr-TR" dirty="0" smtClean="0"/>
              <a:t> bulunan kartondan imal </a:t>
            </a:r>
            <a:r>
              <a:rPr lang="tr-TR" dirty="0" err="1" smtClean="0"/>
              <a:t>edilmis</a:t>
            </a:r>
            <a:r>
              <a:rPr lang="tr-TR" dirty="0" smtClean="0"/>
              <a:t> ve iki kapaktan </a:t>
            </a:r>
            <a:r>
              <a:rPr lang="tr-TR" dirty="0" err="1" smtClean="0"/>
              <a:t>olusan</a:t>
            </a:r>
            <a:r>
              <a:rPr lang="tr-TR" dirty="0" smtClean="0"/>
              <a:t> </a:t>
            </a:r>
            <a:r>
              <a:rPr lang="tr-TR" dirty="0" smtClean="0"/>
              <a:t>telli saklama </a:t>
            </a:r>
            <a:r>
              <a:rPr lang="tr-TR" dirty="0" smtClean="0"/>
              <a:t>aracını ifade eder</a:t>
            </a:r>
            <a:r>
              <a:rPr lang="tr-TR" dirty="0" smtClean="0"/>
              <a:t>.</a:t>
            </a:r>
          </a:p>
          <a:p>
            <a:pPr algn="just"/>
            <a:endParaRPr lang="tr-TR" dirty="0" smtClean="0"/>
          </a:p>
          <a:p>
            <a:pPr algn="just"/>
            <a:r>
              <a:rPr lang="tr-TR" dirty="0" err="1" smtClean="0">
                <a:solidFill>
                  <a:srgbClr val="FF0000"/>
                </a:solidFill>
              </a:rPr>
              <a:t>Arsiv</a:t>
            </a:r>
            <a:r>
              <a:rPr lang="tr-TR" dirty="0" smtClean="0">
                <a:solidFill>
                  <a:srgbClr val="FF0000"/>
                </a:solidFill>
              </a:rPr>
              <a:t>:</a:t>
            </a:r>
            <a:r>
              <a:rPr lang="tr-TR" dirty="0" smtClean="0"/>
              <a:t> Kurumların, </a:t>
            </a:r>
            <a:r>
              <a:rPr lang="tr-TR" dirty="0" err="1" smtClean="0"/>
              <a:t>gercek</a:t>
            </a:r>
            <a:r>
              <a:rPr lang="tr-TR" dirty="0" smtClean="0"/>
              <a:t> veya </a:t>
            </a:r>
            <a:r>
              <a:rPr lang="tr-TR" dirty="0" err="1" smtClean="0"/>
              <a:t>tuzel</a:t>
            </a:r>
            <a:r>
              <a:rPr lang="tr-TR" dirty="0" smtClean="0"/>
              <a:t> </a:t>
            </a:r>
            <a:r>
              <a:rPr lang="tr-TR" dirty="0" err="1" smtClean="0"/>
              <a:t>kisilerin</a:t>
            </a:r>
            <a:r>
              <a:rPr lang="tr-TR" dirty="0" smtClean="0"/>
              <a:t> faaliyetleri sonucu </a:t>
            </a:r>
            <a:r>
              <a:rPr lang="tr-TR" dirty="0" err="1" smtClean="0"/>
              <a:t>olusan</a:t>
            </a:r>
            <a:r>
              <a:rPr lang="tr-TR" dirty="0" smtClean="0"/>
              <a:t> (toplanan, biriken) ve </a:t>
            </a:r>
            <a:r>
              <a:rPr lang="tr-TR" dirty="0" smtClean="0"/>
              <a:t>bir </a:t>
            </a:r>
            <a:r>
              <a:rPr lang="tr-TR" dirty="0" err="1" smtClean="0"/>
              <a:t>amacla</a:t>
            </a:r>
            <a:r>
              <a:rPr lang="tr-TR" dirty="0" smtClean="0"/>
              <a:t> </a:t>
            </a:r>
            <a:r>
              <a:rPr lang="tr-TR" dirty="0" smtClean="0"/>
              <a:t>saklanan belgeleri; </a:t>
            </a:r>
            <a:r>
              <a:rPr lang="tr-TR" dirty="0" err="1" smtClean="0"/>
              <a:t>soz</a:t>
            </a:r>
            <a:r>
              <a:rPr lang="tr-TR" dirty="0" smtClean="0"/>
              <a:t> konusu belgelerle ilgilenen kurumları ve bu belgelerin </a:t>
            </a:r>
            <a:r>
              <a:rPr lang="tr-TR" dirty="0" smtClean="0"/>
              <a:t>korunduğu yerleri </a:t>
            </a:r>
            <a:r>
              <a:rPr lang="tr-TR" dirty="0" err="1" smtClean="0"/>
              <a:t>icermektedir</a:t>
            </a:r>
            <a:r>
              <a:rPr lang="tr-TR" dirty="0" smtClean="0"/>
              <a:t>.</a:t>
            </a:r>
          </a:p>
          <a:p>
            <a:pPr algn="just"/>
            <a:endParaRPr lang="tr-TR" dirty="0" smtClean="0"/>
          </a:p>
          <a:p>
            <a:pPr algn="just"/>
            <a:r>
              <a:rPr lang="tr-TR" dirty="0" err="1" smtClean="0">
                <a:solidFill>
                  <a:srgbClr val="FF0000"/>
                </a:solidFill>
              </a:rPr>
              <a:t>Arsivleme</a:t>
            </a:r>
            <a:r>
              <a:rPr lang="tr-TR" dirty="0" smtClean="0">
                <a:solidFill>
                  <a:srgbClr val="FF0000"/>
                </a:solidFill>
              </a:rPr>
              <a:t>:</a:t>
            </a:r>
            <a:r>
              <a:rPr lang="tr-TR" dirty="0" smtClean="0"/>
              <a:t> Gelecekte tekrar kullanılması </a:t>
            </a:r>
            <a:r>
              <a:rPr lang="tr-TR" dirty="0" err="1" smtClean="0"/>
              <a:t>dusunulen</a:t>
            </a:r>
            <a:r>
              <a:rPr lang="tr-TR" dirty="0" smtClean="0"/>
              <a:t> ya da yasal saklama suresi doluncaya </a:t>
            </a:r>
            <a:r>
              <a:rPr lang="tr-TR" dirty="0" smtClean="0"/>
              <a:t>kadar saklanması </a:t>
            </a:r>
            <a:r>
              <a:rPr lang="tr-TR" dirty="0" smtClean="0"/>
              <a:t>zorunlu olan belgelerin korunmasını sağlayan ve bu sure </a:t>
            </a:r>
            <a:r>
              <a:rPr lang="tr-TR" dirty="0" err="1" smtClean="0"/>
              <a:t>icinde</a:t>
            </a:r>
            <a:r>
              <a:rPr lang="tr-TR" dirty="0" smtClean="0"/>
              <a:t> kendilerinden yararlanma</a:t>
            </a:r>
          </a:p>
          <a:p>
            <a:pPr algn="just"/>
            <a:r>
              <a:rPr lang="tr-TR" dirty="0" smtClean="0"/>
              <a:t>imkanı sunan </a:t>
            </a:r>
            <a:r>
              <a:rPr lang="tr-TR" dirty="0" err="1" smtClean="0"/>
              <a:t>calısmalardır</a:t>
            </a:r>
            <a:r>
              <a:rPr lang="tr-TR"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468880"/>
            <a:ext cx="8229600" cy="4389120"/>
          </a:xfrm>
        </p:spPr>
        <p:txBody>
          <a:bodyPr>
            <a:normAutofit fontScale="77500" lnSpcReduction="20000"/>
          </a:bodyPr>
          <a:lstStyle/>
          <a:p>
            <a:pPr algn="just"/>
            <a:r>
              <a:rPr lang="tr-TR" dirty="0" smtClean="0">
                <a:solidFill>
                  <a:srgbClr val="FF0000"/>
                </a:solidFill>
              </a:rPr>
              <a:t>Hastane Arşivi: </a:t>
            </a:r>
          </a:p>
          <a:p>
            <a:pPr algn="just"/>
            <a:r>
              <a:rPr lang="tr-TR" dirty="0" smtClean="0"/>
              <a:t>Yataklı tedavi kurumlarına tedavi edilmek için gelen yaralı ya da hastaların görmüş oldukları işlemler sonucunda oluşan ve hastaların daha sonraki olası başvurularında, bilimsel araştırmalarda, istatistiki değerlendirmelerde, adli davalarda, vb. konularda kullanılmak gibi amaçlarla belirli sınıflama sistemlerine bağlı kalınarak bir sıra ve düzen içerisinde saklanan dokümantasyona,söz konusu dokümantasyona bakan birime, bu dokümantasyonu barındıran yerlere denir.</a:t>
            </a:r>
          </a:p>
          <a:p>
            <a:pPr algn="just"/>
            <a:endParaRPr lang="tr-TR" dirty="0" smtClean="0"/>
          </a:p>
          <a:p>
            <a:pPr algn="just"/>
            <a:r>
              <a:rPr lang="tr-TR" dirty="0" smtClean="0">
                <a:solidFill>
                  <a:srgbClr val="FF0000"/>
                </a:solidFill>
              </a:rPr>
              <a:t>Tıbbi Arşiv Malzemesi: </a:t>
            </a:r>
          </a:p>
          <a:p>
            <a:pPr algn="just"/>
            <a:r>
              <a:rPr lang="tr-TR" dirty="0" smtClean="0"/>
              <a:t>Hastanelerin yaptıkları hizmetler  yaptıkları faaliyetler sonucunda oluşan; hasta, doktor, hastane, adli tıp, halk sağlığı, bilimsel araştırmalar, hukuki vb. açılardan saklanması gereken her turlu yazılı, çizili, görsel-işitsel ve elektronik belgelerin tamamına tıbbi arşiv malzemesi denir.</a:t>
            </a:r>
          </a:p>
          <a:p>
            <a:endParaRPr lang="tr-TR" dirty="0"/>
          </a:p>
        </p:txBody>
      </p:sp>
      <p:pic>
        <p:nvPicPr>
          <p:cNvPr id="5122" name="Picture 2"/>
          <p:cNvPicPr>
            <a:picLocks noChangeAspect="1" noChangeArrowheads="1"/>
          </p:cNvPicPr>
          <p:nvPr/>
        </p:nvPicPr>
        <p:blipFill>
          <a:blip r:embed="rId2"/>
          <a:srcRect/>
          <a:stretch>
            <a:fillRect/>
          </a:stretch>
        </p:blipFill>
        <p:spPr bwMode="auto">
          <a:xfrm>
            <a:off x="5357818" y="0"/>
            <a:ext cx="3528784" cy="264318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lstStyle/>
          <a:p>
            <a:r>
              <a:rPr lang="tr-TR" dirty="0" smtClean="0"/>
              <a:t>MEVZUAT (İLGİLİ BÖLÜMLER)</a:t>
            </a:r>
            <a:endParaRPr lang="tr-TR" dirty="0"/>
          </a:p>
        </p:txBody>
      </p:sp>
      <p:sp>
        <p:nvSpPr>
          <p:cNvPr id="3" name="2 İçerik Yer Tutucusu"/>
          <p:cNvSpPr>
            <a:spLocks noGrp="1"/>
          </p:cNvSpPr>
          <p:nvPr>
            <p:ph idx="1"/>
          </p:nvPr>
        </p:nvSpPr>
        <p:spPr>
          <a:xfrm>
            <a:off x="428596" y="1357298"/>
            <a:ext cx="8229600" cy="4389120"/>
          </a:xfrm>
        </p:spPr>
        <p:txBody>
          <a:bodyPr>
            <a:noAutofit/>
          </a:bodyPr>
          <a:lstStyle/>
          <a:p>
            <a:pPr algn="just"/>
            <a:r>
              <a:rPr lang="tr-TR" sz="1600" dirty="0" smtClean="0">
                <a:solidFill>
                  <a:srgbClr val="FF0000"/>
                </a:solidFill>
              </a:rPr>
              <a:t>1219 sayılı Tababet ve </a:t>
            </a:r>
            <a:r>
              <a:rPr lang="tr-TR" sz="1600" dirty="0" err="1" smtClean="0">
                <a:solidFill>
                  <a:srgbClr val="FF0000"/>
                </a:solidFill>
              </a:rPr>
              <a:t>Suabatı</a:t>
            </a:r>
            <a:r>
              <a:rPr lang="tr-TR" sz="1600" dirty="0" smtClean="0">
                <a:solidFill>
                  <a:srgbClr val="FF0000"/>
                </a:solidFill>
              </a:rPr>
              <a:t> Sanatlarının Tarzı </a:t>
            </a:r>
            <a:r>
              <a:rPr lang="tr-TR" sz="1600" dirty="0" err="1" smtClean="0">
                <a:solidFill>
                  <a:srgbClr val="FF0000"/>
                </a:solidFill>
              </a:rPr>
              <a:t>Đcrasına</a:t>
            </a:r>
            <a:r>
              <a:rPr lang="tr-TR" sz="1600" dirty="0" smtClean="0">
                <a:solidFill>
                  <a:srgbClr val="FF0000"/>
                </a:solidFill>
              </a:rPr>
              <a:t> Dair Kanun</a:t>
            </a:r>
          </a:p>
          <a:p>
            <a:pPr algn="just"/>
            <a:r>
              <a:rPr lang="tr-TR" sz="1600" dirty="0" smtClean="0"/>
              <a:t>- 992 sayılı </a:t>
            </a:r>
            <a:r>
              <a:rPr lang="tr-TR" sz="1600" dirty="0" err="1" smtClean="0"/>
              <a:t>Seriri</a:t>
            </a:r>
            <a:r>
              <a:rPr lang="tr-TR" sz="1600" dirty="0" smtClean="0"/>
              <a:t> </a:t>
            </a:r>
            <a:r>
              <a:rPr lang="tr-TR" sz="1600" dirty="0" err="1" smtClean="0"/>
              <a:t>Taharriyat</a:t>
            </a:r>
            <a:r>
              <a:rPr lang="tr-TR" sz="1600" dirty="0" smtClean="0"/>
              <a:t> ve </a:t>
            </a:r>
            <a:r>
              <a:rPr lang="tr-TR" sz="1600" dirty="0" err="1" smtClean="0"/>
              <a:t>Tahlilat</a:t>
            </a:r>
            <a:r>
              <a:rPr lang="tr-TR" sz="1600" dirty="0" smtClean="0"/>
              <a:t> Yapan ve </a:t>
            </a:r>
            <a:r>
              <a:rPr lang="tr-TR" sz="1600" dirty="0" err="1" smtClean="0"/>
              <a:t>Masli</a:t>
            </a:r>
            <a:r>
              <a:rPr lang="tr-TR" sz="1600" dirty="0" smtClean="0"/>
              <a:t> </a:t>
            </a:r>
            <a:r>
              <a:rPr lang="tr-TR" sz="1600" dirty="0" err="1" smtClean="0"/>
              <a:t>Teamuller</a:t>
            </a:r>
            <a:r>
              <a:rPr lang="tr-TR" sz="1600" dirty="0" smtClean="0"/>
              <a:t> Aranılan Umuma </a:t>
            </a:r>
            <a:r>
              <a:rPr lang="tr-TR" sz="1600" dirty="0" smtClean="0"/>
              <a:t>Mahsus Bakteriyoloji </a:t>
            </a:r>
            <a:r>
              <a:rPr lang="tr-TR" sz="1600" dirty="0" smtClean="0"/>
              <a:t>ve Kimya laboratuarları Kanununa </a:t>
            </a:r>
            <a:r>
              <a:rPr lang="tr-TR" sz="1600" dirty="0" err="1" smtClean="0"/>
              <a:t>Muteferri</a:t>
            </a:r>
            <a:r>
              <a:rPr lang="tr-TR" sz="1600" dirty="0" smtClean="0"/>
              <a:t> Olarak Tanzim Olunan </a:t>
            </a:r>
            <a:r>
              <a:rPr lang="tr-TR" sz="1600" dirty="0" err="1" smtClean="0"/>
              <a:t>Yonetmelik</a:t>
            </a:r>
            <a:endParaRPr lang="tr-TR" sz="1600" dirty="0" smtClean="0"/>
          </a:p>
          <a:p>
            <a:pPr algn="just"/>
            <a:r>
              <a:rPr lang="tr-TR" sz="1600" dirty="0" smtClean="0"/>
              <a:t>- 3153 sayılı </a:t>
            </a:r>
            <a:r>
              <a:rPr lang="tr-TR" sz="1600" dirty="0" err="1" smtClean="0"/>
              <a:t>Radiyoloji</a:t>
            </a:r>
            <a:r>
              <a:rPr lang="tr-TR" sz="1600" dirty="0" smtClean="0"/>
              <a:t>, </a:t>
            </a:r>
            <a:r>
              <a:rPr lang="tr-TR" sz="1600" dirty="0" err="1" smtClean="0"/>
              <a:t>Radiyom</a:t>
            </a:r>
            <a:r>
              <a:rPr lang="tr-TR" sz="1600" dirty="0" smtClean="0"/>
              <a:t> ve Elektrikle Tedavi ve Diğer Fizyoterapi </a:t>
            </a:r>
            <a:r>
              <a:rPr lang="tr-TR" sz="1600" dirty="0" err="1" smtClean="0"/>
              <a:t>Muesseseleri</a:t>
            </a:r>
            <a:endParaRPr lang="tr-TR" sz="1600" dirty="0" smtClean="0"/>
          </a:p>
          <a:p>
            <a:pPr algn="just"/>
            <a:r>
              <a:rPr lang="tr-TR" sz="1600" dirty="0" smtClean="0"/>
              <a:t>Hakkında Kanun</a:t>
            </a:r>
          </a:p>
          <a:p>
            <a:pPr algn="just"/>
            <a:r>
              <a:rPr lang="tr-TR" sz="1600" dirty="0" smtClean="0">
                <a:solidFill>
                  <a:srgbClr val="FF0000"/>
                </a:solidFill>
              </a:rPr>
              <a:t>- 1975 yılında </a:t>
            </a:r>
            <a:r>
              <a:rPr lang="tr-TR" sz="1600" dirty="0" err="1" smtClean="0">
                <a:solidFill>
                  <a:srgbClr val="FF0000"/>
                </a:solidFill>
              </a:rPr>
              <a:t>cıkarılan</a:t>
            </a:r>
            <a:r>
              <a:rPr lang="tr-TR" sz="1600" dirty="0" smtClean="0">
                <a:solidFill>
                  <a:srgbClr val="FF0000"/>
                </a:solidFill>
              </a:rPr>
              <a:t> Devlet </a:t>
            </a:r>
            <a:r>
              <a:rPr lang="tr-TR" sz="1600" dirty="0" err="1" smtClean="0">
                <a:solidFill>
                  <a:srgbClr val="FF0000"/>
                </a:solidFill>
              </a:rPr>
              <a:t>Arsiv</a:t>
            </a:r>
            <a:r>
              <a:rPr lang="tr-TR" sz="1600" dirty="0" smtClean="0">
                <a:solidFill>
                  <a:srgbClr val="FF0000"/>
                </a:solidFill>
              </a:rPr>
              <a:t> </a:t>
            </a:r>
            <a:r>
              <a:rPr lang="tr-TR" sz="1600" dirty="0" err="1" smtClean="0">
                <a:solidFill>
                  <a:srgbClr val="FF0000"/>
                </a:solidFill>
              </a:rPr>
              <a:t>Yonetmeliği</a:t>
            </a:r>
            <a:endParaRPr lang="tr-TR" sz="1600" dirty="0" smtClean="0">
              <a:solidFill>
                <a:srgbClr val="FF0000"/>
              </a:solidFill>
            </a:endParaRPr>
          </a:p>
          <a:p>
            <a:pPr algn="just"/>
            <a:r>
              <a:rPr lang="tr-TR" sz="1600" dirty="0" smtClean="0"/>
              <a:t>Tıbbi Kayıt ve </a:t>
            </a:r>
            <a:r>
              <a:rPr lang="tr-TR" sz="1600" dirty="0" err="1" smtClean="0"/>
              <a:t>Arsiv</a:t>
            </a:r>
            <a:r>
              <a:rPr lang="tr-TR" sz="1600" dirty="0" smtClean="0"/>
              <a:t> Hizmetleri </a:t>
            </a:r>
            <a:r>
              <a:rPr lang="tr-TR" sz="1600" dirty="0" err="1" smtClean="0"/>
              <a:t>Yonergesi</a:t>
            </a:r>
            <a:endParaRPr lang="tr-TR" sz="1600" dirty="0" smtClean="0"/>
          </a:p>
          <a:p>
            <a:pPr algn="just"/>
            <a:r>
              <a:rPr lang="tr-TR" sz="1600" dirty="0" smtClean="0"/>
              <a:t>- 23.06.2001 tarih ve 24441 sayılı Resmi Gazete’de yayımlanan Ayakta </a:t>
            </a:r>
            <a:r>
              <a:rPr lang="tr-TR" sz="1600" dirty="0" err="1" smtClean="0"/>
              <a:t>Teshis</a:t>
            </a:r>
            <a:r>
              <a:rPr lang="tr-TR" sz="1600" dirty="0" smtClean="0"/>
              <a:t> ve Tedavi</a:t>
            </a:r>
          </a:p>
          <a:p>
            <a:pPr algn="just"/>
            <a:r>
              <a:rPr lang="tr-TR" sz="1600" dirty="0" smtClean="0"/>
              <a:t>Yapılan </a:t>
            </a:r>
            <a:r>
              <a:rPr lang="tr-TR" sz="1600" dirty="0" err="1" smtClean="0"/>
              <a:t>Ozel</a:t>
            </a:r>
            <a:r>
              <a:rPr lang="tr-TR" sz="1600" dirty="0" smtClean="0"/>
              <a:t> Sağlık </a:t>
            </a:r>
            <a:r>
              <a:rPr lang="tr-TR" sz="1600" dirty="0" err="1" smtClean="0"/>
              <a:t>Kurulusları</a:t>
            </a:r>
            <a:r>
              <a:rPr lang="tr-TR" sz="1600" dirty="0" smtClean="0"/>
              <a:t> Hakkında </a:t>
            </a:r>
            <a:r>
              <a:rPr lang="tr-TR" sz="1600" dirty="0" err="1" smtClean="0"/>
              <a:t>Yonetmelik</a:t>
            </a:r>
            <a:endParaRPr lang="tr-TR" sz="1600" dirty="0" smtClean="0"/>
          </a:p>
          <a:p>
            <a:pPr algn="just"/>
            <a:r>
              <a:rPr lang="tr-TR" sz="1600" dirty="0" smtClean="0"/>
              <a:t>- 27.03.2002 tarih ve 24708 sayılı Resmi Gazete’de yayımlanan </a:t>
            </a:r>
            <a:r>
              <a:rPr lang="tr-TR" sz="1600" dirty="0" err="1" smtClean="0"/>
              <a:t>Ozel</a:t>
            </a:r>
            <a:r>
              <a:rPr lang="tr-TR" sz="1600" dirty="0" smtClean="0"/>
              <a:t> Hastaneler </a:t>
            </a:r>
            <a:r>
              <a:rPr lang="tr-TR" sz="1600" dirty="0" err="1" smtClean="0"/>
              <a:t>Yonetmeliği</a:t>
            </a:r>
            <a:endParaRPr lang="tr-TR" sz="1600" dirty="0" smtClean="0"/>
          </a:p>
          <a:p>
            <a:pPr algn="just"/>
            <a:r>
              <a:rPr lang="tr-TR" sz="1600" dirty="0" smtClean="0"/>
              <a:t>- YTK Tıbbi Kayıt ve </a:t>
            </a:r>
            <a:r>
              <a:rPr lang="tr-TR" sz="1600" dirty="0" err="1" smtClean="0"/>
              <a:t>Arsiv</a:t>
            </a:r>
            <a:r>
              <a:rPr lang="tr-TR" sz="1600" dirty="0" smtClean="0"/>
              <a:t> Hizmetleri </a:t>
            </a:r>
            <a:r>
              <a:rPr lang="tr-TR" sz="1600" dirty="0" err="1" smtClean="0"/>
              <a:t>Yonergesi’ne</a:t>
            </a:r>
            <a:r>
              <a:rPr lang="tr-TR" sz="1600" dirty="0" smtClean="0"/>
              <a:t> 24.09.2004 tarih ve 7067 sayılı makam</a:t>
            </a:r>
          </a:p>
          <a:p>
            <a:pPr algn="just"/>
            <a:r>
              <a:rPr lang="tr-TR" sz="1600" dirty="0" smtClean="0"/>
              <a:t>onayı ile Ek-1 madde ilave edilerek “Bilgisayar otomasyonuna gecen hastanelerde kayıtların</a:t>
            </a:r>
          </a:p>
          <a:p>
            <a:pPr algn="just"/>
            <a:r>
              <a:rPr lang="tr-TR" sz="1600" dirty="0" smtClean="0"/>
              <a:t>bilgisayar ortamında tutulmasına </a:t>
            </a:r>
            <a:r>
              <a:rPr lang="tr-TR" sz="1600" dirty="0" err="1" smtClean="0"/>
              <a:t>iliskin</a:t>
            </a:r>
            <a:r>
              <a:rPr lang="tr-TR" sz="1600" dirty="0" smtClean="0"/>
              <a:t> </a:t>
            </a:r>
            <a:r>
              <a:rPr lang="tr-TR" sz="1600" dirty="0" err="1" smtClean="0"/>
              <a:t>islemlerin</a:t>
            </a:r>
            <a:r>
              <a:rPr lang="tr-TR" sz="1600" dirty="0" smtClean="0"/>
              <a:t> </a:t>
            </a:r>
            <a:r>
              <a:rPr lang="tr-TR" sz="1600" dirty="0" err="1" smtClean="0"/>
              <a:t>yurutulmesi</a:t>
            </a:r>
            <a:r>
              <a:rPr lang="tr-TR" sz="1600" dirty="0" smtClean="0"/>
              <a:t> hakkında” </a:t>
            </a:r>
            <a:r>
              <a:rPr lang="tr-TR" sz="1600" dirty="0" err="1" smtClean="0"/>
              <a:t>yonerge</a:t>
            </a:r>
            <a:r>
              <a:rPr lang="tr-TR" sz="1600" dirty="0" smtClean="0"/>
              <a:t> </a:t>
            </a:r>
            <a:r>
              <a:rPr lang="tr-TR" sz="1600" dirty="0" err="1" smtClean="0"/>
              <a:t>değisikliği</a:t>
            </a:r>
            <a:r>
              <a:rPr lang="tr-TR" sz="1600" dirty="0" smtClean="0"/>
              <a:t> </a:t>
            </a:r>
            <a:r>
              <a:rPr lang="tr-TR" sz="1600" dirty="0" err="1" smtClean="0"/>
              <a:t>yapılmıstır</a:t>
            </a:r>
            <a:r>
              <a:rPr lang="tr-TR" sz="1600" dirty="0" smtClean="0"/>
              <a:t>.</a:t>
            </a:r>
            <a:endParaRPr lang="tr-TR"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TotalTime>
  <Words>1558</Words>
  <Application>Microsoft Office PowerPoint</Application>
  <PresentationFormat>Ekran Gösterisi (4:3)</PresentationFormat>
  <Paragraphs>173</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Akış</vt:lpstr>
      <vt:lpstr>   ARŞİVLEME  PERİODONTAL HASTA KAYITLARININ TUTULMASI   </vt:lpstr>
      <vt:lpstr>  TIBBİ KAYITLAR</vt:lpstr>
      <vt:lpstr>  TIBBİ KAYITLAR</vt:lpstr>
      <vt:lpstr>    TIBBİ KAYITLAR</vt:lpstr>
      <vt:lpstr>Slayt 5</vt:lpstr>
      <vt:lpstr>Slayt 6</vt:lpstr>
      <vt:lpstr>  TANIMLAR – KAVRAMLAR</vt:lpstr>
      <vt:lpstr>Slayt 8</vt:lpstr>
      <vt:lpstr>MEVZUAT (İLGİLİ BÖLÜMLER)</vt:lpstr>
      <vt:lpstr>MEVZUAT (İLGİLİ BÖLÜMLER)</vt:lpstr>
      <vt:lpstr>Slayt 11</vt:lpstr>
      <vt:lpstr>Slayt 12</vt:lpstr>
      <vt:lpstr>Genel anlamda hasta kayıtlarını önemi</vt:lpstr>
      <vt:lpstr>Fiziksel Sartların Olusturulması:</vt:lpstr>
      <vt:lpstr>Slayt 15</vt:lpstr>
      <vt:lpstr>Slayt 16</vt:lpstr>
      <vt:lpstr>14 Ekim 1999 tarih 23486 sayılı resmi gazete: Ağız ve diş sağlığı hizmeti sunulan  özel sağlık kurumları hakkında yönetmelik</vt:lpstr>
      <vt:lpstr>14 Ekim 1999 tarih 23486 sayılı resmi gazete: Ağız ve diş sağlığı hizmeti sunulan  özel sağlık kurumları hakkında yönetmelik  28.madde</vt:lpstr>
      <vt:lpstr>Laboratuvar raporları</vt:lpstr>
      <vt:lpstr>PERİODONTAL  KAYITLAR</vt:lpstr>
      <vt:lpstr>PERİODONTAL  KAYITLAR</vt:lpstr>
      <vt:lpstr>Tüm ağıza ait değerlendirmenin yapılması</vt:lpstr>
      <vt:lpstr>PERİODONTAL  KAYITLAR</vt:lpstr>
      <vt:lpstr>PERİODONTAL  KAYITLAR</vt:lpstr>
      <vt:lpstr>PERİODONTAL  KAYITLAR</vt:lpstr>
      <vt:lpstr>Periodontal açıdan radyografik takipte</vt:lpstr>
      <vt:lpstr>Tedavi öncesi başlangıç  full mouth periapikal  ve bitewing radyograflar olmaksızın.</vt:lpstr>
      <vt:lpstr>Baseline (başlangıç) ölçümleri yapılmaksızın hekim:</vt:lpstr>
      <vt:lpstr>Slayt 29</vt:lpstr>
      <vt:lpstr>Slayt 30</vt:lpstr>
      <vt:lpstr>Slayt 31</vt:lpstr>
      <vt:lpstr>Slayt 32</vt:lpstr>
      <vt:lpstr>Elektronik  Kayıtlar</vt:lpstr>
      <vt:lpstr>Slayt 34</vt:lpstr>
      <vt:lpstr>Slayt 35</vt:lpstr>
      <vt:lpstr>Hasta kayıtları içerisinde:</vt:lpstr>
      <vt:lpstr>Slayt 37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Kemal</dc:creator>
  <cp:lastModifiedBy>HBOSTANCI</cp:lastModifiedBy>
  <cp:revision>90</cp:revision>
  <dcterms:created xsi:type="dcterms:W3CDTF">2011-12-25T18:43:30Z</dcterms:created>
  <dcterms:modified xsi:type="dcterms:W3CDTF">2017-12-07T06:35:16Z</dcterms:modified>
</cp:coreProperties>
</file>