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70" r:id="rId3"/>
    <p:sldId id="259" r:id="rId4"/>
    <p:sldId id="300" r:id="rId5"/>
    <p:sldId id="275" r:id="rId6"/>
    <p:sldId id="314" r:id="rId7"/>
    <p:sldId id="315" r:id="rId8"/>
    <p:sldId id="260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98D68-2190-4D7A-8D30-B44A24C6F11D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0E26A-048F-41FA-A5FC-67774814A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643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92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63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35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25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20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F2832A-D018-6310-B9E5-F75D1A364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1C9D71D-031A-A2B5-2C60-B1EF0149B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F37A8F-F6C8-DFA4-7FA7-942916BB8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D4DE-1ED5-4C14-8FD7-415B47F14C0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6DFD7D-D77A-10DB-D1C9-3D156DAF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DABF7D-F611-9EB9-DB2F-BA8AA38C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BAB4-9A41-4CCC-90ED-4DCF2C2D0E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32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8384C7-01FA-B95B-1490-DED12E93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E67E517-2280-596D-F366-B8D4DAC58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D435EE-C9D5-3BD6-D519-038ABE7B8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D4DE-1ED5-4C14-8FD7-415B47F14C0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7209AD2-EEF7-36E9-FE73-64D32B45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44E8CD-CE68-71C6-7499-6A9F4B6A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BAB4-9A41-4CCC-90ED-4DCF2C2D0E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81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083CA65-F95F-1768-22A2-AA0EFBB84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C7F5DD6-E3AF-73AF-8B03-2FC3BB8CA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A484630-E72B-1FFC-AE71-24E3BA28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D4DE-1ED5-4C14-8FD7-415B47F14C0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171860-55E5-5056-992B-7571ECFA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115A8C7-6AA2-9B74-E801-3D6EF181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BAB4-9A41-4CCC-90ED-4DCF2C2D0E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2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428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7965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812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0447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3882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8941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8937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1837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0595AA-B646-8825-4354-CF27CEF8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8A4B4D-A8E4-4C3A-97D2-AEEB330E1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C6C93C3-B196-351B-613C-544639F75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D4DE-1ED5-4C14-8FD7-415B47F14C0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564C0B-BC81-626F-0663-F2C34B0D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D54511-6EDD-D8E9-59DA-10C40E30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BAB4-9A41-4CCC-90ED-4DCF2C2D0E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628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7936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5460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9545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7663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1378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612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1660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6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BC36D9-2BDD-C9EA-1261-E4C52613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486D0D2-FF1A-10FC-B195-1EC57F359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816FC3-D2CB-6B75-FA32-6F9EC02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D4DE-1ED5-4C14-8FD7-415B47F14C0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AD87EA-30E2-DA30-D53D-F0EA81B2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868035-0B59-57AA-C36B-5A343EC1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BAB4-9A41-4CCC-90ED-4DCF2C2D0E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533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B41C6C-7918-FEA4-D1F0-994FAA81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A78913-EA1B-6ACB-0B45-66B8749C2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625D837-3A13-A254-3404-346F828B9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2D4986A-F029-52BC-05EA-9E79742F5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D4DE-1ED5-4C14-8FD7-415B47F14C0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EA391A7-7626-DC99-522C-761BEA2E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A68160B-46C8-8E66-1B75-619B1A4B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BAB4-9A41-4CCC-90ED-4DCF2C2D0E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71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2BFB4A-C8BE-6116-0955-A9F64FFA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C718C2A-9565-BCA4-829D-6A0CBBA9B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50D0DE7-7D2A-5A81-424D-296A7204C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245D916-AEE9-87DF-3DDC-408C51CC8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9E037D8-8233-12E6-31DF-B380EB6A1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79A0278-C917-C257-5796-B3DD4CCB4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D4DE-1ED5-4C14-8FD7-415B47F14C0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EF338BC-D6FB-35CC-DD76-8CDD25EC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536ED72-016F-51E8-224B-972C4109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BAB4-9A41-4CCC-90ED-4DCF2C2D0E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14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24F230-02E9-E4E0-8A22-18A566C3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45C7FCA-DCF6-7855-8D61-55073C7F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D4DE-1ED5-4C14-8FD7-415B47F14C0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6272285-5AC1-F07F-227F-7A8E7C24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2A5FF9A-F382-DF2C-1449-7D9AD2C6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BAB4-9A41-4CCC-90ED-4DCF2C2D0E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691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C82EDD5-D3CE-E568-0B66-D1C0F571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D4DE-1ED5-4C14-8FD7-415B47F14C0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298EDCC-613E-192B-DB7D-4109C59E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5DFDB6A-ED77-24B2-DB5E-C0E71E89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BAB4-9A41-4CCC-90ED-4DCF2C2D0E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50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C63CA0-433E-ED39-8848-95780730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83A2B7-4ED4-673B-D9B3-408A101E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12B4CF0-079D-5C19-0A54-22A1F580F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DC1E089-4A5C-6C16-920E-895D077B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D4DE-1ED5-4C14-8FD7-415B47F14C0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5562630-6490-1C91-2301-1E5491CAA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EF9C831-C1D0-8566-A50D-2DEEFFA5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BAB4-9A41-4CCC-90ED-4DCF2C2D0E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9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613032-20B2-B154-1CF9-243AF3AC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E7340BD-7CBF-3079-5D1A-6B0FD852F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9CBC7F7-CBC1-29CC-6B73-81129CA0E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8973DC4-B4FB-CA7A-8575-BB6C8475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D4DE-1ED5-4C14-8FD7-415B47F14C0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B451D21-1377-2AF6-E7B1-6A89DAF9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A51F9B7-96E6-D2F4-229C-31C942D8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BAB4-9A41-4CCC-90ED-4DCF2C2D0E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189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0BDAC07-A9CE-94A2-45EC-AB3DF02A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9D98B1-8B63-7907-F9CC-014FAD1B9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615BB8-0657-80E6-601A-7CE801C68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D4DE-1ED5-4C14-8FD7-415B47F14C0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BD5060-C434-B630-6BEE-D739510F9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5753538-3E75-3129-996D-ABB0B8C7E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1BAB4-9A41-4CCC-90ED-4DCF2C2D0E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08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787-D3DC-45D5-B56C-69A6C1B7972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254B-239C-4179-BDCB-5F38BC1EE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22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 idx="4294967295"/>
          </p:nvPr>
        </p:nvSpPr>
        <p:spPr>
          <a:xfrm>
            <a:off x="0" y="891117"/>
            <a:ext cx="8466667" cy="15472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tr-TR" sz="5867" b="1" dirty="0">
                <a:latin typeface="Arial Narrow" panose="020B0606020202030204" pitchFamily="34" charset="0"/>
              </a:rPr>
              <a:t>DUYGULAR</a:t>
            </a:r>
            <a:endParaRPr sz="5867" b="1" dirty="0">
              <a:latin typeface="Arial Narrow" panose="020B0606020202030204" pitchFamily="34" charset="0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4294967295"/>
          </p:nvPr>
        </p:nvSpPr>
        <p:spPr>
          <a:xfrm>
            <a:off x="1" y="2180167"/>
            <a:ext cx="5854700" cy="10477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189" indent="-457189"/>
            <a:r>
              <a:rPr lang="tr-TR" altLang="tr-TR" sz="2667" b="1" i="1">
                <a:latin typeface="Arial Narrow" panose="020B0606020202030204" pitchFamily="34" charset="0"/>
              </a:rPr>
              <a:t>Fizyolojik </a:t>
            </a:r>
            <a:r>
              <a:rPr lang="tr-TR" altLang="tr-TR" sz="2667" b="1" i="1" dirty="0">
                <a:latin typeface="Arial Narrow" panose="020B0606020202030204" pitchFamily="34" charset="0"/>
              </a:rPr>
              <a:t>uyarılma, bilişsel anlamlandırma, </a:t>
            </a:r>
            <a:r>
              <a:rPr lang="tr-TR" altLang="tr-TR" sz="2667" b="1" i="1" dirty="0" err="1">
                <a:latin typeface="Arial Narrow" panose="020B0606020202030204" pitchFamily="34" charset="0"/>
              </a:rPr>
              <a:t>subjektif</a:t>
            </a:r>
            <a:r>
              <a:rPr lang="tr-TR" altLang="tr-TR" sz="2667" b="1" i="1" dirty="0">
                <a:latin typeface="Arial Narrow" panose="020B0606020202030204" pitchFamily="34" charset="0"/>
              </a:rPr>
              <a:t> hisler ve davranışsal cevapları </a:t>
            </a:r>
            <a:r>
              <a:rPr lang="tr-TR" altLang="tr-TR" sz="2667" dirty="0">
                <a:latin typeface="Arial Narrow" panose="020B0606020202030204" pitchFamily="34" charset="0"/>
              </a:rPr>
              <a:t>içeren </a:t>
            </a:r>
            <a:r>
              <a:rPr lang="tr-TR" altLang="tr-TR" sz="2667" b="1" dirty="0">
                <a:latin typeface="Arial Narrow" panose="020B0606020202030204" pitchFamily="34" charset="0"/>
              </a:rPr>
              <a:t>4 aşamalı </a:t>
            </a:r>
            <a:r>
              <a:rPr lang="tr-TR" altLang="tr-TR" sz="2667" dirty="0">
                <a:latin typeface="Arial Narrow" panose="020B0606020202030204" pitchFamily="34" charset="0"/>
              </a:rPr>
              <a:t>bir süreçtir.</a:t>
            </a:r>
            <a:r>
              <a:rPr lang="en-US" altLang="tr-TR" sz="2667" b="1" i="1" dirty="0">
                <a:latin typeface="Arial Narrow" panose="020B0606020202030204" pitchFamily="34" charset="0"/>
              </a:rPr>
              <a:t> </a:t>
            </a:r>
            <a:endParaRPr lang="tr-TR" altLang="tr-TR" sz="2667" b="1" i="1" dirty="0">
              <a:latin typeface="Arial Narrow" panose="020B0606020202030204" pitchFamily="34" charset="0"/>
            </a:endParaRPr>
          </a:p>
          <a:p>
            <a:pPr marL="457189" indent="-457189"/>
            <a:r>
              <a:rPr lang="tr-TR" altLang="tr-TR" dirty="0">
                <a:latin typeface="Arial Narrow" panose="020B0606020202030204" pitchFamily="34" charset="0"/>
              </a:rPr>
              <a:t>Önemli durumlara cevap vermemizi ve</a:t>
            </a:r>
          </a:p>
          <a:p>
            <a:pPr marL="457189" indent="-457189"/>
            <a:r>
              <a:rPr lang="tr-TR" altLang="tr-TR" dirty="0">
                <a:latin typeface="Arial Narrow" panose="020B0606020202030204" pitchFamily="34" charset="0"/>
              </a:rPr>
              <a:t>Niyetimizi diğerlerine belli etmemizi sağlar.</a:t>
            </a:r>
            <a:endParaRPr dirty="0">
              <a:latin typeface="Arial Narrow" panose="020B060602020203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C3BC54F-7261-4B27-82AC-4708FBB3D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198" y="2639049"/>
            <a:ext cx="3798357" cy="28341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 dirty="0"/>
          </a:p>
          <a:p>
            <a:r>
              <a:rPr lang="tr-TR" b="1" dirty="0">
                <a:latin typeface="Arial Narrow" panose="020B0606020202030204" pitchFamily="34" charset="0"/>
              </a:rPr>
              <a:t>DUYGULARIN</a:t>
            </a:r>
            <a:br>
              <a:rPr lang="tr-TR" b="1" dirty="0">
                <a:latin typeface="Arial Narrow" panose="020B0606020202030204" pitchFamily="34" charset="0"/>
              </a:rPr>
            </a:br>
            <a:r>
              <a:rPr lang="tr-TR" b="1" dirty="0">
                <a:latin typeface="Arial Narrow" panose="020B0606020202030204" pitchFamily="34" charset="0"/>
              </a:rPr>
              <a:t>TEMELİ</a:t>
            </a:r>
            <a:endParaRPr b="1" dirty="0">
              <a:latin typeface="Arial Narrow" panose="020B0606020202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7F3DF44-548B-4EE3-A3A6-CA9436968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11" y="3525011"/>
            <a:ext cx="4038600" cy="200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199456" y="932723"/>
            <a:ext cx="6816757" cy="109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tr-TR" altLang="tr-TR" sz="3200" dirty="0">
                <a:latin typeface="Arial Narrow" panose="020B0606020202030204" pitchFamily="34" charset="0"/>
              </a:rPr>
              <a:t>Duygular, genetik ve öğrenmenin sonucu olarak ortaya çıkar.</a:t>
            </a:r>
          </a:p>
          <a:p>
            <a:pPr marL="626518" lvl="1" indent="0">
              <a:buNone/>
            </a:pPr>
            <a:endParaRPr lang="tr-TR" altLang="tr-TR" sz="3200" b="1" dirty="0">
              <a:latin typeface="Arial Narrow" panose="020B0606020202030204" pitchFamily="34" charset="0"/>
            </a:endParaRPr>
          </a:p>
          <a:p>
            <a:pPr marL="626518" lvl="1" indent="0">
              <a:buNone/>
            </a:pPr>
            <a:r>
              <a:rPr lang="tr-TR" altLang="tr-TR" sz="3200" b="1" dirty="0">
                <a:latin typeface="Arial Narrow" panose="020B0606020202030204" pitchFamily="34" charset="0"/>
              </a:rPr>
              <a:t>Önemli olaylarla mücadele etmemizi sağlar</a:t>
            </a:r>
            <a:r>
              <a:rPr lang="en-US" altLang="tr-TR" sz="2667" b="1" dirty="0">
                <a:latin typeface="Arial Narrow" panose="020B0606020202030204" pitchFamily="34" charset="0"/>
              </a:rPr>
              <a:t>.</a:t>
            </a:r>
            <a:endParaRPr lang="tr-TR" altLang="tr-TR" sz="2667" b="1" dirty="0">
              <a:latin typeface="Arial Narrow" panose="020B0606020202030204" pitchFamily="34" charset="0"/>
            </a:endParaRPr>
          </a:p>
          <a:p>
            <a:pPr marL="626518" lvl="1" indent="0">
              <a:buNone/>
            </a:pPr>
            <a:endParaRPr lang="en-US" altLang="tr-TR" sz="2667" b="1" dirty="0">
              <a:latin typeface="Arial Narrow" panose="020B0606020202030204" pitchFamily="34" charset="0"/>
            </a:endParaRPr>
          </a:p>
          <a:p>
            <a:pPr marL="626518" lvl="1" indent="0">
              <a:buNone/>
            </a:pPr>
            <a:r>
              <a:rPr lang="tr-TR" altLang="tr-TR" sz="2667" dirty="0">
                <a:latin typeface="Arial Narrow" panose="020B0606020202030204" pitchFamily="34" charset="0"/>
              </a:rPr>
              <a:t>Psikiyatrik bozuklukların çoğunun temelinde genetik yatkınlık ve öğrenilmiş duygusal cevaplar yer alır: depresyon, panik atak ve fobiler. </a:t>
            </a:r>
            <a:endParaRPr lang="en-US" altLang="tr-TR" sz="3200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F5F47FC-9414-4524-AF05-873706D78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150" y="3044958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2005199" y="1139435"/>
            <a:ext cx="2282044" cy="4579120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4294967295"/>
          </p:nvPr>
        </p:nvSpPr>
        <p:spPr>
          <a:xfrm>
            <a:off x="7272867" y="1138767"/>
            <a:ext cx="4919133" cy="45804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eaLnBrk="1" hangingPunct="1"/>
            <a:r>
              <a:rPr lang="en-US" altLang="tr-TR" sz="3200" dirty="0">
                <a:latin typeface="Arial Narrow" panose="020B0606020202030204" pitchFamily="34" charset="0"/>
              </a:rPr>
              <a:t>Paul Ekman</a:t>
            </a:r>
            <a:r>
              <a:rPr lang="tr-TR" altLang="tr-TR" sz="3200" dirty="0">
                <a:latin typeface="Arial Narrow" panose="020B0606020202030204" pitchFamily="34" charset="0"/>
              </a:rPr>
              <a:t>: insanlar dünyanın her yerinde 7 yüz ifadesini tanıyabilir</a:t>
            </a:r>
            <a:r>
              <a:rPr lang="en-US" altLang="tr-TR" sz="3200" dirty="0">
                <a:latin typeface="Arial Narrow" panose="020B0606020202030204" pitchFamily="34" charset="0"/>
              </a:rPr>
              <a:t>: </a:t>
            </a:r>
            <a:endParaRPr lang="tr-TR" altLang="tr-TR" sz="3200" dirty="0">
              <a:latin typeface="Arial Narrow" panose="020B0606020202030204" pitchFamily="34" charset="0"/>
            </a:endParaRPr>
          </a:p>
          <a:p>
            <a:pPr eaLnBrk="1" hangingPunct="1"/>
            <a:r>
              <a:rPr lang="tr-TR" altLang="tr-TR" sz="3200" dirty="0">
                <a:latin typeface="Arial Narrow" panose="020B0606020202030204" pitchFamily="34" charset="0"/>
              </a:rPr>
              <a:t>üzüntü, korku, öfke, tiksinti, küçümseme, mutluluk ve şaşırma.</a:t>
            </a:r>
          </a:p>
          <a:p>
            <a:pPr marL="118530" indent="0">
              <a:buNone/>
            </a:pPr>
            <a:endParaRPr lang="tr-TR" altLang="tr-TR" sz="3200" i="1" dirty="0">
              <a:latin typeface="Arial Narrow" panose="020B0606020202030204" pitchFamily="34" charset="0"/>
            </a:endParaRPr>
          </a:p>
          <a:p>
            <a:pPr marL="118530" indent="0">
              <a:buNone/>
            </a:pPr>
            <a:endParaRPr lang="en-US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1199457" y="1316765"/>
            <a:ext cx="3666844" cy="389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333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333" kern="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0842E76-CB73-4E21-ACDB-29B5923D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09" y="2620214"/>
            <a:ext cx="2149576" cy="186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028734"/>
            <a:ext cx="7874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2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67" y="2084852"/>
            <a:ext cx="2065036" cy="29220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167" y="2276873"/>
            <a:ext cx="3608340" cy="239616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171" y="1561201"/>
            <a:ext cx="3111836" cy="31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7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23392" y="1796819"/>
            <a:ext cx="6816757" cy="48005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eaLnBrk="1" hangingPunct="1"/>
            <a:r>
              <a:rPr lang="tr-TR" altLang="tr-TR" sz="3200" b="1" dirty="0">
                <a:latin typeface="Arial Narrow" panose="020B0606020202030204" pitchFamily="34" charset="0"/>
              </a:rPr>
              <a:t>Beyinde duygularla ilgili iki önemli devre mevcuttur.</a:t>
            </a:r>
          </a:p>
          <a:p>
            <a:pPr eaLnBrk="1" hangingPunct="1"/>
            <a:r>
              <a:rPr lang="tr-TR" altLang="tr-TR" sz="3200" dirty="0">
                <a:latin typeface="Arial Narrow" panose="020B0606020202030204" pitchFamily="34" charset="0"/>
              </a:rPr>
              <a:t>Bunlardan ilki hızlıdır, bilinçsizdir</a:t>
            </a:r>
          </a:p>
          <a:p>
            <a:pPr eaLnBrk="1" hangingPunct="1"/>
            <a:r>
              <a:rPr lang="tr-TR" altLang="tr-TR" sz="3200" dirty="0">
                <a:latin typeface="Arial Narrow" panose="020B0606020202030204" pitchFamily="34" charset="0"/>
              </a:rPr>
              <a:t>Gelen uyaranı fark eder ve bilinç seviyesine ulaşmadan tepki verir</a:t>
            </a:r>
          </a:p>
          <a:p>
            <a:pPr eaLnBrk="1" hangingPunct="1"/>
            <a:r>
              <a:rPr lang="tr-TR" altLang="tr-TR" sz="3200" dirty="0">
                <a:latin typeface="Arial Narrow" panose="020B0606020202030204" pitchFamily="34" charset="0"/>
              </a:rPr>
              <a:t>Ör: Örümcek, yükseklik, </a:t>
            </a:r>
            <a:r>
              <a:rPr lang="tr-TR" altLang="tr-TR" sz="3200" dirty="0" err="1">
                <a:latin typeface="Arial Narrow" panose="020B0606020202030204" pitchFamily="34" charset="0"/>
              </a:rPr>
              <a:t>gökgürültüsü</a:t>
            </a:r>
            <a:r>
              <a:rPr lang="tr-TR" altLang="tr-TR" sz="3200" dirty="0">
                <a:latin typeface="Arial Narrow" panose="020B0606020202030204" pitchFamily="34" charset="0"/>
              </a:rPr>
              <a:t> korkusu</a:t>
            </a:r>
            <a:endParaRPr lang="en-US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7A4E7F6-5E85-452E-B645-ACEB222CE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2564905"/>
            <a:ext cx="4032448" cy="20741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129</Words>
  <Application>Microsoft Office PowerPoint</Application>
  <PresentationFormat>Geniş ekran</PresentationFormat>
  <Paragraphs>18</Paragraphs>
  <Slides>7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15" baseType="lpstr">
      <vt:lpstr>Abril Fatface</vt:lpstr>
      <vt:lpstr>Arial</vt:lpstr>
      <vt:lpstr>Arial Narrow</vt:lpstr>
      <vt:lpstr>Calibri</vt:lpstr>
      <vt:lpstr>Calibri Light</vt:lpstr>
      <vt:lpstr>Raleway</vt:lpstr>
      <vt:lpstr>Office Teması</vt:lpstr>
      <vt:lpstr>1_Office Teması</vt:lpstr>
      <vt:lpstr>DUYGULAR</vt:lpstr>
      <vt:lpstr> DUYGULARIN TEMELİ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2</cp:revision>
  <dcterms:created xsi:type="dcterms:W3CDTF">2025-09-09T11:44:50Z</dcterms:created>
  <dcterms:modified xsi:type="dcterms:W3CDTF">2025-09-09T11:57:57Z</dcterms:modified>
</cp:coreProperties>
</file>