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9" r:id="rId19"/>
    <p:sldId id="280" r:id="rId20"/>
    <p:sldId id="281" r:id="rId21"/>
    <p:sldId id="285" r:id="rId22"/>
    <p:sldId id="287" r:id="rId23"/>
    <p:sldId id="290" r:id="rId24"/>
    <p:sldId id="292" r:id="rId25"/>
    <p:sldId id="295" r:id="rId26"/>
    <p:sldId id="296" r:id="rId27"/>
    <p:sldId id="297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827088" y="1412875"/>
            <a:ext cx="71564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tr-TR" altLang="tr-TR" sz="7200" b="1">
                <a:solidFill>
                  <a:srgbClr val="CC0000"/>
                </a:solidFill>
              </a:rPr>
              <a:t>Sığır Besiciliği</a:t>
            </a:r>
          </a:p>
        </p:txBody>
      </p:sp>
    </p:spTree>
    <p:extLst>
      <p:ext uri="{BB962C8B-B14F-4D97-AF65-F5344CB8AC3E}">
        <p14:creationId xmlns:p14="http://schemas.microsoft.com/office/powerpoint/2010/main" val="373185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5"/>
          <p:cNvSpPr txBox="1">
            <a:spLocks noChangeArrowheads="1"/>
          </p:cNvSpPr>
          <p:nvPr/>
        </p:nvSpPr>
        <p:spPr bwMode="auto">
          <a:xfrm>
            <a:off x="395536" y="1844824"/>
            <a:ext cx="817245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 eaLnBrk="1" hangingPunct="1"/>
            <a:r>
              <a:rPr lang="tr-TR" altLang="tr-TR" sz="2400" b="1" dirty="0">
                <a:solidFill>
                  <a:srgbClr val="FF0000"/>
                </a:solidFill>
              </a:rPr>
              <a:t>Besi Süresine </a:t>
            </a:r>
            <a:r>
              <a:rPr lang="tr-TR" altLang="tr-TR" sz="2400" b="1" dirty="0" smtClean="0">
                <a:solidFill>
                  <a:srgbClr val="FF0000"/>
                </a:solidFill>
              </a:rPr>
              <a:t>Göre</a:t>
            </a:r>
          </a:p>
          <a:p>
            <a:pPr algn="just" eaLnBrk="1" hangingPunct="1"/>
            <a:endParaRPr lang="tr-TR" altLang="tr-TR" sz="2400" b="1" dirty="0">
              <a:solidFill>
                <a:srgbClr val="FF0000"/>
              </a:solidFill>
            </a:endParaRPr>
          </a:p>
          <a:p>
            <a:pPr algn="just" eaLnBrk="1" hangingPunct="1"/>
            <a:r>
              <a:rPr lang="tr-TR" altLang="tr-TR" sz="2000" dirty="0"/>
              <a:t>Sığırın yaşı, cinsiyeti, ırkı ve kondisyonu besi süresini etkiler.</a:t>
            </a:r>
          </a:p>
          <a:p>
            <a:pPr algn="just" eaLnBrk="1" hangingPunct="1"/>
            <a:endParaRPr lang="tr-TR" altLang="tr-TR" sz="2000" dirty="0"/>
          </a:p>
          <a:p>
            <a:pPr algn="just" eaLnBrk="1" hangingPunct="1"/>
            <a:r>
              <a:rPr lang="tr-TR" altLang="tr-TR" sz="2000" b="1" dirty="0">
                <a:solidFill>
                  <a:srgbClr val="080808"/>
                </a:solidFill>
              </a:rPr>
              <a:t>1- Kısa Süreli Besi:</a:t>
            </a:r>
          </a:p>
          <a:p>
            <a:pPr algn="just" eaLnBrk="1" hangingPunct="1"/>
            <a:r>
              <a:rPr lang="tr-TR" altLang="tr-TR" sz="2000" dirty="0">
                <a:solidFill>
                  <a:srgbClr val="FF33CC"/>
                </a:solidFill>
              </a:rPr>
              <a:t>	</a:t>
            </a:r>
            <a:endParaRPr lang="tr-TR" altLang="tr-TR" dirty="0">
              <a:solidFill>
                <a:srgbClr val="FF33CC"/>
              </a:solidFill>
            </a:endParaRPr>
          </a:p>
          <a:p>
            <a:pPr algn="just" eaLnBrk="1" hangingPunct="1"/>
            <a:r>
              <a:rPr lang="tr-TR" altLang="tr-TR" sz="2000" b="1" dirty="0">
                <a:solidFill>
                  <a:srgbClr val="080808"/>
                </a:solidFill>
              </a:rPr>
              <a:t>2- Orta Süreli Besi:</a:t>
            </a:r>
          </a:p>
          <a:p>
            <a:pPr algn="just" eaLnBrk="1" hangingPunct="1"/>
            <a:r>
              <a:rPr lang="tr-TR" altLang="tr-TR" sz="2000" dirty="0"/>
              <a:t>	</a:t>
            </a:r>
          </a:p>
          <a:p>
            <a:pPr algn="just" eaLnBrk="1" hangingPunct="1"/>
            <a:r>
              <a:rPr lang="tr-TR" altLang="tr-TR" sz="2000" b="1" dirty="0">
                <a:solidFill>
                  <a:srgbClr val="080808"/>
                </a:solidFill>
              </a:rPr>
              <a:t>3- Uzun Süreli Besi:</a:t>
            </a:r>
          </a:p>
          <a:p>
            <a:pPr algn="just" eaLnBrk="1" hangingPunct="1"/>
            <a:r>
              <a:rPr lang="tr-TR" altLang="tr-TR" sz="2000" dirty="0">
                <a:solidFill>
                  <a:srgbClr val="FF33CC"/>
                </a:solidFill>
              </a:rPr>
              <a:t>	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47370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179512" y="1556792"/>
            <a:ext cx="9036496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solidFill>
                  <a:srgbClr val="080808"/>
                </a:solidFill>
              </a:rPr>
              <a:t>Beside Dikkat Edilmesi Gereken Kurallar</a:t>
            </a:r>
          </a:p>
          <a:p>
            <a:pPr eaLnBrk="1" hangingPunct="1"/>
            <a:endParaRPr lang="tr-TR" altLang="tr-TR" sz="2000" dirty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z="2000" dirty="0">
                <a:solidFill>
                  <a:srgbClr val="FF0000"/>
                </a:solidFill>
              </a:rPr>
              <a:t>1- Sığırlar </a:t>
            </a:r>
            <a:r>
              <a:rPr lang="tr-TR" altLang="tr-TR" sz="2000" dirty="0" err="1">
                <a:solidFill>
                  <a:srgbClr val="FF0000"/>
                </a:solidFill>
              </a:rPr>
              <a:t>genotip</a:t>
            </a:r>
            <a:r>
              <a:rPr lang="tr-TR" altLang="tr-TR" sz="2000" dirty="0">
                <a:solidFill>
                  <a:srgbClr val="FF0000"/>
                </a:solidFill>
              </a:rPr>
              <a:t>, yaş, </a:t>
            </a:r>
            <a:r>
              <a:rPr lang="tr-TR" altLang="tr-TR" sz="2000" dirty="0" smtClean="0">
                <a:solidFill>
                  <a:srgbClr val="FF0000"/>
                </a:solidFill>
              </a:rPr>
              <a:t>cinsiyet ve beden yapısı,</a:t>
            </a:r>
            <a:endParaRPr lang="tr-TR" altLang="tr-TR" sz="2000" dirty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z="2000" dirty="0">
                <a:solidFill>
                  <a:srgbClr val="FF0000"/>
                </a:solidFill>
              </a:rPr>
              <a:t>2- </a:t>
            </a:r>
            <a:r>
              <a:rPr lang="tr-TR" altLang="tr-TR" sz="2000" dirty="0" smtClean="0">
                <a:solidFill>
                  <a:srgbClr val="FF0000"/>
                </a:solidFill>
              </a:rPr>
              <a:t>İç-dış </a:t>
            </a:r>
            <a:r>
              <a:rPr lang="tr-TR" altLang="tr-TR" sz="2000" dirty="0">
                <a:solidFill>
                  <a:srgbClr val="FF0000"/>
                </a:solidFill>
              </a:rPr>
              <a:t>parazit </a:t>
            </a:r>
            <a:r>
              <a:rPr lang="tr-TR" altLang="tr-TR" sz="2000" dirty="0" smtClean="0">
                <a:solidFill>
                  <a:srgbClr val="FF0000"/>
                </a:solidFill>
              </a:rPr>
              <a:t>mücadelesi, aşılamalar,</a:t>
            </a:r>
            <a:endParaRPr lang="tr-TR" altLang="tr-TR" sz="2000" dirty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z="2000" dirty="0">
                <a:solidFill>
                  <a:srgbClr val="FF0000"/>
                </a:solidFill>
              </a:rPr>
              <a:t>3- </a:t>
            </a:r>
            <a:r>
              <a:rPr lang="tr-TR" altLang="tr-TR" sz="2000" dirty="0" smtClean="0">
                <a:solidFill>
                  <a:srgbClr val="FF0000"/>
                </a:solidFill>
              </a:rPr>
              <a:t>Dengeli </a:t>
            </a:r>
            <a:r>
              <a:rPr lang="tr-TR" altLang="tr-TR" sz="2000" dirty="0" err="1" smtClean="0">
                <a:solidFill>
                  <a:srgbClr val="FF0000"/>
                </a:solidFill>
              </a:rPr>
              <a:t>rasyon</a:t>
            </a:r>
            <a:r>
              <a:rPr lang="tr-TR" altLang="tr-TR" sz="2000" dirty="0" smtClean="0">
                <a:solidFill>
                  <a:srgbClr val="FF0000"/>
                </a:solidFill>
              </a:rPr>
              <a:t>,</a:t>
            </a:r>
            <a:endParaRPr lang="tr-TR" altLang="tr-TR" sz="2000" dirty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z="2000" dirty="0">
                <a:solidFill>
                  <a:srgbClr val="FF0000"/>
                </a:solidFill>
              </a:rPr>
              <a:t>4- Yem </a:t>
            </a:r>
            <a:r>
              <a:rPr lang="tr-TR" altLang="tr-TR" sz="2000" dirty="0" smtClean="0">
                <a:solidFill>
                  <a:srgbClr val="FF0000"/>
                </a:solidFill>
              </a:rPr>
              <a:t>maliyetleri, </a:t>
            </a:r>
          </a:p>
          <a:p>
            <a:pPr eaLnBrk="1" hangingPunct="1"/>
            <a:r>
              <a:rPr lang="tr-TR" altLang="tr-TR" sz="2000" dirty="0" smtClean="0">
                <a:solidFill>
                  <a:srgbClr val="FF0000"/>
                </a:solidFill>
              </a:rPr>
              <a:t>5- Tartım,</a:t>
            </a:r>
            <a:endParaRPr lang="tr-TR" altLang="tr-TR" sz="2000" dirty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z="2000" dirty="0">
                <a:solidFill>
                  <a:srgbClr val="FF0000"/>
                </a:solidFill>
              </a:rPr>
              <a:t>6- </a:t>
            </a:r>
            <a:r>
              <a:rPr lang="tr-TR" altLang="tr-TR" sz="2000" dirty="0" smtClean="0">
                <a:solidFill>
                  <a:srgbClr val="FF0000"/>
                </a:solidFill>
              </a:rPr>
              <a:t>Barındırma,</a:t>
            </a:r>
            <a:endParaRPr lang="tr-TR" altLang="tr-TR" sz="2000" dirty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z="2000" dirty="0" smtClean="0">
                <a:solidFill>
                  <a:srgbClr val="FF0000"/>
                </a:solidFill>
              </a:rPr>
              <a:t>7- Besi </a:t>
            </a:r>
            <a:r>
              <a:rPr lang="tr-TR" altLang="tr-TR" sz="2000" dirty="0">
                <a:solidFill>
                  <a:srgbClr val="FF0000"/>
                </a:solidFill>
              </a:rPr>
              <a:t>sonu </a:t>
            </a:r>
            <a:r>
              <a:rPr lang="tr-TR" altLang="tr-TR" sz="2000" dirty="0" smtClean="0">
                <a:solidFill>
                  <a:srgbClr val="FF0000"/>
                </a:solidFill>
              </a:rPr>
              <a:t>ağırlığı, </a:t>
            </a:r>
            <a:endParaRPr lang="tr-TR" altLang="tr-TR" sz="2000" dirty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z="2000" dirty="0" smtClean="0">
                <a:solidFill>
                  <a:srgbClr val="FF0000"/>
                </a:solidFill>
              </a:rPr>
              <a:t>8- </a:t>
            </a:r>
            <a:r>
              <a:rPr lang="tr-TR" altLang="tr-TR" sz="2000" dirty="0">
                <a:solidFill>
                  <a:srgbClr val="FF0000"/>
                </a:solidFill>
              </a:rPr>
              <a:t>Besi </a:t>
            </a:r>
            <a:r>
              <a:rPr lang="tr-TR" altLang="tr-TR" sz="2000" dirty="0" smtClean="0">
                <a:solidFill>
                  <a:srgbClr val="FF0000"/>
                </a:solidFill>
              </a:rPr>
              <a:t>hayvanlarının alımı, </a:t>
            </a:r>
            <a:endParaRPr lang="tr-TR" altLang="tr-TR" sz="2000" dirty="0">
              <a:solidFill>
                <a:srgbClr val="FF0000"/>
              </a:solidFill>
            </a:endParaRPr>
          </a:p>
          <a:p>
            <a:pPr eaLnBrk="1" hangingPunct="1"/>
            <a:endParaRPr lang="tr-TR" altLang="tr-TR" sz="2000" dirty="0">
              <a:solidFill>
                <a:srgbClr val="FF0000"/>
              </a:solidFill>
            </a:endParaRPr>
          </a:p>
          <a:p>
            <a:pPr eaLnBrk="1" hangingPunct="1"/>
            <a:endParaRPr lang="tr-TR" altLang="tr-T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41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0" y="188913"/>
            <a:ext cx="8964613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solidFill>
                  <a:srgbClr val="080808"/>
                </a:solidFill>
              </a:rPr>
              <a:t>    		 Besi Performansı</a:t>
            </a:r>
          </a:p>
          <a:p>
            <a:pPr eaLnBrk="1" hangingPunct="1"/>
            <a:endParaRPr lang="tr-TR" altLang="tr-TR" sz="2800" b="1" dirty="0">
              <a:solidFill>
                <a:srgbClr val="080808"/>
              </a:solidFill>
            </a:endParaRP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ü"/>
            </a:pPr>
            <a:r>
              <a:rPr lang="tr-TR" altLang="tr-TR" sz="2400" b="1" dirty="0">
                <a:solidFill>
                  <a:srgbClr val="CC0000"/>
                </a:solidFill>
              </a:rPr>
              <a:t>Canlı ağırlık artışı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ü"/>
            </a:pPr>
            <a:r>
              <a:rPr lang="tr-TR" altLang="tr-TR" sz="2400" b="1" dirty="0">
                <a:solidFill>
                  <a:srgbClr val="CC0000"/>
                </a:solidFill>
              </a:rPr>
              <a:t>Yemden yararlanma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None/>
            </a:pPr>
            <a:endParaRPr lang="tr-TR" altLang="tr-TR" sz="2400" b="1" dirty="0">
              <a:solidFill>
                <a:srgbClr val="CC0000"/>
              </a:solidFill>
            </a:endParaRPr>
          </a:p>
          <a:p>
            <a:pPr eaLnBrk="1" hangingPunct="1">
              <a:buClr>
                <a:srgbClr val="CC0000"/>
              </a:buClr>
              <a:buFont typeface="Wingdings" pitchFamily="2" charset="2"/>
              <a:buNone/>
            </a:pPr>
            <a:r>
              <a:rPr lang="tr-TR" altLang="tr-TR" sz="2400" b="1" dirty="0">
                <a:solidFill>
                  <a:srgbClr val="CC0000"/>
                </a:solidFill>
              </a:rPr>
              <a:t>	GCAA (kg/gün)= A</a:t>
            </a:r>
            <a:r>
              <a:rPr lang="tr-TR" altLang="tr-TR" sz="2400" b="1" baseline="-25000" dirty="0">
                <a:solidFill>
                  <a:srgbClr val="CC0000"/>
                </a:solidFill>
              </a:rPr>
              <a:t>2</a:t>
            </a:r>
            <a:r>
              <a:rPr lang="tr-TR" altLang="tr-TR" sz="2400" b="1" dirty="0">
                <a:solidFill>
                  <a:srgbClr val="CC0000"/>
                </a:solidFill>
              </a:rPr>
              <a:t>-A</a:t>
            </a:r>
            <a:r>
              <a:rPr lang="tr-TR" altLang="tr-TR" sz="2400" b="1" baseline="-25000" dirty="0">
                <a:solidFill>
                  <a:srgbClr val="CC0000"/>
                </a:solidFill>
              </a:rPr>
              <a:t>1</a:t>
            </a:r>
            <a:r>
              <a:rPr lang="tr-TR" altLang="tr-TR" sz="2400" b="1" dirty="0">
                <a:solidFill>
                  <a:srgbClr val="CC0000"/>
                </a:solidFill>
              </a:rPr>
              <a:t> / Besi süresi (gün)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None/>
            </a:pPr>
            <a:r>
              <a:rPr lang="tr-TR" altLang="tr-TR" sz="2400" b="1" dirty="0">
                <a:solidFill>
                  <a:srgbClr val="CC0000"/>
                </a:solidFill>
              </a:rPr>
              <a:t>	A</a:t>
            </a:r>
            <a:r>
              <a:rPr lang="tr-TR" altLang="tr-TR" sz="2400" b="1" baseline="-25000" dirty="0">
                <a:solidFill>
                  <a:srgbClr val="CC0000"/>
                </a:solidFill>
              </a:rPr>
              <a:t>2</a:t>
            </a:r>
            <a:r>
              <a:rPr lang="tr-TR" altLang="tr-TR" sz="2400" b="1" dirty="0">
                <a:solidFill>
                  <a:srgbClr val="CC0000"/>
                </a:solidFill>
              </a:rPr>
              <a:t>= Dönem sonu canlı ağırlık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None/>
            </a:pPr>
            <a:r>
              <a:rPr lang="tr-TR" altLang="tr-TR" sz="2400" b="1" dirty="0">
                <a:solidFill>
                  <a:srgbClr val="CC0000"/>
                </a:solidFill>
              </a:rPr>
              <a:t>	A</a:t>
            </a:r>
            <a:r>
              <a:rPr lang="tr-TR" altLang="tr-TR" sz="2400" b="1" baseline="-25000" dirty="0">
                <a:solidFill>
                  <a:srgbClr val="CC0000"/>
                </a:solidFill>
              </a:rPr>
              <a:t>1</a:t>
            </a:r>
            <a:r>
              <a:rPr lang="tr-TR" altLang="tr-TR" sz="2400" b="1" dirty="0">
                <a:solidFill>
                  <a:srgbClr val="CC0000"/>
                </a:solidFill>
              </a:rPr>
              <a:t>= Dönem başı canlı ağırlık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None/>
            </a:pPr>
            <a:endParaRPr lang="tr-TR" altLang="tr-TR" sz="2400" b="1" dirty="0">
              <a:solidFill>
                <a:srgbClr val="CC0000"/>
              </a:solidFill>
            </a:endParaRPr>
          </a:p>
          <a:p>
            <a:pPr eaLnBrk="1" hangingPunct="1">
              <a:buClr>
                <a:srgbClr val="CC0000"/>
              </a:buClr>
              <a:buFont typeface="Wingdings" pitchFamily="2" charset="2"/>
              <a:buNone/>
            </a:pPr>
            <a:r>
              <a:rPr lang="tr-TR" altLang="tr-TR" sz="2400" b="1" dirty="0"/>
              <a:t>Örnek: Besi başında 250 kg olan bir dana 60 	   günlük besi süresi sonunda 316 kg canlı ağırlığa ulaşmıştır.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None/>
            </a:pPr>
            <a:r>
              <a:rPr lang="tr-TR" altLang="tr-TR" sz="2400" b="1" dirty="0">
                <a:solidFill>
                  <a:srgbClr val="CC0000"/>
                </a:solidFill>
              </a:rPr>
              <a:t>			      	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None/>
            </a:pPr>
            <a:r>
              <a:rPr lang="tr-TR" altLang="tr-TR" sz="2400" b="1" dirty="0">
                <a:solidFill>
                  <a:srgbClr val="CC0000"/>
                </a:solidFill>
              </a:rPr>
              <a:t>		OGCAA=360-250 / 60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None/>
            </a:pPr>
            <a:r>
              <a:rPr lang="tr-TR" altLang="tr-TR" sz="2400" b="1" dirty="0">
                <a:solidFill>
                  <a:srgbClr val="CC0000"/>
                </a:solidFill>
              </a:rPr>
              <a:t>			   =1100 gram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None/>
            </a:pPr>
            <a:endParaRPr lang="tr-TR" altLang="tr-TR" sz="2400" b="1" dirty="0">
              <a:solidFill>
                <a:srgbClr val="CC0000"/>
              </a:solidFill>
            </a:endParaRPr>
          </a:p>
          <a:p>
            <a:pPr eaLnBrk="1" hangingPunct="1"/>
            <a:endParaRPr lang="tr-TR" altLang="tr-TR" sz="2400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86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611560" y="908720"/>
            <a:ext cx="7564891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solidFill>
                  <a:srgbClr val="FF0000"/>
                </a:solidFill>
              </a:rPr>
              <a:t>Yemden Yararlanma Kabiliyeti</a:t>
            </a:r>
          </a:p>
          <a:p>
            <a:pPr eaLnBrk="1" hangingPunct="1"/>
            <a:endParaRPr lang="tr-TR" altLang="tr-TR" sz="2000" b="1" dirty="0"/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b="1" dirty="0"/>
              <a:t>Besideki bir sığırın bir kg canlı ağırlık artışı</a:t>
            </a:r>
          </a:p>
          <a:p>
            <a:pPr eaLnBrk="1" hangingPunct="1"/>
            <a:r>
              <a:rPr lang="tr-TR" altLang="tr-TR" sz="2000" b="1" dirty="0"/>
              <a:t>   için tükettiği yem miktarıdır.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b="1" dirty="0"/>
              <a:t>Kuru Madde cinsinden veya kesif, kaba ve toplam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dirty="0"/>
              <a:t>   yem üzerinden hesaplanabilir.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b="1" dirty="0"/>
              <a:t>Pratik olarak 1/7, 1/10, 1/15 şeklinde gösterilir.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b="1" dirty="0"/>
              <a:t>YEMİ CANLI AĞIRLIĞA ÇEVİRME </a:t>
            </a:r>
            <a:r>
              <a:rPr lang="tr-TR" altLang="tr-TR" sz="2000" b="1" dirty="0" err="1"/>
              <a:t>ORANI’da</a:t>
            </a:r>
            <a:r>
              <a:rPr lang="tr-TR" altLang="tr-TR" sz="2000" b="1" dirty="0"/>
              <a:t> denir.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000" b="1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dirty="0">
                <a:solidFill>
                  <a:srgbClr val="FF0000"/>
                </a:solidFill>
              </a:rPr>
              <a:t>Örnek:</a:t>
            </a:r>
            <a:r>
              <a:rPr lang="tr-TR" altLang="tr-TR" sz="2000" b="1" dirty="0"/>
              <a:t> Besi süresince 330 kg yem tüketen bir dana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dirty="0"/>
              <a:t>toplam 45 kg canlı ağırlık kazandığında yemden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dirty="0"/>
              <a:t>yararlanma kabiliyeti  330/45= 7.3 kg’dır.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dirty="0"/>
              <a:t>	YYO= 1/7.3’tür.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dirty="0"/>
              <a:t>	Yani bu sığır 1 kg CA için 7.3 kg yem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dirty="0"/>
              <a:t>tüketmiştir.</a:t>
            </a:r>
          </a:p>
        </p:txBody>
      </p:sp>
    </p:spTree>
    <p:extLst>
      <p:ext uri="{BB962C8B-B14F-4D97-AF65-F5344CB8AC3E}">
        <p14:creationId xmlns:p14="http://schemas.microsoft.com/office/powerpoint/2010/main" val="162055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158750" y="-58738"/>
            <a:ext cx="8745538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 sz="2800" b="1">
              <a:solidFill>
                <a:srgbClr val="080808"/>
              </a:solidFill>
              <a:latin typeface="Arial" charset="0"/>
            </a:endParaRPr>
          </a:p>
          <a:p>
            <a:pPr eaLnBrk="1" hangingPunct="1"/>
            <a:r>
              <a:rPr lang="tr-TR" altLang="tr-TR" sz="2800" b="1">
                <a:solidFill>
                  <a:srgbClr val="080808"/>
                </a:solidFill>
                <a:latin typeface="Arial" charset="0"/>
              </a:rPr>
              <a:t>	Besi Performansının Değerlendirilmesi</a:t>
            </a:r>
          </a:p>
          <a:p>
            <a:pPr eaLnBrk="1" hangingPunct="1"/>
            <a:endParaRPr lang="tr-TR" altLang="tr-TR" sz="2800" b="1">
              <a:solidFill>
                <a:srgbClr val="080808"/>
              </a:solidFill>
              <a:latin typeface="Arial" charset="0"/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400" b="1">
                <a:solidFill>
                  <a:srgbClr val="CC0000"/>
                </a:solidFill>
                <a:latin typeface="Arial" charset="0"/>
              </a:rPr>
              <a:t>Besi performansı sadece CAA veya YYO’na göre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>
                <a:solidFill>
                  <a:srgbClr val="CC0000"/>
                </a:solidFill>
                <a:latin typeface="Arial" charset="0"/>
              </a:rPr>
              <a:t>   değerlendirilmez.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400" b="1">
                <a:solidFill>
                  <a:srgbClr val="CC0000"/>
                </a:solidFill>
                <a:latin typeface="Arial" charset="0"/>
              </a:rPr>
              <a:t>Satışlar karkas üzerinden yapıldığı için bir kg karkas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>
                <a:solidFill>
                  <a:srgbClr val="CC0000"/>
                </a:solidFill>
                <a:latin typeface="Arial" charset="0"/>
              </a:rPr>
              <a:t>   üretimi için ne  kadar yem tükettiği hesaplanmalıdır.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400" b="1">
              <a:solidFill>
                <a:srgbClr val="CC0000"/>
              </a:solidFill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>
                <a:solidFill>
                  <a:srgbClr val="080808"/>
                </a:solidFill>
                <a:latin typeface="Arial" charset="0"/>
              </a:rPr>
              <a:t>Örnek:</a:t>
            </a:r>
            <a:r>
              <a:rPr lang="tr-TR" altLang="tr-TR" sz="2400" b="1">
                <a:solidFill>
                  <a:srgbClr val="CC0000"/>
                </a:solidFill>
                <a:latin typeface="Arial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>
                <a:solidFill>
                  <a:srgbClr val="CC0000"/>
                </a:solidFill>
                <a:latin typeface="Arial" charset="0"/>
              </a:rPr>
              <a:t>	A sığırı 1200 g GCA almış, YYO ise 1/10 olmuş,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>
                <a:solidFill>
                  <a:srgbClr val="CC0000"/>
                </a:solidFill>
                <a:latin typeface="Arial" charset="0"/>
              </a:rPr>
              <a:t>	B sığırı 1000 g GCA almış, YYO ise 1/8   olmuş olsun.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>
                <a:solidFill>
                  <a:srgbClr val="CC0000"/>
                </a:solidFill>
                <a:latin typeface="Arial" charset="0"/>
              </a:rPr>
              <a:t>Bu sığırların 1 kg karkas için tükettikleri yem miktarı,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>
                <a:solidFill>
                  <a:srgbClr val="CC0000"/>
                </a:solidFill>
                <a:latin typeface="Arial" charset="0"/>
              </a:rPr>
              <a:t>%60 randıman üzerinden hesaplandığında;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>
                <a:solidFill>
                  <a:srgbClr val="CC0000"/>
                </a:solidFill>
                <a:latin typeface="Arial" charset="0"/>
              </a:rPr>
              <a:t>	A sığırı 10 x 1/0.60 = 16.6 kg yem/ kg karkas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>
                <a:solidFill>
                  <a:srgbClr val="CC0000"/>
                </a:solidFill>
                <a:latin typeface="Arial" charset="0"/>
              </a:rPr>
              <a:t>	B sığırı   8 x 1/0.60 = 13.3 kg yem/ kg karkas  olur.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>
                <a:solidFill>
                  <a:srgbClr val="CC0000"/>
                </a:solidFill>
                <a:latin typeface="Arial" charset="0"/>
              </a:rPr>
              <a:t>B sığırının besi performansı daha iyidir denilir.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>
                <a:solidFill>
                  <a:srgbClr val="CC0000"/>
                </a:solidFill>
                <a:latin typeface="Arial" charset="0"/>
              </a:rPr>
              <a:t>Ancak genelde GCA fazla olan sığırların, YYO da fazla olur.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400" b="1">
              <a:solidFill>
                <a:srgbClr val="CC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55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5"/>
          <p:cNvSpPr txBox="1">
            <a:spLocks noChangeArrowheads="1"/>
          </p:cNvSpPr>
          <p:nvPr/>
        </p:nvSpPr>
        <p:spPr bwMode="auto">
          <a:xfrm>
            <a:off x="0" y="12700"/>
            <a:ext cx="8983663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 sz="3200" b="1">
              <a:solidFill>
                <a:srgbClr val="080808"/>
              </a:solidFill>
            </a:endParaRPr>
          </a:p>
          <a:p>
            <a:pPr eaLnBrk="1" hangingPunct="1"/>
            <a:r>
              <a:rPr lang="tr-TR" altLang="tr-TR" sz="3200" b="1">
                <a:solidFill>
                  <a:srgbClr val="FF0000"/>
                </a:solidFill>
              </a:rPr>
              <a:t>Besi Performansını Etkileyen Faktörler</a:t>
            </a:r>
          </a:p>
          <a:p>
            <a:pPr eaLnBrk="1" hangingPunct="1"/>
            <a:endParaRPr lang="tr-TR" altLang="tr-TR" sz="3200" b="1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z="2800" b="1">
                <a:solidFill>
                  <a:srgbClr val="080808"/>
                </a:solidFill>
              </a:rPr>
              <a:t>1- Hayvan ve hayvanla ilgili faktörler</a:t>
            </a:r>
          </a:p>
          <a:p>
            <a:pPr eaLnBrk="1" hangingPunct="1"/>
            <a:r>
              <a:rPr lang="tr-TR" altLang="tr-TR" sz="2800" b="1">
                <a:solidFill>
                  <a:srgbClr val="080808"/>
                </a:solidFill>
              </a:rPr>
              <a:t>2- Yem ve yemle ilgili faktörler</a:t>
            </a:r>
          </a:p>
          <a:p>
            <a:pPr eaLnBrk="1" hangingPunct="1"/>
            <a:r>
              <a:rPr lang="tr-TR" altLang="tr-TR" sz="2800" b="1">
                <a:solidFill>
                  <a:srgbClr val="080808"/>
                </a:solidFill>
              </a:rPr>
              <a:t>3- Ortam ve barınakla ilgili faktörler</a:t>
            </a:r>
          </a:p>
          <a:p>
            <a:pPr eaLnBrk="1" hangingPunct="1"/>
            <a:r>
              <a:rPr lang="tr-TR" altLang="tr-TR" sz="2800" b="1">
                <a:solidFill>
                  <a:srgbClr val="080808"/>
                </a:solidFill>
              </a:rPr>
              <a:t>4- Management ile ilgili faktörler</a:t>
            </a:r>
          </a:p>
          <a:p>
            <a:pPr eaLnBrk="1" hangingPunct="1"/>
            <a:r>
              <a:rPr lang="tr-TR" altLang="tr-TR" sz="2800" b="1">
                <a:solidFill>
                  <a:srgbClr val="080808"/>
                </a:solidFill>
              </a:rPr>
              <a:t>5- Sağlık ve hijyen ile ilgili Faktörler</a:t>
            </a:r>
          </a:p>
        </p:txBody>
      </p:sp>
    </p:spTree>
    <p:extLst>
      <p:ext uri="{BB962C8B-B14F-4D97-AF65-F5344CB8AC3E}">
        <p14:creationId xmlns:p14="http://schemas.microsoft.com/office/powerpoint/2010/main" val="2077251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0" y="61913"/>
            <a:ext cx="9144000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 sz="2800" b="1">
              <a:solidFill>
                <a:srgbClr val="080808"/>
              </a:solidFill>
            </a:endParaRPr>
          </a:p>
          <a:p>
            <a:pPr eaLnBrk="1" hangingPunct="1"/>
            <a:endParaRPr lang="tr-TR" altLang="tr-TR" sz="2800" b="1">
              <a:solidFill>
                <a:srgbClr val="080808"/>
              </a:solidFill>
            </a:endParaRPr>
          </a:p>
          <a:p>
            <a:pPr eaLnBrk="1" hangingPunct="1"/>
            <a:r>
              <a:rPr lang="tr-TR" altLang="tr-TR" sz="2800" b="1">
                <a:solidFill>
                  <a:srgbClr val="080808"/>
                </a:solidFill>
              </a:rPr>
              <a:t>1- Hayvan ve hayvanla ilgili faktörler</a:t>
            </a:r>
          </a:p>
          <a:p>
            <a:pPr eaLnBrk="1" hangingPunct="1"/>
            <a:endParaRPr lang="tr-TR" altLang="tr-TR" sz="2800" b="1">
              <a:solidFill>
                <a:srgbClr val="CC0000"/>
              </a:solidFill>
            </a:endParaRPr>
          </a:p>
          <a:p>
            <a:pPr lvl="1" eaLnBrk="1" hangingPunct="1">
              <a:buFont typeface="Wingdings" pitchFamily="2" charset="2"/>
              <a:buChar char="Ø"/>
            </a:pPr>
            <a:r>
              <a:rPr lang="tr-TR" altLang="tr-TR" sz="2800" b="1">
                <a:solidFill>
                  <a:srgbClr val="CC0000"/>
                </a:solidFill>
              </a:rPr>
              <a:t>  Genotip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tr-TR" altLang="tr-TR" sz="2800" b="1">
                <a:solidFill>
                  <a:srgbClr val="CC0000"/>
                </a:solidFill>
              </a:rPr>
              <a:t>  Yaş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tr-TR" altLang="tr-TR" sz="2800" b="1">
                <a:solidFill>
                  <a:srgbClr val="CC0000"/>
                </a:solidFill>
              </a:rPr>
              <a:t>  Cinsiyet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tr-TR" altLang="tr-TR" sz="2800" b="1">
                <a:solidFill>
                  <a:srgbClr val="CC0000"/>
                </a:solidFill>
              </a:rPr>
              <a:t>  Kondisyon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tr-TR" altLang="tr-TR" sz="2800" b="1">
                <a:solidFill>
                  <a:srgbClr val="CC0000"/>
                </a:solidFill>
              </a:rPr>
              <a:t>  Beden Yapısı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tr-TR" altLang="tr-TR" sz="2800" b="1">
                <a:solidFill>
                  <a:srgbClr val="CC0000"/>
                </a:solidFill>
              </a:rPr>
              <a:t>  Besi Başı Ağırlığı</a:t>
            </a:r>
          </a:p>
        </p:txBody>
      </p:sp>
    </p:spTree>
    <p:extLst>
      <p:ext uri="{BB962C8B-B14F-4D97-AF65-F5344CB8AC3E}">
        <p14:creationId xmlns:p14="http://schemas.microsoft.com/office/powerpoint/2010/main" val="951474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Lalahan 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6250"/>
            <a:ext cx="3240088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1258888" y="2898775"/>
            <a:ext cx="1590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000" b="1"/>
              <a:t>Yerli Kara</a:t>
            </a:r>
          </a:p>
        </p:txBody>
      </p:sp>
      <p:pic>
        <p:nvPicPr>
          <p:cNvPr id="22532" name="Picture 6" descr="boz ırk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76250"/>
            <a:ext cx="3600450" cy="26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6516688" y="6165850"/>
            <a:ext cx="892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000" b="1"/>
              <a:t>GAK</a:t>
            </a:r>
          </a:p>
        </p:txBody>
      </p:sp>
      <p:sp>
        <p:nvSpPr>
          <p:cNvPr id="22534" name="Text Box 9"/>
          <p:cNvSpPr txBox="1">
            <a:spLocks noChangeArrowheads="1"/>
          </p:cNvSpPr>
          <p:nvPr/>
        </p:nvSpPr>
        <p:spPr bwMode="auto">
          <a:xfrm>
            <a:off x="1619250" y="6140450"/>
            <a:ext cx="787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000" b="1"/>
              <a:t>DAK</a:t>
            </a:r>
          </a:p>
        </p:txBody>
      </p:sp>
      <p:sp>
        <p:nvSpPr>
          <p:cNvPr id="22535" name="Text Box 12"/>
          <p:cNvSpPr txBox="1">
            <a:spLocks noChangeArrowheads="1"/>
          </p:cNvSpPr>
          <p:nvPr/>
        </p:nvSpPr>
        <p:spPr bwMode="auto">
          <a:xfrm>
            <a:off x="6156325" y="3187700"/>
            <a:ext cx="1225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000" b="1"/>
              <a:t>Boz Irk</a:t>
            </a:r>
          </a:p>
        </p:txBody>
      </p:sp>
      <p:pic>
        <p:nvPicPr>
          <p:cNvPr id="22536" name="Picture 14" descr="gak dana, HxGAK melez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716338"/>
            <a:ext cx="3671887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15" descr="100_259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57563"/>
            <a:ext cx="3635375" cy="269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563938" y="29607"/>
            <a:ext cx="1213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Genotip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100_25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1737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şarol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0713"/>
            <a:ext cx="3916363" cy="228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1692275" y="3116263"/>
            <a:ext cx="1092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000" b="1"/>
              <a:t>Şarole</a:t>
            </a:r>
          </a:p>
        </p:txBody>
      </p:sp>
      <p:pic>
        <p:nvPicPr>
          <p:cNvPr id="27652" name="Picture 6" descr="limousin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284538"/>
            <a:ext cx="3848100" cy="241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7"/>
          <p:cNvSpPr txBox="1">
            <a:spLocks noChangeArrowheads="1"/>
          </p:cNvSpPr>
          <p:nvPr/>
        </p:nvSpPr>
        <p:spPr bwMode="auto">
          <a:xfrm>
            <a:off x="6443663" y="5924550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000" b="1"/>
              <a:t>Limosin</a:t>
            </a:r>
          </a:p>
        </p:txBody>
      </p:sp>
    </p:spTree>
    <p:extLst>
      <p:ext uri="{BB962C8B-B14F-4D97-AF65-F5344CB8AC3E}">
        <p14:creationId xmlns:p14="http://schemas.microsoft.com/office/powerpoint/2010/main" val="160678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60325" y="-39688"/>
            <a:ext cx="9083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>
              <a:latin typeface="Arial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899592" y="908720"/>
            <a:ext cx="727280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solidFill>
                  <a:srgbClr val="FF0000"/>
                </a:solidFill>
                <a:latin typeface="Arial" charset="0"/>
              </a:rPr>
              <a:t>			</a:t>
            </a:r>
            <a:endParaRPr lang="tr-TR" altLang="tr-TR" sz="2800" b="1" dirty="0" smtClean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r>
              <a:rPr lang="tr-TR" altLang="tr-TR" sz="2800" b="1" dirty="0" smtClean="0">
                <a:solidFill>
                  <a:srgbClr val="080808"/>
                </a:solidFill>
              </a:rPr>
              <a:t>Sığır </a:t>
            </a:r>
            <a:r>
              <a:rPr lang="tr-TR" altLang="tr-TR" sz="2800" b="1" dirty="0">
                <a:solidFill>
                  <a:srgbClr val="080808"/>
                </a:solidFill>
              </a:rPr>
              <a:t>Besiciliği</a:t>
            </a:r>
          </a:p>
          <a:p>
            <a:pPr eaLnBrk="1" hangingPunct="1"/>
            <a:endParaRPr lang="tr-TR" altLang="tr-TR" sz="2800" b="1" dirty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tr-TR" altLang="tr-TR" sz="2400" b="1" dirty="0">
                <a:solidFill>
                  <a:srgbClr val="002060"/>
                </a:solidFill>
                <a:latin typeface="Arial" charset="0"/>
              </a:rPr>
              <a:t>Genç hayvanlar,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altLang="tr-TR" sz="2400" b="1" dirty="0">
                <a:solidFill>
                  <a:srgbClr val="002060"/>
                </a:solidFill>
                <a:latin typeface="Arial" charset="0"/>
              </a:rPr>
              <a:t>Uygun bakım ve besleme,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altLang="tr-TR" sz="2400" b="1" dirty="0">
                <a:solidFill>
                  <a:srgbClr val="002060"/>
                </a:solidFill>
                <a:latin typeface="Arial" charset="0"/>
              </a:rPr>
              <a:t>Pazar isteğine uygun kalitede,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altLang="tr-TR" sz="2400" b="1" dirty="0">
                <a:solidFill>
                  <a:srgbClr val="002060"/>
                </a:solidFill>
                <a:latin typeface="Arial" charset="0"/>
              </a:rPr>
              <a:t>En düşük maliyet ve en kısa sürede,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altLang="tr-TR" sz="2400" b="1" dirty="0">
                <a:solidFill>
                  <a:srgbClr val="002060"/>
                </a:solidFill>
                <a:latin typeface="Arial" charset="0"/>
              </a:rPr>
              <a:t>Yüksek enerjili </a:t>
            </a:r>
            <a:r>
              <a:rPr lang="tr-TR" altLang="tr-TR" sz="2400" b="1" dirty="0" err="1">
                <a:solidFill>
                  <a:srgbClr val="002060"/>
                </a:solidFill>
                <a:latin typeface="Arial" charset="0"/>
              </a:rPr>
              <a:t>rasyonlar</a:t>
            </a:r>
            <a:r>
              <a:rPr lang="tr-TR" altLang="tr-TR" sz="2400" b="1" dirty="0">
                <a:solidFill>
                  <a:srgbClr val="002060"/>
                </a:solidFill>
                <a:latin typeface="Arial" charset="0"/>
              </a:rPr>
              <a:t> kullanarak,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altLang="tr-TR" sz="2400" b="1" dirty="0">
                <a:solidFill>
                  <a:srgbClr val="002060"/>
                </a:solidFill>
                <a:latin typeface="Arial" charset="0"/>
              </a:rPr>
              <a:t>Kesim olgunluğuna getirilmesidir.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 dirty="0">
                <a:solidFill>
                  <a:srgbClr val="3333FF"/>
                </a:solidFill>
                <a:latin typeface="Arial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9415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615" name="Group 1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527386"/>
              </p:ext>
            </p:extLst>
          </p:nvPr>
        </p:nvGraphicFramePr>
        <p:xfrm>
          <a:off x="179512" y="764704"/>
          <a:ext cx="8856662" cy="5472112"/>
        </p:xfrm>
        <a:graphic>
          <a:graphicData uri="http://schemas.openxmlformats.org/drawingml/2006/table">
            <a:tbl>
              <a:tblPr/>
              <a:tblGrid>
                <a:gridCol w="2563812"/>
                <a:gridCol w="1243013"/>
                <a:gridCol w="1023937"/>
                <a:gridCol w="1244600"/>
                <a:gridCol w="1243013"/>
                <a:gridCol w="1538287"/>
              </a:tblGrid>
              <a:tr h="6949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    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Irk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B.Başı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 Ağ.(kg)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Ağ.Art(kg)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GCAA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(gram)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YYO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Kaynak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DAK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112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106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708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1/23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Alpan,1983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Yerli Kara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108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94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625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1/24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Alpan,1990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Boz Irk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153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122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811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-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     “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Kilis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141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130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866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-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     “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Esmer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169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159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1060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1/19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     “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Kb. Esmeri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187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182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1214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1/22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     “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Holştayn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129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152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1016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1/20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     “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Simental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151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300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1106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1:8KM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Akcan ve ark.,1992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Holştayn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258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1172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1:10KM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Akcan ve Alpan,1984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H x Kilis  (G</a:t>
                      </a:r>
                      <a:r>
                        <a:rPr kumimoji="0" lang="tr-T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254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1046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1:13KM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Arial" charset="0"/>
                        </a:rPr>
                        <a:t>     “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60" name="Text Box 86"/>
          <p:cNvSpPr txBox="1">
            <a:spLocks noChangeArrowheads="1"/>
          </p:cNvSpPr>
          <p:nvPr/>
        </p:nvSpPr>
        <p:spPr bwMode="auto">
          <a:xfrm>
            <a:off x="899592" y="200055"/>
            <a:ext cx="7191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000" b="1" dirty="0">
                <a:solidFill>
                  <a:srgbClr val="CC0000"/>
                </a:solidFill>
              </a:rPr>
              <a:t>Değişik Sığır Irklarında Besi Performansı</a:t>
            </a:r>
          </a:p>
        </p:txBody>
      </p:sp>
    </p:spTree>
    <p:extLst>
      <p:ext uri="{BB962C8B-B14F-4D97-AF65-F5344CB8AC3E}">
        <p14:creationId xmlns:p14="http://schemas.microsoft.com/office/powerpoint/2010/main" val="427082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4"/>
          <p:cNvSpPr txBox="1">
            <a:spLocks noChangeArrowheads="1"/>
          </p:cNvSpPr>
          <p:nvPr/>
        </p:nvSpPr>
        <p:spPr bwMode="auto">
          <a:xfrm>
            <a:off x="158750" y="-7938"/>
            <a:ext cx="8949754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buClr>
                <a:srgbClr val="CC0000"/>
              </a:buClr>
              <a:buFont typeface="Wingdings" pitchFamily="2" charset="2"/>
              <a:buChar char="ü"/>
            </a:pPr>
            <a:endParaRPr lang="tr-TR" altLang="tr-TR" sz="2400" b="1" dirty="0">
              <a:solidFill>
                <a:srgbClr val="CC0000"/>
              </a:solidFill>
              <a:latin typeface="Arial" charset="0"/>
            </a:endParaRPr>
          </a:p>
          <a:p>
            <a:pPr eaLnBrk="1" hangingPunct="1">
              <a:buClr>
                <a:srgbClr val="CC0000"/>
              </a:buClr>
            </a:pPr>
            <a:r>
              <a:rPr lang="tr-TR" altLang="tr-TR" sz="2400" b="1" dirty="0" smtClean="0">
                <a:latin typeface="Arial" charset="0"/>
              </a:rPr>
              <a:t>			</a:t>
            </a:r>
          </a:p>
          <a:p>
            <a:pPr eaLnBrk="1" hangingPunct="1">
              <a:buClr>
                <a:srgbClr val="CC0000"/>
              </a:buClr>
            </a:pPr>
            <a:r>
              <a:rPr lang="tr-TR" altLang="tr-TR" sz="2400" b="1" dirty="0">
                <a:latin typeface="Arial" charset="0"/>
              </a:rPr>
              <a:t>	</a:t>
            </a:r>
            <a:r>
              <a:rPr lang="tr-TR" altLang="tr-TR" sz="2400" b="1" dirty="0" smtClean="0">
                <a:latin typeface="Arial" charset="0"/>
              </a:rPr>
              <a:t>		</a:t>
            </a:r>
            <a:r>
              <a:rPr lang="tr-TR" altLang="tr-TR" sz="3200" b="1" dirty="0" smtClean="0">
                <a:solidFill>
                  <a:srgbClr val="FF0000"/>
                </a:solidFill>
                <a:latin typeface="Arial" charset="0"/>
              </a:rPr>
              <a:t>Cinsiyet</a:t>
            </a:r>
          </a:p>
          <a:p>
            <a:pPr eaLnBrk="1" hangingPunct="1">
              <a:buClr>
                <a:srgbClr val="CC0000"/>
              </a:buClr>
            </a:pPr>
            <a:endParaRPr lang="tr-TR" altLang="tr-TR" sz="2400" b="1" dirty="0">
              <a:latin typeface="Arial" charset="0"/>
            </a:endParaRPr>
          </a:p>
          <a:p>
            <a:pPr eaLnBrk="1" hangingPunct="1">
              <a:buClr>
                <a:srgbClr val="CC0000"/>
              </a:buClr>
            </a:pPr>
            <a:endParaRPr lang="tr-TR" altLang="tr-TR" sz="2200" b="1" dirty="0">
              <a:latin typeface="Arial" charset="0"/>
            </a:endParaRPr>
          </a:p>
          <a:p>
            <a:pPr marL="342900" indent="-342900" eaLnBrk="1" hangingPunct="1"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tr-TR" altLang="tr-TR" sz="2200" b="1" dirty="0">
                <a:latin typeface="Arial" charset="0"/>
              </a:rPr>
              <a:t>Tosun, düve, </a:t>
            </a:r>
            <a:r>
              <a:rPr lang="tr-TR" altLang="tr-TR" sz="2200" b="1" dirty="0" err="1">
                <a:latin typeface="Arial" charset="0"/>
              </a:rPr>
              <a:t>kastre</a:t>
            </a:r>
            <a:r>
              <a:rPr lang="tr-TR" altLang="tr-TR" sz="2200" b="1" dirty="0">
                <a:latin typeface="Arial" charset="0"/>
              </a:rPr>
              <a:t> ve inekler besiye alınabilir</a:t>
            </a:r>
            <a:r>
              <a:rPr lang="tr-TR" altLang="tr-TR" sz="2200" b="1" dirty="0" smtClean="0">
                <a:latin typeface="Arial" charset="0"/>
              </a:rPr>
              <a:t>.</a:t>
            </a:r>
          </a:p>
          <a:p>
            <a:pPr marL="342900" indent="-342900" eaLnBrk="1" hangingPunct="1">
              <a:buClr>
                <a:srgbClr val="080808"/>
              </a:buClr>
              <a:buFont typeface="Arial" panose="020B0604020202020204" pitchFamily="34" charset="0"/>
              <a:buChar char="•"/>
            </a:pPr>
            <a:r>
              <a:rPr lang="tr-TR" altLang="tr-TR" sz="2200" b="1" dirty="0" smtClean="0">
                <a:latin typeface="Arial" charset="0"/>
              </a:rPr>
              <a:t>Tosunların </a:t>
            </a:r>
            <a:r>
              <a:rPr lang="tr-TR" altLang="tr-TR" sz="2200" b="1" dirty="0">
                <a:latin typeface="Arial" charset="0"/>
              </a:rPr>
              <a:t>besi performansı en iyidir.</a:t>
            </a:r>
          </a:p>
          <a:p>
            <a:pPr marL="342900" indent="-342900" eaLnBrk="1" hangingPunct="1"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tr-TR" altLang="tr-TR" sz="2200" b="1" dirty="0">
                <a:latin typeface="Arial" charset="0"/>
              </a:rPr>
              <a:t>Bunu </a:t>
            </a:r>
            <a:r>
              <a:rPr lang="tr-TR" altLang="tr-TR" sz="2200" b="1" dirty="0" err="1">
                <a:latin typeface="Arial" charset="0"/>
              </a:rPr>
              <a:t>kastreler</a:t>
            </a:r>
            <a:r>
              <a:rPr lang="tr-TR" altLang="tr-TR" sz="2200" b="1" dirty="0">
                <a:latin typeface="Arial" charset="0"/>
              </a:rPr>
              <a:t> ve düveler izler.</a:t>
            </a:r>
          </a:p>
          <a:p>
            <a:pPr marL="342900" indent="-342900" eaLnBrk="1" hangingPunct="1">
              <a:buClr>
                <a:srgbClr val="080808"/>
              </a:buClr>
              <a:buFont typeface="Arial" panose="020B0604020202020204" pitchFamily="34" charset="0"/>
              <a:buChar char="•"/>
            </a:pPr>
            <a:r>
              <a:rPr lang="tr-TR" altLang="tr-TR" sz="2200" b="1" dirty="0">
                <a:latin typeface="Arial" charset="0"/>
              </a:rPr>
              <a:t>Tosunların GCAA ve </a:t>
            </a:r>
            <a:r>
              <a:rPr lang="tr-TR" altLang="tr-TR" sz="2200" b="1" dirty="0" err="1">
                <a:latin typeface="Arial" charset="0"/>
              </a:rPr>
              <a:t>YYO’nı</a:t>
            </a:r>
            <a:r>
              <a:rPr lang="tr-TR" altLang="tr-TR" sz="2200" b="1" dirty="0">
                <a:latin typeface="Arial" charset="0"/>
              </a:rPr>
              <a:t> daha iyidir. Ayrıca besi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None/>
            </a:pPr>
            <a:r>
              <a:rPr lang="tr-TR" altLang="tr-TR" sz="2200" b="1" dirty="0">
                <a:latin typeface="Arial" charset="0"/>
              </a:rPr>
              <a:t>   </a:t>
            </a:r>
            <a:r>
              <a:rPr lang="tr-TR" altLang="tr-TR" sz="2200" b="1" dirty="0" smtClean="0">
                <a:latin typeface="Arial" charset="0"/>
              </a:rPr>
              <a:t> sonundaki </a:t>
            </a:r>
            <a:r>
              <a:rPr lang="tr-TR" altLang="tr-TR" sz="2200" b="1" dirty="0">
                <a:latin typeface="Arial" charset="0"/>
              </a:rPr>
              <a:t>canlı ağırlıkları ve dolayısıyla ürettikleri 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None/>
            </a:pPr>
            <a:r>
              <a:rPr lang="tr-TR" altLang="tr-TR" sz="2200" b="1" dirty="0">
                <a:latin typeface="Arial" charset="0"/>
              </a:rPr>
              <a:t>   </a:t>
            </a:r>
            <a:r>
              <a:rPr lang="tr-TR" altLang="tr-TR" sz="2200" b="1" dirty="0" smtClean="0">
                <a:latin typeface="Arial" charset="0"/>
              </a:rPr>
              <a:t> et </a:t>
            </a:r>
            <a:r>
              <a:rPr lang="tr-TR" altLang="tr-TR" sz="2200" b="1" dirty="0">
                <a:latin typeface="Arial" charset="0"/>
              </a:rPr>
              <a:t>miktarı da fazladır.</a:t>
            </a:r>
          </a:p>
          <a:p>
            <a:pPr marL="342900" indent="-342900" eaLnBrk="1" hangingPunct="1"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tr-TR" altLang="tr-TR" sz="2200" b="1" dirty="0" smtClean="0">
                <a:latin typeface="Arial" charset="0"/>
              </a:rPr>
              <a:t>Tosunların </a:t>
            </a:r>
            <a:r>
              <a:rPr lang="tr-TR" altLang="tr-TR" sz="2200" b="1" dirty="0">
                <a:latin typeface="Arial" charset="0"/>
              </a:rPr>
              <a:t>etleri parlak kırmızıdır(tercih edilir).</a:t>
            </a:r>
          </a:p>
        </p:txBody>
      </p:sp>
    </p:spTree>
    <p:extLst>
      <p:ext uri="{BB962C8B-B14F-4D97-AF65-F5344CB8AC3E}">
        <p14:creationId xmlns:p14="http://schemas.microsoft.com/office/powerpoint/2010/main" val="32070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632" name="Group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713155"/>
              </p:ext>
            </p:extLst>
          </p:nvPr>
        </p:nvGraphicFramePr>
        <p:xfrm>
          <a:off x="2411760" y="1916832"/>
          <a:ext cx="3995738" cy="4073566"/>
        </p:xfrm>
        <a:graphic>
          <a:graphicData uri="http://schemas.openxmlformats.org/drawingml/2006/table">
            <a:tbl>
              <a:tblPr/>
              <a:tblGrid>
                <a:gridCol w="1763713"/>
                <a:gridCol w="1079500"/>
                <a:gridCol w="1152525"/>
              </a:tblGrid>
              <a:tr h="5762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Verdana" pitchFamily="34" charset="0"/>
                        </a:rPr>
                        <a:t>Özellik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Verdana" pitchFamily="34" charset="0"/>
                        </a:rPr>
                        <a:t>Kastre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Verdana" pitchFamily="34" charset="0"/>
                        </a:rPr>
                        <a:t>Düve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Hay. Sayısı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56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57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4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B.Başı-kg 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222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172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B.Sonu-kg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522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422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7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GCAA-kg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1.012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0.853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YYK-kg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8.21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8.64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Kar.Yağ-%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28.2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30.1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Karkas Ağ-kg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Verdana" pitchFamily="34" charset="0"/>
                        </a:rPr>
                        <a:t>316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255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899" name="Text Box 126"/>
          <p:cNvSpPr txBox="1">
            <a:spLocks noChangeArrowheads="1"/>
          </p:cNvSpPr>
          <p:nvPr/>
        </p:nvSpPr>
        <p:spPr bwMode="auto">
          <a:xfrm>
            <a:off x="1619672" y="1017587"/>
            <a:ext cx="54726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000" b="1" dirty="0" err="1">
                <a:solidFill>
                  <a:srgbClr val="CC0000"/>
                </a:solidFill>
              </a:rPr>
              <a:t>Kastre</a:t>
            </a:r>
            <a:r>
              <a:rPr lang="tr-TR" altLang="tr-TR" sz="2000" b="1" dirty="0">
                <a:solidFill>
                  <a:srgbClr val="CC0000"/>
                </a:solidFill>
              </a:rPr>
              <a:t> ve </a:t>
            </a:r>
            <a:r>
              <a:rPr lang="tr-TR" altLang="tr-TR" sz="2000" b="1" dirty="0" smtClean="0">
                <a:solidFill>
                  <a:srgbClr val="CC0000"/>
                </a:solidFill>
              </a:rPr>
              <a:t>düvelerin Karşılaştırılması</a:t>
            </a:r>
            <a:endParaRPr lang="tr-TR" altLang="tr-TR" sz="2000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13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9590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206339"/>
              </p:ext>
            </p:extLst>
          </p:nvPr>
        </p:nvGraphicFramePr>
        <p:xfrm>
          <a:off x="684213" y="2708275"/>
          <a:ext cx="7777162" cy="2376489"/>
        </p:xfrm>
        <a:graphic>
          <a:graphicData uri="http://schemas.openxmlformats.org/drawingml/2006/table">
            <a:tbl>
              <a:tblPr/>
              <a:tblGrid>
                <a:gridCol w="1952625"/>
                <a:gridCol w="2328862"/>
                <a:gridCol w="3495675"/>
              </a:tblGrid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Cinsiyet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GCAA - g/gün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YYO - kg/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charset="0"/>
                        </a:rPr>
                        <a:t>kgCAA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Düve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1090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Verdana" pitchFamily="34" charset="0"/>
                        </a:rPr>
                        <a:t>7.5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Verdana" pitchFamily="34" charset="0"/>
                        </a:rPr>
                        <a:t>Kastre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Verdana" pitchFamily="34" charset="0"/>
                        </a:rPr>
                        <a:t>1135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Verdana" pitchFamily="34" charset="0"/>
                        </a:rPr>
                        <a:t>6.9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9966"/>
                          </a:solidFill>
                          <a:effectLst/>
                          <a:latin typeface="Verdana" pitchFamily="34" charset="0"/>
                        </a:rPr>
                        <a:t>Tosun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9966"/>
                          </a:solidFill>
                          <a:effectLst/>
                          <a:latin typeface="Verdana" pitchFamily="34" charset="0"/>
                        </a:rPr>
                        <a:t>1362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9966"/>
                          </a:solidFill>
                          <a:effectLst/>
                          <a:latin typeface="Verdana" pitchFamily="34" charset="0"/>
                        </a:rPr>
                        <a:t>6.7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12" name="Text Box 39"/>
          <p:cNvSpPr txBox="1">
            <a:spLocks noChangeArrowheads="1"/>
          </p:cNvSpPr>
          <p:nvPr/>
        </p:nvSpPr>
        <p:spPr bwMode="auto">
          <a:xfrm>
            <a:off x="808038" y="1812925"/>
            <a:ext cx="637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 altLang="tr-TR" sz="2800" b="1">
                <a:solidFill>
                  <a:srgbClr val="080808"/>
                </a:solidFill>
                <a:latin typeface="Arial" charset="0"/>
              </a:rPr>
              <a:t>Cinsiyetin Besi Performansına Etkisi</a:t>
            </a:r>
          </a:p>
        </p:txBody>
      </p:sp>
    </p:spTree>
    <p:extLst>
      <p:ext uri="{BB962C8B-B14F-4D97-AF65-F5344CB8AC3E}">
        <p14:creationId xmlns:p14="http://schemas.microsoft.com/office/powerpoint/2010/main" val="371638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4"/>
          <p:cNvSpPr txBox="1">
            <a:spLocks noChangeArrowheads="1"/>
          </p:cNvSpPr>
          <p:nvPr/>
        </p:nvSpPr>
        <p:spPr bwMode="auto">
          <a:xfrm>
            <a:off x="0" y="106363"/>
            <a:ext cx="9145588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buClr>
                <a:srgbClr val="3333FF"/>
              </a:buClr>
            </a:pPr>
            <a:r>
              <a:rPr lang="tr-TR" alt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 ve Besi Başı Ağırlığı</a:t>
            </a:r>
          </a:p>
          <a:p>
            <a:pPr eaLnBrk="1" hangingPunct="1">
              <a:buClr>
                <a:srgbClr val="3333FF"/>
              </a:buClr>
            </a:pPr>
            <a:endParaRPr lang="tr-TR" alt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rgbClr val="3333FF"/>
              </a:buClr>
            </a:pPr>
            <a:r>
              <a:rPr lang="tr-TR" alt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Büyüme </a:t>
            </a: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hızı yaşa göre değişir.</a:t>
            </a:r>
          </a:p>
          <a:p>
            <a:pPr eaLnBrk="1" hangingPunct="1"/>
            <a:r>
              <a:rPr lang="tr-TR" altLang="tr-T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GCAA’nın</a:t>
            </a:r>
            <a:r>
              <a:rPr lang="tr-TR" alt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fazla olduğu dönem kemik </a:t>
            </a:r>
            <a:r>
              <a:rPr lang="tr-TR" alt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dokusunun </a:t>
            </a: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büyümesini tamamlamakta </a:t>
            </a:r>
            <a:r>
              <a:rPr lang="tr-TR" alt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eaLnBrk="1" hangingPunct="1"/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olduğu </a:t>
            </a: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dönemdir ki aynı </a:t>
            </a:r>
            <a:r>
              <a:rPr lang="tr-TR" alt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zamanda </a:t>
            </a: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dönemde kas dokusunun büyüme hızı da </a:t>
            </a:r>
            <a:r>
              <a:rPr lang="tr-TR" alt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eaLnBrk="1" hangingPunct="1"/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en fazladır</a:t>
            </a: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Clr>
                <a:srgbClr val="CC0000"/>
              </a:buClr>
            </a:pPr>
            <a:r>
              <a:rPr lang="tr-TR" altLang="tr-TR" sz="2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Beside </a:t>
            </a:r>
            <a:r>
              <a:rPr lang="tr-TR" altLang="tr-T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genç hayvanların kullanılması ve </a:t>
            </a:r>
            <a:r>
              <a:rPr lang="tr-TR" altLang="tr-TR" sz="2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besinin 2 </a:t>
            </a:r>
            <a:r>
              <a:rPr lang="tr-TR" altLang="tr-T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yaşında bitirilmesi önerilir.</a:t>
            </a:r>
          </a:p>
          <a:p>
            <a:pPr eaLnBrk="1" hangingPunct="1"/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Genç hayvanlarda birim </a:t>
            </a:r>
            <a:r>
              <a:rPr lang="tr-TR" alt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CAA’da</a:t>
            </a: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protein oranı çok yüksektir.</a:t>
            </a:r>
          </a:p>
          <a:p>
            <a:pPr eaLnBrk="1" hangingPunct="1">
              <a:buClr>
                <a:srgbClr val="CC0000"/>
              </a:buClr>
            </a:pPr>
            <a:r>
              <a:rPr lang="tr-TR" altLang="tr-T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 ilerledikçe birim artışta yağ oranı yükselir.</a:t>
            </a:r>
          </a:p>
          <a:p>
            <a:pPr eaLnBrk="1" hangingPunct="1"/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Yaşlandıkça YYO azalmaktadır.</a:t>
            </a:r>
          </a:p>
          <a:p>
            <a:pPr eaLnBrk="1" hangingPunct="1">
              <a:buClr>
                <a:srgbClr val="CC0000"/>
              </a:buClr>
            </a:pPr>
            <a:r>
              <a:rPr lang="tr-TR" altLang="tr-TR" sz="2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 </a:t>
            </a:r>
            <a:r>
              <a:rPr lang="tr-TR" altLang="tr-T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en uygun yaş 6-10 ay arasındadır.</a:t>
            </a:r>
          </a:p>
          <a:p>
            <a:pPr eaLnBrk="1" hangingPunct="1"/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Hızlı canlı ağırlık kazanan genç sığırlarda but ve bel </a:t>
            </a:r>
            <a:r>
              <a:rPr lang="tr-TR" alt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kasları </a:t>
            </a: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iyi gelişir.</a:t>
            </a:r>
          </a:p>
          <a:p>
            <a:pPr eaLnBrk="1" hangingPunct="1"/>
            <a:r>
              <a:rPr lang="tr-TR" alt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YYO</a:t>
            </a: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0-1 yaşlı sığırlarda 1/5; 1-2 yaşlılarda 1/11; 2-3 </a:t>
            </a:r>
            <a:r>
              <a:rPr lang="tr-TR" alt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yaşlılarda </a:t>
            </a: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1/17; 3-4 yaşlılarda ise 1/23 olarak </a:t>
            </a:r>
            <a:r>
              <a:rPr lang="tr-TR" alt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hesaplanmıştır.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Ağırlığı fazla olanlar daha fazla yem tüketirler.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Canlı ağırlık yaşla da ilişkilidir.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Besi </a:t>
            </a: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başı ağırlığı düşük danalar ile besi yapıldığında besi süresi uzar.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36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158750" y="55563"/>
            <a:ext cx="8805738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 sz="2400" b="1" dirty="0"/>
          </a:p>
          <a:p>
            <a:pPr eaLnBrk="1" hangingPunct="1"/>
            <a:endParaRPr lang="tr-TR" altLang="tr-TR" sz="2400" b="1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z="2400" b="1" dirty="0" smtClean="0">
                <a:solidFill>
                  <a:srgbClr val="FF0000"/>
                </a:solidFill>
              </a:rPr>
              <a:t>Kondisyon </a:t>
            </a:r>
            <a:r>
              <a:rPr lang="tr-TR" altLang="tr-TR" sz="2400" b="1" dirty="0">
                <a:solidFill>
                  <a:srgbClr val="FF0000"/>
                </a:solidFill>
              </a:rPr>
              <a:t>ve </a:t>
            </a:r>
            <a:r>
              <a:rPr lang="tr-TR" altLang="tr-TR" sz="2400" b="1" dirty="0" smtClean="0">
                <a:solidFill>
                  <a:srgbClr val="FF0000"/>
                </a:solidFill>
              </a:rPr>
              <a:t>Beden </a:t>
            </a:r>
            <a:r>
              <a:rPr lang="tr-TR" altLang="tr-TR" sz="2400" b="1" dirty="0">
                <a:solidFill>
                  <a:srgbClr val="FF0000"/>
                </a:solidFill>
              </a:rPr>
              <a:t>Yapısı</a:t>
            </a:r>
          </a:p>
          <a:p>
            <a:pPr eaLnBrk="1" hangingPunct="1"/>
            <a:endParaRPr lang="tr-TR" altLang="tr-TR" sz="2400" b="1" dirty="0"/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ü"/>
            </a:pPr>
            <a:r>
              <a:rPr lang="tr-TR" altLang="tr-TR" sz="2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Çok </a:t>
            </a:r>
            <a:r>
              <a:rPr lang="tr-TR" altLang="tr-T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zayıf kondisyondaki hayvanlar besiye </a:t>
            </a:r>
            <a:r>
              <a:rPr lang="tr-TR" altLang="tr-TR" sz="2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alınmamalıdır</a:t>
            </a:r>
            <a:r>
              <a:rPr lang="tr-TR" altLang="tr-T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Yetersiz </a:t>
            </a:r>
            <a:r>
              <a:rPr lang="tr-TR" altLang="tr-T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beslenen hayvanlar uygun koşullar </a:t>
            </a:r>
            <a:r>
              <a:rPr lang="tr-TR" altLang="tr-TR" sz="2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bulduğu </a:t>
            </a:r>
            <a:r>
              <a:rPr lang="tr-TR" altLang="tr-T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 çok hızlı ağırlık artışı </a:t>
            </a:r>
            <a:r>
              <a:rPr lang="tr-TR" altLang="tr-TR" sz="2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sağlayabilirler</a:t>
            </a:r>
            <a:r>
              <a:rPr lang="tr-TR" altLang="tr-T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Yani telafi büyümesi gösterirler.</a:t>
            </a:r>
          </a:p>
          <a:p>
            <a:pPr eaLnBrk="1" hangingPunct="1">
              <a:buClr>
                <a:srgbClr val="080808"/>
              </a:buClr>
              <a:buFont typeface="Wingdings" pitchFamily="2" charset="2"/>
              <a:buChar char="ü"/>
            </a:pPr>
            <a:r>
              <a:rPr lang="tr-TR" altLang="tr-TR" sz="20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Böyle hayvanların alım fiyatı da düşüktür.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tr-TR" altLang="tr-T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Besiye alınacak sığırların et tutma özelliği </a:t>
            </a:r>
            <a:r>
              <a:rPr lang="tr-TR" altLang="tr-TR" sz="2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yüksek olmalıdır</a:t>
            </a:r>
            <a:r>
              <a:rPr lang="tr-TR" altLang="tr-TR" sz="20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Clr>
                <a:srgbClr val="080808"/>
              </a:buClr>
              <a:buFont typeface="Wingdings" pitchFamily="2" charset="2"/>
              <a:buChar char="ü"/>
            </a:pPr>
            <a:r>
              <a:rPr lang="tr-TR" altLang="tr-TR" sz="20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Bunun için baş küçük ve kısa, bacaklar kısa, </a:t>
            </a:r>
            <a:r>
              <a:rPr lang="tr-TR" altLang="tr-TR" sz="20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göğüs derin </a:t>
            </a:r>
            <a:r>
              <a:rPr lang="tr-TR" altLang="tr-TR" sz="20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geniş, butlar kas tutmaya elverişli </a:t>
            </a:r>
            <a:r>
              <a:rPr lang="tr-TR" altLang="tr-TR" sz="20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yapıda olmalıdır</a:t>
            </a:r>
            <a:r>
              <a:rPr lang="tr-TR" altLang="tr-TR" sz="20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064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açbağsız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5889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4"/>
          <p:cNvSpPr txBox="1">
            <a:spLocks noChangeArrowheads="1"/>
          </p:cNvSpPr>
          <p:nvPr/>
        </p:nvSpPr>
        <p:spPr bwMode="auto">
          <a:xfrm>
            <a:off x="950913" y="2762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 b="1" dirty="0">
              <a:solidFill>
                <a:srgbClr val="080808"/>
              </a:solidFill>
            </a:endParaRPr>
          </a:p>
          <a:p>
            <a:pPr eaLnBrk="1" hangingPunct="1"/>
            <a:endParaRPr lang="tr-TR" altLang="tr-TR" sz="4000" b="1" dirty="0">
              <a:solidFill>
                <a:srgbClr val="080808"/>
              </a:solidFill>
            </a:endParaRPr>
          </a:p>
          <a:p>
            <a:pPr eaLnBrk="1" hangingPunct="1"/>
            <a:r>
              <a:rPr lang="tr-TR" altLang="tr-TR" sz="3200" b="1" dirty="0">
                <a:solidFill>
                  <a:srgbClr val="080808"/>
                </a:solidFill>
              </a:rPr>
              <a:t>2- Yem ve yemle ilgili faktörler</a:t>
            </a:r>
          </a:p>
          <a:p>
            <a:pPr eaLnBrk="1" hangingPunct="1"/>
            <a:r>
              <a:rPr lang="tr-TR" altLang="tr-TR" sz="4000" b="1" dirty="0">
                <a:solidFill>
                  <a:srgbClr val="080808"/>
                </a:solidFill>
              </a:rPr>
              <a:t>	</a:t>
            </a:r>
            <a:r>
              <a:rPr lang="tr-TR" altLang="tr-TR" sz="2400" b="1" dirty="0">
                <a:solidFill>
                  <a:srgbClr val="CC0000"/>
                </a:solidFill>
              </a:rPr>
              <a:t>Yemin Kalitesi</a:t>
            </a:r>
          </a:p>
          <a:p>
            <a:pPr eaLnBrk="1" hangingPunct="1"/>
            <a:r>
              <a:rPr lang="tr-TR" altLang="tr-TR" sz="2400" b="1" dirty="0">
                <a:solidFill>
                  <a:srgbClr val="CC0000"/>
                </a:solidFill>
              </a:rPr>
              <a:t>	Yemin Fiziksel Özellikleri</a:t>
            </a:r>
          </a:p>
          <a:p>
            <a:pPr eaLnBrk="1" hangingPunct="1"/>
            <a:r>
              <a:rPr lang="tr-TR" altLang="tr-TR" sz="2400" b="1" dirty="0">
                <a:solidFill>
                  <a:srgbClr val="CC0000"/>
                </a:solidFill>
              </a:rPr>
              <a:t>	Yemin Sağlığı</a:t>
            </a:r>
          </a:p>
          <a:p>
            <a:pPr eaLnBrk="1" hangingPunct="1"/>
            <a:r>
              <a:rPr lang="tr-TR" altLang="tr-TR" sz="2400" b="1" dirty="0">
                <a:solidFill>
                  <a:srgbClr val="CC0000"/>
                </a:solidFill>
              </a:rPr>
              <a:t>	Kaba Yem </a:t>
            </a:r>
            <a:r>
              <a:rPr lang="tr-TR" altLang="tr-TR" sz="2400" b="1" dirty="0" smtClean="0">
                <a:solidFill>
                  <a:srgbClr val="CC0000"/>
                </a:solidFill>
              </a:rPr>
              <a:t>Kalitesi</a:t>
            </a:r>
          </a:p>
          <a:p>
            <a:pPr eaLnBrk="1" hangingPunct="1"/>
            <a:endParaRPr lang="tr-TR" altLang="tr-TR" sz="2400" b="1" dirty="0">
              <a:solidFill>
                <a:srgbClr val="CC0000"/>
              </a:solidFill>
            </a:endParaRPr>
          </a:p>
          <a:p>
            <a:pPr eaLnBrk="1" hangingPunct="1"/>
            <a:r>
              <a:rPr lang="tr-TR" altLang="tr-TR" sz="2000" dirty="0"/>
              <a:t>Yem kalitesi beside karlılığı 1. derecede etkiler.</a:t>
            </a:r>
          </a:p>
          <a:p>
            <a:pPr eaLnBrk="1" hangingPunct="1"/>
            <a:r>
              <a:rPr lang="tr-TR" altLang="tr-TR" sz="2000" dirty="0"/>
              <a:t>Sığırlara verilecek yemler ince olmamalıdır.</a:t>
            </a:r>
          </a:p>
          <a:p>
            <a:pPr eaLnBrk="1" hangingPunct="1"/>
            <a:r>
              <a:rPr lang="tr-TR" altLang="tr-TR" sz="2000" dirty="0"/>
              <a:t>Yemler ıslatılmadan verilmelidir.</a:t>
            </a:r>
          </a:p>
          <a:p>
            <a:pPr eaLnBrk="1" hangingPunct="1"/>
            <a:r>
              <a:rPr lang="tr-TR" altLang="tr-TR" sz="2000" dirty="0"/>
              <a:t>Gelişmiş ülkelerde yemler preslenerek </a:t>
            </a:r>
            <a:r>
              <a:rPr lang="tr-TR" altLang="tr-TR" sz="2000" dirty="0" smtClean="0"/>
              <a:t>verilmektedir</a:t>
            </a:r>
            <a:endParaRPr lang="tr-TR" altLang="tr-TR" sz="2000" dirty="0"/>
          </a:p>
          <a:p>
            <a:pPr eaLnBrk="1" hangingPunct="1"/>
            <a:r>
              <a:rPr lang="tr-TR" altLang="tr-TR" sz="2400" b="1" dirty="0">
                <a:solidFill>
                  <a:srgbClr val="080808"/>
                </a:solidFill>
              </a:rPr>
              <a:t>	</a:t>
            </a:r>
          </a:p>
          <a:p>
            <a:pPr eaLnBrk="1" hangingPunct="1"/>
            <a:endParaRPr lang="tr-TR" alt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3630513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8"/>
          <p:cNvSpPr txBox="1">
            <a:spLocks noChangeArrowheads="1"/>
          </p:cNvSpPr>
          <p:nvPr/>
        </p:nvSpPr>
        <p:spPr bwMode="auto">
          <a:xfrm>
            <a:off x="107504" y="1554271"/>
            <a:ext cx="91440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 sz="2800" b="1" dirty="0">
              <a:solidFill>
                <a:srgbClr val="080808"/>
              </a:solidFill>
            </a:endParaRPr>
          </a:p>
          <a:p>
            <a:pPr eaLnBrk="1" hangingPunct="1"/>
            <a:r>
              <a:rPr lang="tr-TR" altLang="tr-TR" sz="2800" b="1" dirty="0">
                <a:solidFill>
                  <a:srgbClr val="080808"/>
                </a:solidFill>
              </a:rPr>
              <a:t>	Sığır Besiciliğinin </a:t>
            </a:r>
            <a:r>
              <a:rPr lang="tr-TR" altLang="tr-TR" sz="2800" b="1" dirty="0" smtClean="0">
                <a:solidFill>
                  <a:srgbClr val="080808"/>
                </a:solidFill>
              </a:rPr>
              <a:t>Yararları</a:t>
            </a:r>
            <a:endParaRPr lang="tr-TR" altLang="tr-TR" sz="2800" b="1" dirty="0">
              <a:solidFill>
                <a:srgbClr val="080808"/>
              </a:solidFill>
            </a:endParaRPr>
          </a:p>
          <a:p>
            <a:pPr eaLnBrk="1" hangingPunct="1"/>
            <a:endParaRPr lang="tr-TR" altLang="tr-TR" sz="2800" b="1" dirty="0">
              <a:solidFill>
                <a:srgbClr val="080808"/>
              </a:solidFill>
            </a:endParaRPr>
          </a:p>
          <a:p>
            <a:pPr lvl="1" eaLnBrk="1" hangingPunct="1">
              <a:buFontTx/>
              <a:buChar char="•"/>
            </a:pPr>
            <a:r>
              <a:rPr lang="tr-TR" altLang="tr-TR" sz="2200" b="1" dirty="0">
                <a:solidFill>
                  <a:srgbClr val="3333FF"/>
                </a:solidFill>
                <a:latin typeface="Arial" charset="0"/>
              </a:rPr>
              <a:t>Et verimi ve </a:t>
            </a:r>
            <a:r>
              <a:rPr lang="tr-TR" altLang="tr-TR" sz="2200" b="1" dirty="0" smtClean="0">
                <a:solidFill>
                  <a:srgbClr val="3333FF"/>
                </a:solidFill>
                <a:latin typeface="Arial" charset="0"/>
              </a:rPr>
              <a:t>kalitesi,</a:t>
            </a:r>
            <a:endParaRPr lang="tr-TR" altLang="tr-TR" sz="2200" b="1" dirty="0">
              <a:solidFill>
                <a:srgbClr val="3333FF"/>
              </a:solidFill>
              <a:latin typeface="Arial" charset="0"/>
            </a:endParaRPr>
          </a:p>
          <a:p>
            <a:pPr lvl="1" eaLnBrk="1" hangingPunct="1">
              <a:buFontTx/>
              <a:buChar char="•"/>
            </a:pPr>
            <a:r>
              <a:rPr lang="tr-TR" altLang="tr-TR" sz="2200" b="1" dirty="0">
                <a:solidFill>
                  <a:srgbClr val="FF33CC"/>
                </a:solidFill>
                <a:latin typeface="Arial" charset="0"/>
              </a:rPr>
              <a:t>İnsan </a:t>
            </a:r>
            <a:r>
              <a:rPr lang="tr-TR" altLang="tr-TR" sz="2200" b="1" dirty="0" smtClean="0">
                <a:solidFill>
                  <a:srgbClr val="FF33CC"/>
                </a:solidFill>
                <a:latin typeface="Arial" charset="0"/>
              </a:rPr>
              <a:t>beslenmesi,</a:t>
            </a:r>
            <a:endParaRPr lang="tr-TR" altLang="tr-TR" sz="2200" b="1" dirty="0">
              <a:solidFill>
                <a:srgbClr val="FF33CC"/>
              </a:solidFill>
              <a:latin typeface="Arial" charset="0"/>
            </a:endParaRPr>
          </a:p>
          <a:p>
            <a:pPr lvl="1" eaLnBrk="1" hangingPunct="1">
              <a:buFontTx/>
              <a:buChar char="•"/>
            </a:pPr>
            <a:r>
              <a:rPr lang="tr-TR" altLang="tr-TR" sz="2200" b="1" dirty="0" smtClean="0">
                <a:solidFill>
                  <a:srgbClr val="3333FF"/>
                </a:solidFill>
                <a:latin typeface="Arial" charset="0"/>
              </a:rPr>
              <a:t>Sanayiye hammadde,</a:t>
            </a:r>
            <a:endParaRPr lang="tr-TR" altLang="tr-TR" sz="2200" b="1" dirty="0">
              <a:solidFill>
                <a:srgbClr val="3333FF"/>
              </a:solidFill>
              <a:latin typeface="Arial" charset="0"/>
            </a:endParaRPr>
          </a:p>
          <a:p>
            <a:pPr lvl="1" eaLnBrk="1" hangingPunct="1">
              <a:buFontTx/>
              <a:buChar char="•"/>
            </a:pPr>
            <a:r>
              <a:rPr lang="tr-TR" altLang="tr-TR" sz="2200" b="1" dirty="0" smtClean="0">
                <a:solidFill>
                  <a:srgbClr val="FF33CC"/>
                </a:solidFill>
                <a:latin typeface="Arial" charset="0"/>
              </a:rPr>
              <a:t>Yemler </a:t>
            </a:r>
            <a:r>
              <a:rPr lang="tr-TR" altLang="tr-TR" sz="2200" b="1" dirty="0">
                <a:solidFill>
                  <a:srgbClr val="FF33CC"/>
                </a:solidFill>
                <a:latin typeface="Arial" charset="0"/>
              </a:rPr>
              <a:t>ile artık </a:t>
            </a:r>
            <a:r>
              <a:rPr lang="tr-TR" altLang="tr-TR" sz="2200" b="1" dirty="0" smtClean="0">
                <a:solidFill>
                  <a:srgbClr val="FF33CC"/>
                </a:solidFill>
                <a:latin typeface="Arial" charset="0"/>
              </a:rPr>
              <a:t>ürünler,</a:t>
            </a:r>
            <a:endParaRPr lang="tr-TR" altLang="tr-TR" sz="2200" b="1" dirty="0">
              <a:solidFill>
                <a:srgbClr val="FF33CC"/>
              </a:solidFill>
              <a:latin typeface="Arial" charset="0"/>
            </a:endParaRPr>
          </a:p>
          <a:p>
            <a:pPr lvl="1" eaLnBrk="1" hangingPunct="1">
              <a:buFontTx/>
              <a:buChar char="•"/>
            </a:pPr>
            <a:r>
              <a:rPr lang="tr-TR" altLang="tr-TR" sz="2200" b="1" dirty="0">
                <a:solidFill>
                  <a:srgbClr val="3333FF"/>
                </a:solidFill>
                <a:latin typeface="Arial" charset="0"/>
              </a:rPr>
              <a:t>Tabii </a:t>
            </a:r>
            <a:r>
              <a:rPr lang="tr-TR" altLang="tr-TR" sz="2200" b="1" dirty="0" smtClean="0">
                <a:solidFill>
                  <a:srgbClr val="3333FF"/>
                </a:solidFill>
                <a:latin typeface="Arial" charset="0"/>
              </a:rPr>
              <a:t>gübre, </a:t>
            </a:r>
            <a:endParaRPr lang="tr-TR" altLang="tr-TR" sz="2400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07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 sz="2800" b="1" dirty="0">
              <a:solidFill>
                <a:srgbClr val="080808"/>
              </a:solidFill>
            </a:endParaRPr>
          </a:p>
          <a:p>
            <a:pPr eaLnBrk="1" hangingPunct="1"/>
            <a:endParaRPr lang="tr-TR" altLang="tr-TR" sz="2800" b="1" dirty="0">
              <a:solidFill>
                <a:srgbClr val="080808"/>
              </a:solidFill>
            </a:endParaRPr>
          </a:p>
          <a:p>
            <a:pPr eaLnBrk="1" hangingPunct="1"/>
            <a:r>
              <a:rPr lang="tr-TR" altLang="tr-TR" sz="2800" b="1" dirty="0">
                <a:solidFill>
                  <a:srgbClr val="080808"/>
                </a:solidFill>
              </a:rPr>
              <a:t>    Sığır Besiciliğinin Avantajları:</a:t>
            </a:r>
          </a:p>
          <a:p>
            <a:pPr eaLnBrk="1" hangingPunct="1"/>
            <a:endParaRPr lang="tr-TR" altLang="tr-TR" sz="2800" b="1" dirty="0">
              <a:solidFill>
                <a:srgbClr val="080808"/>
              </a:solidFill>
            </a:endParaRPr>
          </a:p>
          <a:p>
            <a:pPr lvl="1" eaLnBrk="1" hangingPunct="1">
              <a:buFontTx/>
              <a:buChar char="•"/>
            </a:pPr>
            <a:r>
              <a:rPr lang="tr-TR" altLang="tr-TR" sz="2400" dirty="0">
                <a:solidFill>
                  <a:srgbClr val="3333FF"/>
                </a:solidFill>
              </a:rPr>
              <a:t>Fazla yatırım gerektirmez. </a:t>
            </a:r>
          </a:p>
          <a:p>
            <a:pPr lvl="1" eaLnBrk="1" hangingPunct="1">
              <a:buFontTx/>
              <a:buChar char="•"/>
            </a:pPr>
            <a:r>
              <a:rPr lang="tr-TR" altLang="tr-TR" sz="2400" dirty="0">
                <a:solidFill>
                  <a:srgbClr val="CC0000"/>
                </a:solidFill>
              </a:rPr>
              <a:t>Sermayenin devir hızı yüksektir (3-10 ay). </a:t>
            </a:r>
          </a:p>
          <a:p>
            <a:pPr lvl="1" eaLnBrk="1" hangingPunct="1">
              <a:buFontTx/>
              <a:buChar char="•"/>
            </a:pPr>
            <a:r>
              <a:rPr lang="tr-TR" altLang="tr-TR" sz="2400" dirty="0">
                <a:solidFill>
                  <a:srgbClr val="3333FF"/>
                </a:solidFill>
              </a:rPr>
              <a:t>İşçilik ihtiyacı ve gideri daha azdır. </a:t>
            </a:r>
          </a:p>
          <a:p>
            <a:pPr lvl="1" eaLnBrk="1" hangingPunct="1">
              <a:buFontTx/>
              <a:buChar char="•"/>
            </a:pPr>
            <a:r>
              <a:rPr lang="tr-TR" altLang="tr-TR" sz="2400" dirty="0">
                <a:solidFill>
                  <a:srgbClr val="CC0000"/>
                </a:solidFill>
              </a:rPr>
              <a:t>Ölüm riski daha azdır </a:t>
            </a:r>
            <a:endParaRPr lang="tr-TR" altLang="tr-TR" sz="2400" dirty="0" smtClean="0">
              <a:solidFill>
                <a:srgbClr val="CC0000"/>
              </a:solidFill>
            </a:endParaRPr>
          </a:p>
          <a:p>
            <a:pPr lvl="1" eaLnBrk="1" hangingPunct="1">
              <a:buFontTx/>
              <a:buChar char="•"/>
            </a:pPr>
            <a:r>
              <a:rPr lang="tr-TR" altLang="tr-TR" sz="2400" dirty="0" smtClean="0">
                <a:solidFill>
                  <a:srgbClr val="3333FF"/>
                </a:solidFill>
              </a:rPr>
              <a:t>Kesim </a:t>
            </a:r>
            <a:r>
              <a:rPr lang="tr-TR" altLang="tr-TR" sz="2400" dirty="0">
                <a:solidFill>
                  <a:srgbClr val="3333FF"/>
                </a:solidFill>
              </a:rPr>
              <a:t>ağırlığına ulaşmış veya yaklaşmış bir sığır her zaman kesilerek değerlendirilebilir.</a:t>
            </a:r>
          </a:p>
          <a:p>
            <a:pPr lvl="1" eaLnBrk="1" hangingPunct="1">
              <a:buFontTx/>
              <a:buChar char="•"/>
            </a:pPr>
            <a:r>
              <a:rPr lang="tr-TR" altLang="tr-TR" sz="2400" dirty="0">
                <a:solidFill>
                  <a:srgbClr val="CC0000"/>
                </a:solidFill>
              </a:rPr>
              <a:t>En az yatırım ile istihdam sağlayan bir sektördür.</a:t>
            </a:r>
          </a:p>
          <a:p>
            <a:pPr eaLnBrk="1" hangingPunct="1">
              <a:buFontTx/>
              <a:buChar char="•"/>
            </a:pPr>
            <a:endParaRPr lang="tr-TR" altLang="tr-TR" sz="2400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39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9338" y="1124744"/>
            <a:ext cx="9144000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tr-TR" altLang="tr-TR" sz="2800" b="1" dirty="0">
              <a:solidFill>
                <a:srgbClr val="080808"/>
              </a:solidFill>
            </a:endParaRPr>
          </a:p>
          <a:p>
            <a:pPr eaLnBrk="1" hangingPunct="1"/>
            <a:r>
              <a:rPr lang="tr-TR" altLang="tr-TR" sz="2800" b="1" dirty="0">
                <a:solidFill>
                  <a:srgbClr val="080808"/>
                </a:solidFill>
              </a:rPr>
              <a:t>Besi Yöntemleri:</a:t>
            </a:r>
          </a:p>
          <a:p>
            <a:pPr eaLnBrk="1" hangingPunct="1"/>
            <a:r>
              <a:rPr lang="tr-TR" altLang="tr-TR" sz="2800" b="1" dirty="0">
                <a:solidFill>
                  <a:srgbClr val="080808"/>
                </a:solidFill>
              </a:rPr>
              <a:t>	</a:t>
            </a:r>
            <a:r>
              <a:rPr lang="tr-TR" altLang="tr-TR" sz="2000" dirty="0">
                <a:solidFill>
                  <a:srgbClr val="3333FF"/>
                </a:solidFill>
              </a:rPr>
              <a:t>Beside kullanılan kesif yem miktarına, besinin süresine, mevsimine, yem kaynaklarının durumu ve ekonomik kriterlere göre değişen besi yöntemleri bulunur. </a:t>
            </a:r>
          </a:p>
          <a:p>
            <a:pPr eaLnBrk="1" hangingPunct="1">
              <a:buFontTx/>
              <a:buChar char="•"/>
            </a:pPr>
            <a:endParaRPr lang="tr-TR" altLang="tr-TR" sz="2000" dirty="0">
              <a:solidFill>
                <a:srgbClr val="3333FF"/>
              </a:solidFill>
            </a:endParaRPr>
          </a:p>
          <a:p>
            <a:pPr eaLnBrk="1" hangingPunct="1"/>
            <a:r>
              <a:rPr lang="tr-TR" altLang="tr-TR" sz="2200" b="1" dirty="0">
                <a:solidFill>
                  <a:srgbClr val="CC0000"/>
                </a:solidFill>
                <a:latin typeface="Arial" charset="0"/>
              </a:rPr>
              <a:t>Yem Kaynaklarının Durumuna ve Ekonomik Kriterlere Göre;</a:t>
            </a:r>
          </a:p>
          <a:p>
            <a:pPr eaLnBrk="1" hangingPunct="1"/>
            <a:r>
              <a:rPr lang="tr-TR" altLang="tr-TR" sz="2200" b="1" dirty="0">
                <a:solidFill>
                  <a:srgbClr val="080808"/>
                </a:solidFill>
                <a:latin typeface="Arial" charset="0"/>
              </a:rPr>
              <a:t>1- </a:t>
            </a:r>
            <a:r>
              <a:rPr lang="tr-TR" altLang="tr-TR" sz="2200" b="1" dirty="0" err="1">
                <a:solidFill>
                  <a:srgbClr val="080808"/>
                </a:solidFill>
                <a:latin typeface="Arial" charset="0"/>
              </a:rPr>
              <a:t>Ekstansif</a:t>
            </a:r>
            <a:r>
              <a:rPr lang="tr-TR" altLang="tr-TR" sz="2200" b="1" dirty="0">
                <a:solidFill>
                  <a:srgbClr val="080808"/>
                </a:solidFill>
                <a:latin typeface="Arial" charset="0"/>
              </a:rPr>
              <a:t> Besi ( Mera Besisi </a:t>
            </a:r>
            <a:r>
              <a:rPr lang="tr-TR" altLang="tr-TR" sz="2200" b="1" dirty="0" smtClean="0">
                <a:solidFill>
                  <a:srgbClr val="080808"/>
                </a:solidFill>
                <a:latin typeface="Arial" charset="0"/>
              </a:rPr>
              <a:t>)</a:t>
            </a:r>
            <a:endParaRPr lang="tr-TR" altLang="tr-TR" sz="2200" b="1" dirty="0">
              <a:solidFill>
                <a:srgbClr val="080808"/>
              </a:solidFill>
              <a:latin typeface="Arial" charset="0"/>
            </a:endParaRPr>
          </a:p>
          <a:p>
            <a:pPr eaLnBrk="1" hangingPunct="1"/>
            <a:r>
              <a:rPr lang="tr-TR" altLang="tr-TR" sz="2200" b="1" dirty="0">
                <a:solidFill>
                  <a:srgbClr val="080808"/>
                </a:solidFill>
                <a:latin typeface="Arial" charset="0"/>
              </a:rPr>
              <a:t>	</a:t>
            </a:r>
          </a:p>
          <a:p>
            <a:pPr eaLnBrk="1" hangingPunct="1"/>
            <a:r>
              <a:rPr lang="tr-TR" altLang="tr-TR" sz="2200" b="1" dirty="0">
                <a:solidFill>
                  <a:srgbClr val="080808"/>
                </a:solidFill>
                <a:latin typeface="Arial" charset="0"/>
              </a:rPr>
              <a:t>2- Yarı </a:t>
            </a:r>
            <a:r>
              <a:rPr lang="tr-TR" altLang="tr-TR" sz="2200" b="1" dirty="0" err="1">
                <a:solidFill>
                  <a:srgbClr val="080808"/>
                </a:solidFill>
                <a:latin typeface="Arial" charset="0"/>
              </a:rPr>
              <a:t>Entansif</a:t>
            </a:r>
            <a:r>
              <a:rPr lang="tr-TR" altLang="tr-TR" sz="2200" b="1" dirty="0">
                <a:solidFill>
                  <a:srgbClr val="080808"/>
                </a:solidFill>
                <a:latin typeface="Arial" charset="0"/>
              </a:rPr>
              <a:t> Besi ( Mera ve Ahır Besisi </a:t>
            </a:r>
            <a:r>
              <a:rPr lang="tr-TR" altLang="tr-TR" sz="2200" b="1" dirty="0" smtClean="0">
                <a:solidFill>
                  <a:srgbClr val="080808"/>
                </a:solidFill>
                <a:latin typeface="Arial" charset="0"/>
              </a:rPr>
              <a:t>)</a:t>
            </a:r>
            <a:endParaRPr lang="tr-TR" altLang="tr-TR" sz="2200" b="1" dirty="0">
              <a:solidFill>
                <a:srgbClr val="080808"/>
              </a:solidFill>
              <a:latin typeface="Arial" charset="0"/>
            </a:endParaRPr>
          </a:p>
          <a:p>
            <a:pPr eaLnBrk="1" hangingPunct="1"/>
            <a:r>
              <a:rPr lang="tr-TR" altLang="tr-TR" sz="2200" b="1" dirty="0">
                <a:solidFill>
                  <a:srgbClr val="080808"/>
                </a:solidFill>
                <a:latin typeface="Arial" charset="0"/>
              </a:rPr>
              <a:t>    </a:t>
            </a:r>
            <a:endParaRPr lang="tr-TR" altLang="tr-TR" sz="2000" dirty="0">
              <a:solidFill>
                <a:srgbClr val="080808"/>
              </a:solidFill>
              <a:latin typeface="Arial" charset="0"/>
            </a:endParaRPr>
          </a:p>
          <a:p>
            <a:pPr eaLnBrk="1" hangingPunct="1"/>
            <a:r>
              <a:rPr lang="tr-TR" altLang="tr-TR" sz="2200" b="1" dirty="0">
                <a:solidFill>
                  <a:srgbClr val="080808"/>
                </a:solidFill>
                <a:latin typeface="Arial" charset="0"/>
              </a:rPr>
              <a:t>3- </a:t>
            </a:r>
            <a:r>
              <a:rPr lang="tr-TR" altLang="tr-TR" sz="2200" b="1" dirty="0" err="1">
                <a:solidFill>
                  <a:srgbClr val="080808"/>
                </a:solidFill>
                <a:latin typeface="Arial" charset="0"/>
              </a:rPr>
              <a:t>Entansif</a:t>
            </a:r>
            <a:r>
              <a:rPr lang="tr-TR" altLang="tr-TR" sz="2200" b="1" dirty="0">
                <a:solidFill>
                  <a:srgbClr val="080808"/>
                </a:solidFill>
                <a:latin typeface="Arial" charset="0"/>
              </a:rPr>
              <a:t> Besi ( Ahır Besisi </a:t>
            </a:r>
            <a:r>
              <a:rPr lang="tr-TR" altLang="tr-TR" sz="2200" b="1" dirty="0" smtClean="0">
                <a:solidFill>
                  <a:srgbClr val="080808"/>
                </a:solidFill>
                <a:latin typeface="Arial" charset="0"/>
              </a:rPr>
              <a:t>)</a:t>
            </a:r>
            <a:endParaRPr lang="tr-TR" altLang="tr-TR" sz="2200" b="1" dirty="0">
              <a:solidFill>
                <a:srgbClr val="080808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73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Mera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8776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Mera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489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100_257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3998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Kapalı bağlı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1219200"/>
            <a:ext cx="12344400" cy="929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412837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621</Words>
  <Application>Microsoft Office PowerPoint</Application>
  <PresentationFormat>Ekran Gösterisi (4:3)</PresentationFormat>
  <Paragraphs>283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Verdana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Ceyhan</dc:creator>
  <cp:lastModifiedBy>Hakem</cp:lastModifiedBy>
  <cp:revision>15</cp:revision>
  <dcterms:created xsi:type="dcterms:W3CDTF">2017-11-07T19:26:24Z</dcterms:created>
  <dcterms:modified xsi:type="dcterms:W3CDTF">2017-11-08T13:56:31Z</dcterms:modified>
</cp:coreProperties>
</file>