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5" r:id="rId5"/>
    <p:sldId id="259" r:id="rId6"/>
    <p:sldId id="262" r:id="rId7"/>
    <p:sldId id="264" r:id="rId8"/>
    <p:sldId id="260" r:id="rId9"/>
    <p:sldId id="261" r:id="rId10"/>
    <p:sldId id="263" r:id="rId11"/>
    <p:sldId id="286"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7"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11.02.2018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11.02.2018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746650"/>
          </a:xfrm>
        </p:spPr>
        <p:txBody>
          <a:bodyPr/>
          <a:lstStyle/>
          <a:p>
            <a:r>
              <a:rPr lang="tr-TR" b="1" dirty="0">
                <a:solidFill>
                  <a:srgbClr val="FF0000"/>
                </a:solidFill>
                <a:latin typeface="Times New Roman"/>
                <a:ea typeface="Times New Roman"/>
              </a:rPr>
              <a:t>CEZA KANUNUNUN </a:t>
            </a:r>
            <a:r>
              <a:rPr lang="tr-TR" b="1" dirty="0" smtClean="0">
                <a:solidFill>
                  <a:srgbClr val="FF0000"/>
                </a:solidFill>
                <a:latin typeface="Times New Roman"/>
                <a:ea typeface="Times New Roman"/>
              </a:rPr>
              <a:t/>
            </a:r>
            <a:br>
              <a:rPr lang="tr-TR" b="1" dirty="0" smtClean="0">
                <a:solidFill>
                  <a:srgbClr val="FF0000"/>
                </a:solidFill>
                <a:latin typeface="Times New Roman"/>
                <a:ea typeface="Times New Roman"/>
              </a:rPr>
            </a:br>
            <a:r>
              <a:rPr lang="tr-TR" b="1" dirty="0" smtClean="0">
                <a:solidFill>
                  <a:srgbClr val="FF0000"/>
                </a:solidFill>
                <a:latin typeface="Times New Roman"/>
                <a:ea typeface="Times New Roman"/>
              </a:rPr>
              <a:t>YER YÖNÜNDEN UYGULANMASI</a:t>
            </a:r>
            <a:endParaRPr lang="tr-TR" b="1" dirty="0">
              <a:solidFill>
                <a:srgbClr val="FF0000"/>
              </a:solidFill>
            </a:endParaRPr>
          </a:p>
        </p:txBody>
      </p:sp>
    </p:spTree>
    <p:extLst>
      <p:ext uri="{BB962C8B-B14F-4D97-AF65-F5344CB8AC3E}">
        <p14:creationId xmlns:p14="http://schemas.microsoft.com/office/powerpoint/2010/main" xmlns="" val="1281703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90666"/>
          </a:xfrm>
        </p:spPr>
        <p:txBody>
          <a:bodyPr/>
          <a:lstStyle/>
          <a:p>
            <a:pPr algn="just"/>
            <a:r>
              <a:rPr lang="tr-TR" sz="3200" b="1" dirty="0" smtClean="0">
                <a:solidFill>
                  <a:prstClr val="black"/>
                </a:solidFill>
              </a:rPr>
              <a:t>Bu durum “Yer </a:t>
            </a:r>
            <a:r>
              <a:rPr lang="tr-TR" sz="3200" b="1" dirty="0">
                <a:solidFill>
                  <a:prstClr val="black"/>
                </a:solidFill>
              </a:rPr>
              <a:t>bakımından </a:t>
            </a:r>
            <a:r>
              <a:rPr lang="tr-TR" sz="3200" b="1" dirty="0" smtClean="0">
                <a:solidFill>
                  <a:prstClr val="black"/>
                </a:solidFill>
              </a:rPr>
              <a:t>uygulama” başlıklı TCK </a:t>
            </a:r>
            <a:r>
              <a:rPr lang="tr-TR" sz="3200" b="1" dirty="0">
                <a:solidFill>
                  <a:prstClr val="black"/>
                </a:solidFill>
              </a:rPr>
              <a:t>m. </a:t>
            </a:r>
            <a:r>
              <a:rPr lang="tr-TR" sz="3200" b="1" dirty="0" smtClean="0">
                <a:solidFill>
                  <a:prstClr val="black"/>
                </a:solidFill>
              </a:rPr>
              <a:t>8/f.1’de açıkça gösterilmiştir. </a:t>
            </a:r>
            <a:r>
              <a:rPr lang="tr-TR" sz="4000" b="1" dirty="0" smtClean="0">
                <a:solidFill>
                  <a:prstClr val="black"/>
                </a:solidFill>
              </a:rPr>
              <a:t/>
            </a:r>
            <a:br>
              <a:rPr lang="tr-TR" sz="4000" b="1" dirty="0" smtClean="0">
                <a:solidFill>
                  <a:prstClr val="black"/>
                </a:solidFill>
              </a:rPr>
            </a:br>
            <a:r>
              <a:rPr lang="tr-TR" sz="2400" dirty="0" smtClean="0">
                <a:solidFill>
                  <a:prstClr val="black"/>
                </a:solidFill>
              </a:rPr>
              <a:t>(1</a:t>
            </a:r>
            <a:r>
              <a:rPr lang="tr-TR" sz="2400" dirty="0">
                <a:solidFill>
                  <a:prstClr val="black"/>
                </a:solidFill>
              </a:rPr>
              <a:t>) Türkiye’de işlenen suçlar hak­kında Türk kanunları uygulanır. </a:t>
            </a:r>
            <a:br>
              <a:rPr lang="tr-TR" sz="2400" dirty="0">
                <a:solidFill>
                  <a:prstClr val="black"/>
                </a:solidFill>
              </a:rPr>
            </a:br>
            <a:r>
              <a:rPr lang="tr-TR" sz="2400" dirty="0" smtClean="0">
                <a:solidFill>
                  <a:prstClr val="black"/>
                </a:solidFill>
              </a:rPr>
              <a:t/>
            </a:r>
            <a:br>
              <a:rPr lang="tr-TR" sz="2400" dirty="0" smtClean="0">
                <a:solidFill>
                  <a:prstClr val="black"/>
                </a:solidFill>
              </a:rPr>
            </a:br>
            <a:r>
              <a:rPr lang="tr-TR" sz="4000" b="1" dirty="0" smtClean="0">
                <a:solidFill>
                  <a:srgbClr val="C00000"/>
                </a:solidFill>
              </a:rPr>
              <a:t>Fiilin </a:t>
            </a:r>
            <a:r>
              <a:rPr lang="tr-TR" sz="4000" b="1" dirty="0">
                <a:solidFill>
                  <a:srgbClr val="C00000"/>
                </a:solidFill>
              </a:rPr>
              <a:t>kısmen veya tamamen Türkiye’de işlenmesi veya </a:t>
            </a:r>
            <a:r>
              <a:rPr lang="tr-TR" sz="4000" b="1" dirty="0" smtClean="0">
                <a:solidFill>
                  <a:srgbClr val="C00000"/>
                </a:solidFill>
              </a:rPr>
              <a:t>neticenin Türkiye’de </a:t>
            </a:r>
            <a:r>
              <a:rPr lang="tr-TR" sz="4000" b="1" dirty="0">
                <a:solidFill>
                  <a:srgbClr val="C00000"/>
                </a:solidFill>
              </a:rPr>
              <a:t>gerçekleşmesi hâlinde suç, </a:t>
            </a:r>
            <a:r>
              <a:rPr lang="tr-TR" sz="4000" b="1" dirty="0" smtClean="0">
                <a:solidFill>
                  <a:srgbClr val="C00000"/>
                </a:solidFill>
              </a:rPr>
              <a:t>Türkiye’de işlenmiş </a:t>
            </a:r>
            <a:r>
              <a:rPr lang="tr-TR" sz="4000" b="1" dirty="0">
                <a:solidFill>
                  <a:srgbClr val="C00000"/>
                </a:solidFill>
              </a:rPr>
              <a:t>sayılır.</a:t>
            </a:r>
            <a:endParaRPr lang="tr-TR" b="1" dirty="0">
              <a:solidFill>
                <a:srgbClr val="C00000"/>
              </a:solidFill>
            </a:endParaRPr>
          </a:p>
        </p:txBody>
      </p:sp>
    </p:spTree>
    <p:extLst>
      <p:ext uri="{BB962C8B-B14F-4D97-AF65-F5344CB8AC3E}">
        <p14:creationId xmlns:p14="http://schemas.microsoft.com/office/powerpoint/2010/main" xmlns="" val="1637829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083056"/>
          </a:xfrm>
        </p:spPr>
        <p:txBody>
          <a:bodyPr>
            <a:normAutofit/>
          </a:bodyPr>
          <a:lstStyle/>
          <a:p>
            <a:pPr algn="l"/>
            <a:r>
              <a:rPr lang="tr-TR" b="1" dirty="0" smtClean="0">
                <a:solidFill>
                  <a:srgbClr val="C00000"/>
                </a:solidFill>
              </a:rPr>
              <a:t>Ülke dışı yargı yetkisi </a:t>
            </a:r>
            <a:br>
              <a:rPr lang="tr-TR" b="1" dirty="0" smtClean="0">
                <a:solidFill>
                  <a:srgbClr val="C00000"/>
                </a:solidFill>
              </a:rPr>
            </a:br>
            <a:r>
              <a:rPr lang="tr-TR" b="1" dirty="0" smtClean="0">
                <a:solidFill>
                  <a:srgbClr val="00B050"/>
                </a:solidFill>
              </a:rPr>
              <a:t>şahsilik, koruma ve evrensellik </a:t>
            </a:r>
            <a:r>
              <a:rPr lang="tr-TR" dirty="0" smtClean="0">
                <a:solidFill>
                  <a:srgbClr val="C00000"/>
                </a:solidFill>
              </a:rPr>
              <a:t>ilkelerinden oluşur. </a:t>
            </a:r>
            <a:endParaRPr lang="tr-TR"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97634"/>
          </a:xfrm>
        </p:spPr>
        <p:txBody>
          <a:bodyPr>
            <a:normAutofit fontScale="90000"/>
          </a:bodyPr>
          <a:lstStyle/>
          <a:p>
            <a:pPr algn="l"/>
            <a:r>
              <a:rPr lang="tr-TR" b="1" dirty="0">
                <a:solidFill>
                  <a:srgbClr val="FF0000"/>
                </a:solidFill>
              </a:rPr>
              <a:t>1</a:t>
            </a:r>
            <a:r>
              <a:rPr lang="tr-TR" b="1" dirty="0" smtClean="0">
                <a:solidFill>
                  <a:srgbClr val="FF0000"/>
                </a:solidFill>
              </a:rPr>
              <a:t>- </a:t>
            </a:r>
            <a:r>
              <a:rPr lang="tr-TR" b="1" dirty="0">
                <a:solidFill>
                  <a:srgbClr val="FF0000"/>
                </a:solidFill>
              </a:rPr>
              <a:t>Şahsilik İlkesi </a:t>
            </a:r>
            <a:r>
              <a:rPr lang="tr-TR" b="1" dirty="0" smtClean="0">
                <a:solidFill>
                  <a:srgbClr val="FF0000"/>
                </a:solidFill>
              </a:rPr>
              <a:t/>
            </a:r>
            <a:br>
              <a:rPr lang="tr-TR" b="1" dirty="0" smtClean="0">
                <a:solidFill>
                  <a:srgbClr val="FF0000"/>
                </a:solidFill>
              </a:rPr>
            </a:br>
            <a:r>
              <a:rPr lang="tr-TR" b="1" dirty="0" smtClean="0">
                <a:solidFill>
                  <a:srgbClr val="00B050"/>
                </a:solidFill>
              </a:rPr>
              <a:t>Bu ilke failin ve mağdurun vatandaş olmasına göre ikiye ayrılır. </a:t>
            </a:r>
            <a:r>
              <a:rPr lang="tr-TR" b="1" dirty="0" smtClean="0">
                <a:solidFill>
                  <a:srgbClr val="FF0000"/>
                </a:solidFill>
              </a:rPr>
              <a:t/>
            </a:r>
            <a:br>
              <a:rPr lang="tr-TR" b="1" dirty="0" smtClean="0">
                <a:solidFill>
                  <a:srgbClr val="FF0000"/>
                </a:solidFill>
              </a:rPr>
            </a:br>
            <a:r>
              <a:rPr lang="tr-TR" b="1" dirty="0" smtClean="0">
                <a:solidFill>
                  <a:srgbClr val="FF0000"/>
                </a:solidFill>
              </a:rPr>
              <a:t>A- </a:t>
            </a:r>
            <a:r>
              <a:rPr lang="tr-TR" b="1" dirty="0">
                <a:solidFill>
                  <a:srgbClr val="FF0000"/>
                </a:solidFill>
              </a:rPr>
              <a:t>Faile Göre Şahsilik İlkesi  </a:t>
            </a:r>
            <a:r>
              <a:rPr lang="tr-TR" b="1" dirty="0"/>
              <a:t/>
            </a:r>
            <a:br>
              <a:rPr lang="tr-TR" b="1" dirty="0"/>
            </a:br>
            <a:r>
              <a:rPr lang="tr-TR" b="1" dirty="0"/>
              <a:t>Bu sistemde ceza kanunları vatandaşlara uygulanır. </a:t>
            </a:r>
            <a:r>
              <a:rPr lang="tr-TR" b="1" dirty="0" smtClean="0"/>
              <a:t/>
            </a:r>
            <a:br>
              <a:rPr lang="tr-TR" b="1" dirty="0" smtClean="0"/>
            </a:br>
            <a:r>
              <a:rPr lang="tr-TR" b="1" dirty="0" smtClean="0"/>
              <a:t>Buna </a:t>
            </a:r>
            <a:r>
              <a:rPr lang="tr-TR" b="1" dirty="0"/>
              <a:t>göre vatandaş ister ülkede ister yabancı bir ülkede bulunsun, vatandaşı olduğu devletin ceza kanununa tabidir.</a:t>
            </a:r>
          </a:p>
        </p:txBody>
      </p:sp>
    </p:spTree>
    <p:extLst>
      <p:ext uri="{BB962C8B-B14F-4D97-AF65-F5344CB8AC3E}">
        <p14:creationId xmlns:p14="http://schemas.microsoft.com/office/powerpoint/2010/main" xmlns="" val="4254587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88640"/>
            <a:ext cx="8805664" cy="6669360"/>
          </a:xfrm>
        </p:spPr>
        <p:txBody>
          <a:bodyPr>
            <a:normAutofit fontScale="90000"/>
          </a:bodyPr>
          <a:lstStyle/>
          <a:p>
            <a:pPr algn="just"/>
            <a:r>
              <a:rPr lang="tr-TR" b="1" dirty="0" smtClean="0"/>
              <a:t/>
            </a:r>
            <a:br>
              <a:rPr lang="tr-TR" b="1" dirty="0" smtClean="0"/>
            </a:br>
            <a:r>
              <a:rPr lang="tr-TR" b="1" dirty="0" smtClean="0"/>
              <a:t/>
            </a:r>
            <a:br>
              <a:rPr lang="tr-TR" b="1" dirty="0" smtClean="0"/>
            </a:br>
            <a:r>
              <a:rPr lang="tr-TR" b="1" dirty="0" smtClean="0"/>
              <a:t>Bu ilke TCK m. 11/1’de düzenlenmiştir. </a:t>
            </a:r>
            <a:r>
              <a:rPr lang="tr-TR" sz="3600" b="1" dirty="0" smtClean="0"/>
              <a:t>Vatandaş </a:t>
            </a:r>
            <a:r>
              <a:rPr lang="tr-TR" sz="3600" b="1" dirty="0"/>
              <a:t>tarafından işlenen </a:t>
            </a:r>
            <a:r>
              <a:rPr lang="tr-TR" sz="3600" b="1" dirty="0" smtClean="0"/>
              <a:t>suç TCK </a:t>
            </a:r>
            <a:r>
              <a:rPr lang="tr-TR" sz="3600" b="1" dirty="0"/>
              <a:t>m. 11</a:t>
            </a:r>
            <a:r>
              <a:rPr lang="tr-TR" sz="3600" dirty="0" smtClean="0"/>
              <a:t>.–</a:t>
            </a:r>
            <a:br>
              <a:rPr lang="tr-TR" sz="3600" dirty="0" smtClean="0"/>
            </a:br>
            <a:r>
              <a:rPr lang="tr-TR" dirty="0" smtClean="0"/>
              <a:t>(1)</a:t>
            </a:r>
            <a:r>
              <a:rPr lang="tr-TR" sz="3600" dirty="0" smtClean="0">
                <a:solidFill>
                  <a:srgbClr val="C00000"/>
                </a:solidFill>
              </a:rPr>
              <a:t>Bir </a:t>
            </a:r>
            <a:r>
              <a:rPr lang="tr-TR" sz="3600" dirty="0">
                <a:solidFill>
                  <a:srgbClr val="C00000"/>
                </a:solidFill>
              </a:rPr>
              <a:t>Türk vatandaşı</a:t>
            </a:r>
            <a:r>
              <a:rPr lang="tr-TR" sz="3600" dirty="0"/>
              <a:t>, 13 üncü maddede yazılı suçlar dışında, Türk kanunlarına göre aşağı sınırı bir yıldan az olmayan hapis </a:t>
            </a:r>
            <a:r>
              <a:rPr lang="tr-TR" sz="3600" dirty="0" smtClean="0"/>
              <a:t>cezasını </a:t>
            </a:r>
            <a:r>
              <a:rPr lang="tr-TR" sz="3600" dirty="0"/>
              <a:t>gerektiren </a:t>
            </a:r>
            <a:r>
              <a:rPr lang="tr-TR" sz="3600" dirty="0">
                <a:solidFill>
                  <a:srgbClr val="C00000"/>
                </a:solidFill>
              </a:rPr>
              <a:t>bir suçu yabancı ülkede işlediği </a:t>
            </a:r>
            <a:r>
              <a:rPr lang="tr-TR" sz="3600" dirty="0"/>
              <a:t>ve kendisi Türkiye’de </a:t>
            </a:r>
            <a:r>
              <a:rPr lang="tr-TR" sz="3600" dirty="0" smtClean="0"/>
              <a:t>bulunduğu </a:t>
            </a:r>
            <a:r>
              <a:rPr lang="tr-TR" sz="3600" dirty="0">
                <a:solidFill>
                  <a:srgbClr val="C00000"/>
                </a:solidFill>
              </a:rPr>
              <a:t>takdirde,</a:t>
            </a:r>
            <a:r>
              <a:rPr lang="tr-TR" sz="3600" dirty="0"/>
              <a:t> bu suçtan dolayı yabancı ülkede hüküm verilmemiş olması ve </a:t>
            </a:r>
            <a:r>
              <a:rPr lang="tr-TR" sz="3600" dirty="0" smtClean="0"/>
              <a:t>Türkiye’de kovuşturulabilirliğin bulunması </a:t>
            </a:r>
            <a:r>
              <a:rPr lang="tr-TR" sz="3600" dirty="0"/>
              <a:t>koşulu ile </a:t>
            </a:r>
            <a:r>
              <a:rPr lang="tr-TR" sz="3600" dirty="0">
                <a:solidFill>
                  <a:srgbClr val="C00000"/>
                </a:solidFill>
              </a:rPr>
              <a:t>Türk kanunlarına göre cezalandırılır</a:t>
            </a:r>
            <a:r>
              <a:rPr lang="tr-TR" sz="3600" dirty="0"/>
              <a:t>.</a:t>
            </a:r>
            <a:r>
              <a:rPr lang="tr-TR" dirty="0"/>
              <a:t/>
            </a:r>
            <a:br>
              <a:rPr lang="tr-TR" dirty="0"/>
            </a:br>
            <a:endParaRPr lang="tr-TR" dirty="0"/>
          </a:p>
        </p:txBody>
      </p:sp>
    </p:spTree>
    <p:extLst>
      <p:ext uri="{BB962C8B-B14F-4D97-AF65-F5344CB8AC3E}">
        <p14:creationId xmlns:p14="http://schemas.microsoft.com/office/powerpoint/2010/main" xmlns="" val="421854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507288" cy="6394722"/>
          </a:xfrm>
        </p:spPr>
        <p:txBody>
          <a:bodyPr>
            <a:normAutofit fontScale="90000"/>
          </a:bodyPr>
          <a:lstStyle/>
          <a:p>
            <a:pPr algn="l"/>
            <a:r>
              <a:rPr lang="tr-TR" sz="4000" b="1" dirty="0">
                <a:solidFill>
                  <a:srgbClr val="C00000"/>
                </a:solidFill>
              </a:rPr>
              <a:t>Bu ilkenin uygulanabilmesi için;</a:t>
            </a:r>
            <a:r>
              <a:rPr lang="tr-TR" sz="4000" b="1" dirty="0"/>
              <a:t/>
            </a:r>
            <a:br>
              <a:rPr lang="tr-TR" sz="4000" b="1" dirty="0"/>
            </a:br>
            <a:r>
              <a:rPr lang="tr-TR" sz="4000" b="1" dirty="0"/>
              <a:t>1- Türk kanunlarına göre aşağı sınırı bir yıldan az olmayan hapis ceza­sını gerektiren bir suç söz işlenmiş olmalıdır. </a:t>
            </a:r>
            <a:br>
              <a:rPr lang="tr-TR" sz="4000" b="1" dirty="0"/>
            </a:br>
            <a:r>
              <a:rPr lang="tr-TR" sz="4000" b="1" dirty="0"/>
              <a:t>2- Failin Türkiye’de bulunması gerekir. </a:t>
            </a:r>
            <a:br>
              <a:rPr lang="tr-TR" sz="4000" b="1" dirty="0"/>
            </a:br>
            <a:r>
              <a:rPr lang="tr-TR" sz="4000" b="1" dirty="0"/>
              <a:t>3- Bu suçtan dolayı fail hakkında yabancı ülkede hüküm verilmemiş olmalıdır. </a:t>
            </a:r>
            <a:br>
              <a:rPr lang="tr-TR" sz="4000" b="1" dirty="0"/>
            </a:br>
            <a:r>
              <a:rPr lang="tr-TR" sz="4000" b="1" dirty="0"/>
              <a:t>4- Suçun Tür­kiye’de kovuşturulabilirliğinin bulunması gerekir. </a:t>
            </a:r>
            <a:r>
              <a:rPr lang="tr-TR" dirty="0"/>
              <a:t/>
            </a:r>
            <a:br>
              <a:rPr lang="tr-TR" dirty="0"/>
            </a:br>
            <a:endParaRPr lang="tr-TR" dirty="0"/>
          </a:p>
        </p:txBody>
      </p:sp>
    </p:spTree>
    <p:extLst>
      <p:ext uri="{BB962C8B-B14F-4D97-AF65-F5344CB8AC3E}">
        <p14:creationId xmlns:p14="http://schemas.microsoft.com/office/powerpoint/2010/main" xmlns="" val="39189211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74638"/>
            <a:ext cx="8401080" cy="6154758"/>
          </a:xfrm>
        </p:spPr>
        <p:txBody>
          <a:bodyPr>
            <a:normAutofit/>
          </a:bodyPr>
          <a:lstStyle/>
          <a:p>
            <a:pPr algn="l"/>
            <a:r>
              <a:rPr lang="tr-TR" b="1" dirty="0"/>
              <a:t>NOT: </a:t>
            </a:r>
            <a:r>
              <a:rPr lang="tr-TR" dirty="0"/>
              <a:t>Suç, aşağı sınırı bir yıldan az hapis cezasını gerektirdiğinde </a:t>
            </a:r>
            <a:r>
              <a:rPr lang="tr-TR" dirty="0" smtClean="0"/>
              <a:t>yargılama </a:t>
            </a:r>
            <a:r>
              <a:rPr lang="tr-TR" dirty="0"/>
              <a:t>yapılması zarar görenin veya yabancı hükûmetin şikâyetine bağlıdır. </a:t>
            </a:r>
            <a:r>
              <a:rPr lang="tr-TR" dirty="0" smtClean="0"/>
              <a:t/>
            </a:r>
            <a:br>
              <a:rPr lang="tr-TR" dirty="0" smtClean="0"/>
            </a:br>
            <a:r>
              <a:rPr lang="tr-TR" dirty="0" smtClean="0"/>
              <a:t>Bu durumda </a:t>
            </a:r>
            <a:r>
              <a:rPr lang="tr-TR" dirty="0"/>
              <a:t>şikâyet, vatandaşın Türkiye’ye girdiği tarihten itibaren altı ay içinde yapılmalıdır. </a:t>
            </a:r>
          </a:p>
        </p:txBody>
      </p:sp>
    </p:spTree>
    <p:extLst>
      <p:ext uri="{BB962C8B-B14F-4D97-AF65-F5344CB8AC3E}">
        <p14:creationId xmlns:p14="http://schemas.microsoft.com/office/powerpoint/2010/main" xmlns="" val="11381583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lstStyle/>
          <a:p>
            <a:pPr algn="l"/>
            <a:r>
              <a:rPr lang="tr-TR" b="1" dirty="0">
                <a:solidFill>
                  <a:srgbClr val="C00000"/>
                </a:solidFill>
              </a:rPr>
              <a:t>B- Mağdura Göre Şahsilik </a:t>
            </a:r>
            <a:r>
              <a:rPr lang="tr-TR" b="1" dirty="0"/>
              <a:t/>
            </a:r>
            <a:br>
              <a:rPr lang="tr-TR" b="1" dirty="0"/>
            </a:br>
            <a:r>
              <a:rPr lang="tr-TR" b="1" dirty="0"/>
              <a:t>Bu ilkenin gündeme geldiği </a:t>
            </a:r>
            <a:r>
              <a:rPr lang="tr-TR" b="1" dirty="0">
                <a:solidFill>
                  <a:srgbClr val="C00000"/>
                </a:solidFill>
              </a:rPr>
              <a:t>Bozkurt – Lotus </a:t>
            </a:r>
            <a:r>
              <a:rPr lang="tr-TR" b="1" dirty="0"/>
              <a:t>davasından bu yana uluslararası hukuk ve devletlerin egemenlik algısı oldukça değişmiş durumdadır.</a:t>
            </a:r>
          </a:p>
        </p:txBody>
      </p:sp>
    </p:spTree>
    <p:extLst>
      <p:ext uri="{BB962C8B-B14F-4D97-AF65-F5344CB8AC3E}">
        <p14:creationId xmlns:p14="http://schemas.microsoft.com/office/powerpoint/2010/main" xmlns="" val="3768612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normAutofit fontScale="90000"/>
          </a:bodyPr>
          <a:lstStyle/>
          <a:p>
            <a:pPr algn="just"/>
            <a:r>
              <a:rPr lang="tr-TR" sz="4000" dirty="0" smtClean="0"/>
              <a:t/>
            </a:r>
            <a:br>
              <a:rPr lang="tr-TR" sz="4000" dirty="0" smtClean="0"/>
            </a:br>
            <a:r>
              <a:rPr lang="tr-TR" sz="3600" dirty="0" smtClean="0"/>
              <a:t>Bu </a:t>
            </a:r>
            <a:r>
              <a:rPr lang="tr-TR" sz="3600" dirty="0"/>
              <a:t>dava bir yanı ile güncelliğini korumaktayken bir yanıyla da değişen egemenlik ve ortaya atılan “evrensel yargı yetkisi” fikri nedeniyle tartışılmaktadır. Faile göre şahsilik ilkesi 19. yüzyılda şekillenmesine rağmen 2. Dünya Savaşı’nın ardından Fransa’nın ülkesi dışında vatandaşlarına yönelik askeri veya savaş suçlarında vatandaşlarına karşı suç işleyenleri koruyacağını beyan etmesiyle yerleşmiştir.</a:t>
            </a:r>
            <a:r>
              <a:rPr lang="tr-TR" dirty="0"/>
              <a:t/>
            </a:r>
            <a:br>
              <a:rPr lang="tr-TR" dirty="0"/>
            </a:br>
            <a:endParaRPr lang="tr-TR" dirty="0"/>
          </a:p>
        </p:txBody>
      </p:sp>
    </p:spTree>
    <p:extLst>
      <p:ext uri="{BB962C8B-B14F-4D97-AF65-F5344CB8AC3E}">
        <p14:creationId xmlns:p14="http://schemas.microsoft.com/office/powerpoint/2010/main" xmlns="" val="24131235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507288" cy="6394722"/>
          </a:xfrm>
        </p:spPr>
        <p:txBody>
          <a:bodyPr>
            <a:normAutofit fontScale="90000"/>
          </a:bodyPr>
          <a:lstStyle/>
          <a:p>
            <a:pPr algn="just"/>
            <a:r>
              <a:rPr lang="tr-TR" sz="4000" dirty="0" smtClean="0">
                <a:solidFill>
                  <a:schemeClr val="tx1">
                    <a:lumMod val="95000"/>
                    <a:lumOff val="5000"/>
                  </a:schemeClr>
                </a:solidFill>
              </a:rPr>
              <a:t>Bu ilke TCK m. 12/f.’de düzenlenmiştir. </a:t>
            </a:r>
            <a:r>
              <a:rPr lang="tr-TR" sz="4000" b="1" dirty="0" smtClean="0">
                <a:solidFill>
                  <a:srgbClr val="C00000"/>
                </a:solidFill>
              </a:rPr>
              <a:t/>
            </a:r>
            <a:br>
              <a:rPr lang="tr-TR" sz="4000" b="1" dirty="0" smtClean="0">
                <a:solidFill>
                  <a:srgbClr val="C00000"/>
                </a:solidFill>
              </a:rPr>
            </a:br>
            <a:r>
              <a:rPr lang="tr-TR" sz="3600" b="1" dirty="0" smtClean="0">
                <a:solidFill>
                  <a:srgbClr val="C00000"/>
                </a:solidFill>
              </a:rPr>
              <a:t>Yabancı </a:t>
            </a:r>
            <a:r>
              <a:rPr lang="tr-TR" sz="3600" b="1" dirty="0">
                <a:solidFill>
                  <a:srgbClr val="C00000"/>
                </a:solidFill>
              </a:rPr>
              <a:t>tarafından işlenen </a:t>
            </a:r>
            <a:r>
              <a:rPr lang="tr-TR" sz="3600" b="1" dirty="0" smtClean="0">
                <a:solidFill>
                  <a:srgbClr val="C00000"/>
                </a:solidFill>
              </a:rPr>
              <a:t>suç -TCK </a:t>
            </a:r>
            <a:r>
              <a:rPr lang="tr-TR" sz="3600" b="1" dirty="0">
                <a:solidFill>
                  <a:srgbClr val="C00000"/>
                </a:solidFill>
              </a:rPr>
              <a:t>m. 12./f.2 </a:t>
            </a:r>
            <a:r>
              <a:rPr lang="tr-TR" sz="3600" b="1" dirty="0" smtClean="0">
                <a:solidFill>
                  <a:srgbClr val="C00000"/>
                </a:solidFill>
              </a:rPr>
              <a:t/>
            </a:r>
            <a:br>
              <a:rPr lang="tr-TR" sz="3600" b="1" dirty="0" smtClean="0">
                <a:solidFill>
                  <a:srgbClr val="C00000"/>
                </a:solidFill>
              </a:rPr>
            </a:br>
            <a:r>
              <a:rPr lang="tr-TR" sz="3600" b="1" dirty="0" smtClean="0">
                <a:solidFill>
                  <a:srgbClr val="C00000"/>
                </a:solidFill>
              </a:rPr>
              <a:t/>
            </a:r>
            <a:br>
              <a:rPr lang="tr-TR" sz="3600" b="1" dirty="0" smtClean="0">
                <a:solidFill>
                  <a:srgbClr val="C00000"/>
                </a:solidFill>
              </a:rPr>
            </a:br>
            <a:r>
              <a:rPr lang="tr-TR" sz="3100" dirty="0" smtClean="0"/>
              <a:t>“</a:t>
            </a:r>
            <a:r>
              <a:rPr lang="tr-TR" sz="3100" b="1" dirty="0">
                <a:solidFill>
                  <a:srgbClr val="C00000"/>
                </a:solidFill>
              </a:rPr>
              <a:t>Bir yabancı, </a:t>
            </a:r>
            <a:r>
              <a:rPr lang="tr-TR" sz="3100" b="1" dirty="0"/>
              <a:t>13 üncü </a:t>
            </a:r>
            <a:r>
              <a:rPr lang="tr-TR" sz="3100" b="1" dirty="0" smtClean="0"/>
              <a:t>maddede </a:t>
            </a:r>
            <a:r>
              <a:rPr lang="tr-TR" sz="3100" b="1" dirty="0"/>
              <a:t>yazılı suçlar dışında, Türk kanunlarına göre aşağı sınırı en az bir yıl hapis cezasını gerektiren bir suçu yabancı ülkede …. </a:t>
            </a:r>
            <a:r>
              <a:rPr lang="tr-TR" sz="3100" b="1" dirty="0">
                <a:solidFill>
                  <a:srgbClr val="C00000"/>
                </a:solidFill>
              </a:rPr>
              <a:t>bir Türk vatandaşının veya Türk kanunlarına göre kurulmuş özel hukuk tüzel kişisinin zararına </a:t>
            </a:r>
            <a:r>
              <a:rPr lang="tr-TR" sz="3100" b="1" dirty="0" smtClean="0">
                <a:solidFill>
                  <a:srgbClr val="C00000"/>
                </a:solidFill>
              </a:rPr>
              <a:t>işlenmesi </a:t>
            </a:r>
            <a:r>
              <a:rPr lang="tr-TR" sz="3100" b="1" dirty="0"/>
              <a:t>ve failin Türkiye’de bulunması hâlinde, bu suçtan dolayı </a:t>
            </a:r>
            <a:r>
              <a:rPr lang="tr-TR" sz="3100" b="1" dirty="0" smtClean="0"/>
              <a:t>yabancı ülkede </a:t>
            </a:r>
            <a:r>
              <a:rPr lang="tr-TR" sz="3100" b="1" dirty="0"/>
              <a:t>hüküm verilmemiş olması koşulu ile suçtan zarar görenin şikâyeti </a:t>
            </a:r>
            <a:r>
              <a:rPr lang="tr-TR" sz="3100" b="1" dirty="0" smtClean="0"/>
              <a:t>üzerine </a:t>
            </a:r>
            <a:r>
              <a:rPr lang="tr-TR" sz="3100" b="1" dirty="0"/>
              <a:t>fail, Türk </a:t>
            </a:r>
            <a:r>
              <a:rPr lang="tr-TR" sz="3100" b="1" dirty="0" smtClean="0"/>
              <a:t>kanunlarına </a:t>
            </a:r>
            <a:r>
              <a:rPr lang="tr-TR" sz="3100" b="1" dirty="0"/>
              <a:t>göre cezalandırılır.”</a:t>
            </a:r>
            <a:r>
              <a:rPr lang="tr-TR" dirty="0"/>
              <a:t/>
            </a:r>
            <a:br>
              <a:rPr lang="tr-TR" dirty="0"/>
            </a:br>
            <a:endParaRPr lang="tr-TR" dirty="0"/>
          </a:p>
        </p:txBody>
      </p:sp>
    </p:spTree>
    <p:extLst>
      <p:ext uri="{BB962C8B-B14F-4D97-AF65-F5344CB8AC3E}">
        <p14:creationId xmlns:p14="http://schemas.microsoft.com/office/powerpoint/2010/main" xmlns="" val="11484251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404664"/>
            <a:ext cx="8750206" cy="6336704"/>
          </a:xfrm>
        </p:spPr>
        <p:txBody>
          <a:bodyPr>
            <a:normAutofit fontScale="90000"/>
          </a:bodyPr>
          <a:lstStyle/>
          <a:p>
            <a:pPr algn="l">
              <a:spcAft>
                <a:spcPts val="0"/>
              </a:spcAft>
            </a:pPr>
            <a:r>
              <a:rPr lang="tr-TR" sz="4000" b="1" dirty="0">
                <a:solidFill>
                  <a:srgbClr val="C00000"/>
                </a:solidFill>
                <a:latin typeface="Times New Roman"/>
                <a:ea typeface="Times New Roman"/>
              </a:rPr>
              <a:t>Bu ilkenin uygulanabilmesi için;</a:t>
            </a:r>
            <a:r>
              <a:rPr lang="tr-TR" sz="4000" b="1" dirty="0">
                <a:latin typeface="Times New Roman"/>
                <a:ea typeface="Times New Roman"/>
              </a:rPr>
              <a:t/>
            </a:r>
            <a:br>
              <a:rPr lang="tr-TR" sz="4000" b="1" dirty="0">
                <a:latin typeface="Times New Roman"/>
                <a:ea typeface="Times New Roman"/>
              </a:rPr>
            </a:br>
            <a:r>
              <a:rPr lang="tr-TR" sz="4000" b="1" dirty="0">
                <a:latin typeface="Times New Roman"/>
                <a:ea typeface="Times New Roman"/>
              </a:rPr>
              <a:t>1- Türk kanunlarına göre aşağı sınırı bir yıldan az olmayan hapis </a:t>
            </a:r>
            <a:r>
              <a:rPr lang="tr-TR" sz="4000" b="1" dirty="0" smtClean="0">
                <a:latin typeface="Times New Roman"/>
                <a:ea typeface="Times New Roman"/>
              </a:rPr>
              <a:t>cezasını </a:t>
            </a:r>
            <a:r>
              <a:rPr lang="tr-TR" sz="4000" b="1" dirty="0">
                <a:latin typeface="Times New Roman"/>
                <a:ea typeface="Times New Roman"/>
              </a:rPr>
              <a:t>gerektiren bir suç söz işlenmiş olmalıdır. </a:t>
            </a:r>
            <a:br>
              <a:rPr lang="tr-TR" sz="4000" b="1" dirty="0">
                <a:latin typeface="Times New Roman"/>
                <a:ea typeface="Times New Roman"/>
              </a:rPr>
            </a:br>
            <a:r>
              <a:rPr lang="tr-TR" sz="4000" b="1" dirty="0">
                <a:latin typeface="Times New Roman"/>
                <a:ea typeface="Times New Roman"/>
              </a:rPr>
              <a:t>2- Failin Türkiye’de bulunması gerekir. </a:t>
            </a:r>
            <a:br>
              <a:rPr lang="tr-TR" sz="4000" b="1" dirty="0">
                <a:latin typeface="Times New Roman"/>
                <a:ea typeface="Times New Roman"/>
              </a:rPr>
            </a:br>
            <a:r>
              <a:rPr lang="tr-TR" sz="4000" b="1" dirty="0">
                <a:latin typeface="Times New Roman"/>
                <a:ea typeface="Times New Roman"/>
              </a:rPr>
              <a:t>3- Bu suçtan dolayı fail hakkında yabancı ülkede hüküm verilmemiş olmalıdır. </a:t>
            </a:r>
            <a:br>
              <a:rPr lang="tr-TR" sz="4000" b="1" dirty="0">
                <a:latin typeface="Times New Roman"/>
                <a:ea typeface="Times New Roman"/>
              </a:rPr>
            </a:br>
            <a:r>
              <a:rPr lang="tr-TR" sz="4000" b="1" dirty="0">
                <a:latin typeface="Times New Roman"/>
                <a:ea typeface="Times New Roman"/>
              </a:rPr>
              <a:t>4- Suçun </a:t>
            </a:r>
            <a:r>
              <a:rPr lang="tr-TR" sz="4000" b="1" dirty="0" smtClean="0">
                <a:latin typeface="Times New Roman"/>
                <a:ea typeface="Times New Roman"/>
              </a:rPr>
              <a:t>Türkiye’de kovuşturulabilirliğinin </a:t>
            </a:r>
            <a:r>
              <a:rPr lang="tr-TR" sz="4000" b="1" dirty="0">
                <a:latin typeface="Times New Roman"/>
                <a:ea typeface="Times New Roman"/>
              </a:rPr>
              <a:t>bulunması gerekir</a:t>
            </a:r>
            <a:r>
              <a:rPr lang="tr-TR" dirty="0">
                <a:latin typeface="Times New Roman"/>
                <a:ea typeface="Times New Roman"/>
              </a:rPr>
              <a:t>. </a:t>
            </a:r>
            <a:r>
              <a:rPr lang="tr-TR" sz="4800" dirty="0">
                <a:latin typeface="Times New Roman"/>
                <a:ea typeface="Times New Roman"/>
              </a:rPr>
              <a:t/>
            </a:r>
            <a:br>
              <a:rPr lang="tr-TR" sz="4800" dirty="0">
                <a:latin typeface="Times New Roman"/>
                <a:ea typeface="Times New Roman"/>
              </a:rPr>
            </a:br>
            <a:endParaRPr lang="tr-TR" dirty="0"/>
          </a:p>
        </p:txBody>
      </p:sp>
    </p:spTree>
    <p:extLst>
      <p:ext uri="{BB962C8B-B14F-4D97-AF65-F5344CB8AC3E}">
        <p14:creationId xmlns:p14="http://schemas.microsoft.com/office/powerpoint/2010/main" xmlns="" val="3894703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18658"/>
          </a:xfrm>
        </p:spPr>
        <p:txBody>
          <a:bodyPr>
            <a:normAutofit/>
          </a:bodyPr>
          <a:lstStyle/>
          <a:p>
            <a:pPr algn="l">
              <a:spcAft>
                <a:spcPts val="0"/>
              </a:spcAft>
            </a:pPr>
            <a:r>
              <a:rPr lang="tr-TR" sz="2800" b="1" dirty="0" smtClean="0">
                <a:solidFill>
                  <a:srgbClr val="FF0000"/>
                </a:solidFill>
                <a:latin typeface="Times New Roman"/>
                <a:ea typeface="Times New Roman"/>
              </a:rPr>
              <a:t>CEZA KANUNLARININ YER YÖNÜNDEN UYGULANMASINDA TEMEL İLKE MÜLKİLİK İLKESİDİR. </a:t>
            </a:r>
            <a:r>
              <a:rPr lang="tr-TR" sz="2800" b="1" dirty="0" smtClean="0">
                <a:latin typeface="Times New Roman"/>
                <a:ea typeface="Times New Roman"/>
              </a:rPr>
              <a:t/>
            </a:r>
            <a:br>
              <a:rPr lang="tr-TR" sz="2800" b="1" dirty="0" smtClean="0">
                <a:latin typeface="Times New Roman"/>
                <a:ea typeface="Times New Roman"/>
              </a:rPr>
            </a:br>
            <a:r>
              <a:rPr lang="tr-TR" sz="2800" b="1" dirty="0" smtClean="0">
                <a:latin typeface="Times New Roman"/>
                <a:ea typeface="Times New Roman"/>
              </a:rPr>
              <a:t/>
            </a:r>
            <a:br>
              <a:rPr lang="tr-TR" sz="2800" b="1" dirty="0" smtClean="0">
                <a:latin typeface="Times New Roman"/>
                <a:ea typeface="Times New Roman"/>
              </a:rPr>
            </a:br>
            <a:r>
              <a:rPr lang="tr-TR" sz="2400" b="1" dirty="0" smtClean="0">
                <a:solidFill>
                  <a:srgbClr val="FF0000"/>
                </a:solidFill>
                <a:latin typeface="Times New Roman"/>
                <a:ea typeface="Times New Roman"/>
              </a:rPr>
              <a:t>ÜLKE DIŞI YARGI YETKİSİ </a:t>
            </a:r>
            <a:r>
              <a:rPr lang="tr-TR" sz="2400" b="1" dirty="0" smtClean="0">
                <a:solidFill>
                  <a:srgbClr val="00B050"/>
                </a:solidFill>
                <a:latin typeface="Times New Roman"/>
                <a:ea typeface="Times New Roman"/>
              </a:rPr>
              <a:t>OLARAK ADLANDIRILABİLECEK DURUMLARDA İSE CEZA KANUNU, DEVLETİN ÜLKESİ DIŞINDA İŞLENEN SUÇLARDA DA UYGULANABİLMEKTEDİR. </a:t>
            </a:r>
            <a:r>
              <a:rPr lang="tr-TR" sz="2400" b="1" dirty="0" smtClean="0">
                <a:solidFill>
                  <a:srgbClr val="00B050"/>
                </a:solidFill>
                <a:latin typeface="Times New Roman"/>
                <a:ea typeface="Times New Roman"/>
              </a:rPr>
              <a:t> </a:t>
            </a:r>
            <a:br>
              <a:rPr lang="tr-TR" sz="2400" b="1" dirty="0" smtClean="0">
                <a:solidFill>
                  <a:srgbClr val="00B050"/>
                </a:solidFill>
                <a:latin typeface="Times New Roman"/>
                <a:ea typeface="Times New Roman"/>
              </a:rPr>
            </a:br>
            <a:r>
              <a:rPr lang="tr-TR" sz="2400" b="1" dirty="0" smtClean="0">
                <a:latin typeface="Times New Roman"/>
                <a:ea typeface="Times New Roman"/>
              </a:rPr>
              <a:t>BUNLAR (1-ŞAHSİLİK İLKESİ, 2-KORUMA İLKESİ, </a:t>
            </a:r>
            <a:r>
              <a:rPr lang="tr-TR" sz="2400" b="1" dirty="0" smtClean="0">
                <a:latin typeface="Times New Roman"/>
                <a:ea typeface="Times New Roman"/>
              </a:rPr>
              <a:t>3</a:t>
            </a:r>
            <a:r>
              <a:rPr lang="tr-TR" sz="2400" b="1" dirty="0" smtClean="0">
                <a:latin typeface="Times New Roman"/>
                <a:ea typeface="Times New Roman"/>
              </a:rPr>
              <a:t> </a:t>
            </a:r>
            <a:r>
              <a:rPr lang="tr-TR" sz="2400" b="1" dirty="0">
                <a:latin typeface="Times New Roman"/>
                <a:ea typeface="Times New Roman"/>
              </a:rPr>
              <a:t>EVRENSELLİK </a:t>
            </a:r>
            <a:r>
              <a:rPr lang="tr-TR" sz="2400" b="1" dirty="0" smtClean="0">
                <a:latin typeface="Times New Roman"/>
                <a:ea typeface="Times New Roman"/>
              </a:rPr>
              <a:t>İLKESİ OLARAK ADLANDIRILIR)</a:t>
            </a:r>
            <a:r>
              <a:rPr lang="tr-TR" sz="2800" dirty="0">
                <a:latin typeface="Times New Roman"/>
                <a:ea typeface="Times New Roman"/>
              </a:rPr>
              <a:t/>
            </a:r>
            <a:br>
              <a:rPr lang="tr-TR" sz="2800" dirty="0">
                <a:latin typeface="Times New Roman"/>
                <a:ea typeface="Times New Roman"/>
              </a:rPr>
            </a:br>
            <a:endParaRPr lang="tr-TR" sz="2800" dirty="0"/>
          </a:p>
        </p:txBody>
      </p:sp>
    </p:spTree>
    <p:extLst>
      <p:ext uri="{BB962C8B-B14F-4D97-AF65-F5344CB8AC3E}">
        <p14:creationId xmlns:p14="http://schemas.microsoft.com/office/powerpoint/2010/main" xmlns="" val="31223732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242594"/>
          </a:xfrm>
        </p:spPr>
        <p:txBody>
          <a:bodyPr>
            <a:normAutofit fontScale="90000"/>
          </a:bodyPr>
          <a:lstStyle/>
          <a:p>
            <a:r>
              <a:rPr lang="tr-TR" b="1" dirty="0" smtClean="0">
                <a:solidFill>
                  <a:srgbClr val="C00000"/>
                </a:solidFill>
              </a:rPr>
              <a:t/>
            </a:r>
            <a:br>
              <a:rPr lang="tr-TR" b="1" dirty="0" smtClean="0">
                <a:solidFill>
                  <a:srgbClr val="C00000"/>
                </a:solidFill>
              </a:rPr>
            </a:br>
            <a:r>
              <a:rPr lang="tr-TR" b="1" dirty="0" smtClean="0">
                <a:solidFill>
                  <a:srgbClr val="C00000"/>
                </a:solidFill>
              </a:rPr>
              <a:t>NE BİS İN İDEM</a:t>
            </a:r>
            <a:r>
              <a:rPr lang="tr-TR" b="1" dirty="0">
                <a:solidFill>
                  <a:srgbClr val="C00000"/>
                </a:solidFill>
              </a:rPr>
              <a:t/>
            </a:r>
            <a:br>
              <a:rPr lang="tr-TR" b="1" dirty="0">
                <a:solidFill>
                  <a:srgbClr val="C00000"/>
                </a:solidFill>
              </a:rPr>
            </a:br>
            <a:r>
              <a:rPr lang="tr-TR" b="1" dirty="0" smtClean="0">
                <a:solidFill>
                  <a:srgbClr val="C00000"/>
                </a:solidFill>
              </a:rPr>
              <a:t>NOT</a:t>
            </a:r>
            <a:r>
              <a:rPr lang="tr-TR" b="1" dirty="0">
                <a:solidFill>
                  <a:srgbClr val="C00000"/>
                </a:solidFill>
              </a:rPr>
              <a:t>: </a:t>
            </a:r>
            <a:r>
              <a:rPr lang="tr-TR" b="1" dirty="0">
                <a:solidFill>
                  <a:srgbClr val="00B0F0"/>
                </a:solidFill>
              </a:rPr>
              <a:t>Fail hakkında yabancı ülkede hüküm verilmişse, aynı suçtan dolayı Türkiye’de yargılanması olanaklı değildir. </a:t>
            </a:r>
            <a:r>
              <a:rPr lang="tr-TR" b="1" dirty="0" smtClean="0">
                <a:solidFill>
                  <a:srgbClr val="C00000"/>
                </a:solidFill>
              </a:rPr>
              <a:t/>
            </a:r>
            <a:br>
              <a:rPr lang="tr-TR" b="1" dirty="0" smtClean="0">
                <a:solidFill>
                  <a:srgbClr val="C00000"/>
                </a:solidFill>
              </a:rPr>
            </a:br>
            <a:r>
              <a:rPr lang="tr-TR" b="1" dirty="0">
                <a:solidFill>
                  <a:srgbClr val="C00000"/>
                </a:solidFill>
              </a:rPr>
              <a:t/>
            </a:r>
            <a:br>
              <a:rPr lang="tr-TR" b="1" dirty="0">
                <a:solidFill>
                  <a:srgbClr val="C00000"/>
                </a:solidFill>
              </a:rPr>
            </a:br>
            <a:r>
              <a:rPr lang="tr-TR" b="1" dirty="0" smtClean="0">
                <a:solidFill>
                  <a:srgbClr val="C00000"/>
                </a:solidFill>
              </a:rPr>
              <a:t>Ancak </a:t>
            </a:r>
            <a:r>
              <a:rPr lang="tr-TR" b="1" dirty="0">
                <a:solidFill>
                  <a:srgbClr val="C00000"/>
                </a:solidFill>
              </a:rPr>
              <a:t>bu kuralın iki istisnası vardır</a:t>
            </a:r>
            <a:r>
              <a:rPr lang="tr-TR" b="1" dirty="0"/>
              <a:t>:</a:t>
            </a:r>
            <a:r>
              <a:rPr lang="tr-TR" dirty="0"/>
              <a:t/>
            </a:r>
            <a:br>
              <a:rPr lang="tr-TR" dirty="0"/>
            </a:br>
            <a:endParaRPr lang="tr-TR" dirty="0"/>
          </a:p>
        </p:txBody>
      </p:sp>
    </p:spTree>
    <p:extLst>
      <p:ext uri="{BB962C8B-B14F-4D97-AF65-F5344CB8AC3E}">
        <p14:creationId xmlns:p14="http://schemas.microsoft.com/office/powerpoint/2010/main" xmlns="" val="34635271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normAutofit/>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endParaRPr lang="tr-TR" dirty="0"/>
          </a:p>
        </p:txBody>
      </p:sp>
      <p:sp>
        <p:nvSpPr>
          <p:cNvPr id="3" name="Dikdörtgen 2"/>
          <p:cNvSpPr/>
          <p:nvPr/>
        </p:nvSpPr>
        <p:spPr>
          <a:xfrm>
            <a:off x="179512" y="-79653"/>
            <a:ext cx="8640960" cy="7294305"/>
          </a:xfrm>
          <a:prstGeom prst="rect">
            <a:avLst/>
          </a:prstGeom>
        </p:spPr>
        <p:txBody>
          <a:bodyPr wrap="square">
            <a:spAutoFit/>
          </a:bodyPr>
          <a:lstStyle/>
          <a:p>
            <a:endParaRPr lang="tr-TR" sz="3600" dirty="0" smtClean="0"/>
          </a:p>
          <a:p>
            <a:r>
              <a:rPr lang="tr-TR" sz="3600" b="1" dirty="0" smtClean="0">
                <a:solidFill>
                  <a:srgbClr val="C00000"/>
                </a:solidFill>
              </a:rPr>
              <a:t>1– </a:t>
            </a:r>
            <a:r>
              <a:rPr lang="tr-TR" sz="3600" b="1" dirty="0">
                <a:solidFill>
                  <a:srgbClr val="C00000"/>
                </a:solidFill>
              </a:rPr>
              <a:t>Türkiye’de </a:t>
            </a:r>
            <a:r>
              <a:rPr lang="tr-TR" sz="3600" b="1" dirty="0" smtClean="0">
                <a:solidFill>
                  <a:srgbClr val="C00000"/>
                </a:solidFill>
              </a:rPr>
              <a:t> İşlenen </a:t>
            </a:r>
            <a:r>
              <a:rPr lang="tr-TR" sz="3600" b="1" dirty="0">
                <a:solidFill>
                  <a:srgbClr val="C00000"/>
                </a:solidFill>
              </a:rPr>
              <a:t>Suçlar </a:t>
            </a:r>
            <a:r>
              <a:rPr lang="tr-TR" sz="3600" b="1" dirty="0" smtClean="0">
                <a:solidFill>
                  <a:srgbClr val="C00000"/>
                </a:solidFill>
              </a:rPr>
              <a:t>Bakımından </a:t>
            </a:r>
            <a:r>
              <a:rPr lang="tr-TR" sz="3600" b="1" dirty="0" err="1" smtClean="0">
                <a:solidFill>
                  <a:srgbClr val="C00000"/>
                </a:solidFill>
              </a:rPr>
              <a:t>Non</a:t>
            </a:r>
            <a:r>
              <a:rPr lang="tr-TR" sz="3600" b="1" dirty="0" smtClean="0">
                <a:solidFill>
                  <a:srgbClr val="C00000"/>
                </a:solidFill>
              </a:rPr>
              <a:t> </a:t>
            </a:r>
            <a:r>
              <a:rPr lang="tr-TR" sz="3600" b="1" dirty="0" err="1" smtClean="0">
                <a:solidFill>
                  <a:srgbClr val="C00000"/>
                </a:solidFill>
              </a:rPr>
              <a:t>Bis</a:t>
            </a:r>
            <a:r>
              <a:rPr lang="tr-TR" sz="3600" b="1" dirty="0" smtClean="0">
                <a:solidFill>
                  <a:srgbClr val="C00000"/>
                </a:solidFill>
              </a:rPr>
              <a:t> İn İdem İlkesi</a:t>
            </a:r>
          </a:p>
          <a:p>
            <a:endParaRPr lang="tr-TR" sz="3600" b="1" dirty="0">
              <a:solidFill>
                <a:srgbClr val="C00000"/>
              </a:solidFill>
            </a:endParaRPr>
          </a:p>
          <a:p>
            <a:r>
              <a:rPr lang="tr-TR" sz="3600" b="1" dirty="0" smtClean="0">
                <a:solidFill>
                  <a:srgbClr val="C00000"/>
                </a:solidFill>
              </a:rPr>
              <a:t>Mülkilik </a:t>
            </a:r>
            <a:r>
              <a:rPr lang="tr-TR" sz="3600" b="1" dirty="0">
                <a:solidFill>
                  <a:srgbClr val="C00000"/>
                </a:solidFill>
              </a:rPr>
              <a:t>Sistemi </a:t>
            </a:r>
            <a:r>
              <a:rPr lang="tr-TR" sz="3600" b="1" dirty="0" smtClean="0">
                <a:solidFill>
                  <a:srgbClr val="C00000"/>
                </a:solidFill>
              </a:rPr>
              <a:t> Bakımından </a:t>
            </a:r>
          </a:p>
          <a:p>
            <a:r>
              <a:rPr lang="tr-TR" sz="3600" b="1" dirty="0" err="1" smtClean="0">
                <a:solidFill>
                  <a:srgbClr val="C00000"/>
                </a:solidFill>
              </a:rPr>
              <a:t>Non</a:t>
            </a:r>
            <a:r>
              <a:rPr lang="tr-TR" sz="3600" b="1" dirty="0" smtClean="0">
                <a:solidFill>
                  <a:srgbClr val="C00000"/>
                </a:solidFill>
              </a:rPr>
              <a:t> </a:t>
            </a:r>
            <a:r>
              <a:rPr lang="tr-TR" sz="3600" b="1" dirty="0" err="1" smtClean="0">
                <a:solidFill>
                  <a:srgbClr val="C00000"/>
                </a:solidFill>
              </a:rPr>
              <a:t>Bis</a:t>
            </a:r>
            <a:r>
              <a:rPr lang="tr-TR" sz="3600" b="1" dirty="0" smtClean="0">
                <a:solidFill>
                  <a:srgbClr val="C00000"/>
                </a:solidFill>
              </a:rPr>
              <a:t> İn İdem İlkesi</a:t>
            </a:r>
          </a:p>
          <a:p>
            <a:endParaRPr lang="tr-TR" sz="3600" dirty="0"/>
          </a:p>
          <a:p>
            <a:r>
              <a:rPr lang="tr-TR" sz="3600" dirty="0" smtClean="0"/>
              <a:t>Yabancı </a:t>
            </a:r>
            <a:r>
              <a:rPr lang="tr-TR" sz="3600" dirty="0"/>
              <a:t>ülkede hüküm </a:t>
            </a:r>
            <a:r>
              <a:rPr lang="tr-TR" sz="3600" dirty="0" smtClean="0"/>
              <a:t>verilmesi -TCK </a:t>
            </a:r>
            <a:r>
              <a:rPr lang="tr-TR" sz="3600" dirty="0"/>
              <a:t>m. </a:t>
            </a:r>
            <a:r>
              <a:rPr lang="tr-TR" sz="3600" dirty="0" smtClean="0"/>
              <a:t>9 </a:t>
            </a:r>
            <a:r>
              <a:rPr lang="tr-TR" sz="3600" b="1" u="sng" dirty="0">
                <a:solidFill>
                  <a:srgbClr val="00B050"/>
                </a:solidFill>
              </a:rPr>
              <a:t>Türkiye’de işlediği suçtan </a:t>
            </a:r>
            <a:r>
              <a:rPr lang="tr-TR" sz="3600" b="1" u="sng" dirty="0" smtClean="0">
                <a:solidFill>
                  <a:srgbClr val="00B050"/>
                </a:solidFill>
              </a:rPr>
              <a:t>dolayı </a:t>
            </a:r>
            <a:r>
              <a:rPr lang="tr-TR" sz="3600" b="1" u="sng" dirty="0">
                <a:solidFill>
                  <a:srgbClr val="00B050"/>
                </a:solidFill>
              </a:rPr>
              <a:t>yabancı ülkede hakkında hüküm verilmiş olan kimse, Türkiye’de yeniden yargılanır.</a:t>
            </a:r>
            <a:r>
              <a:rPr lang="tr-TR" sz="3600" b="1" dirty="0">
                <a:solidFill>
                  <a:srgbClr val="00B050"/>
                </a:solidFill>
              </a:rPr>
              <a:t> </a:t>
            </a:r>
            <a:endParaRPr lang="tr-TR" sz="3600" dirty="0">
              <a:solidFill>
                <a:srgbClr val="00B050"/>
              </a:solidFill>
            </a:endParaRPr>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xmlns="" val="31976160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94722"/>
          </a:xfrm>
        </p:spPr>
        <p:txBody>
          <a:bodyPr>
            <a:normAutofit fontScale="90000"/>
          </a:bodyPr>
          <a:lstStyle/>
          <a:p>
            <a:pPr algn="l"/>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b="1" dirty="0" smtClean="0">
                <a:solidFill>
                  <a:srgbClr val="C00000"/>
                </a:solidFill>
              </a:rPr>
              <a:t>2</a:t>
            </a:r>
            <a:r>
              <a:rPr lang="tr-TR" sz="3600" b="1" dirty="0" smtClean="0">
                <a:solidFill>
                  <a:srgbClr val="C00000"/>
                </a:solidFill>
              </a:rPr>
              <a:t> </a:t>
            </a:r>
            <a:r>
              <a:rPr lang="tr-TR" sz="3600" b="1" dirty="0">
                <a:solidFill>
                  <a:srgbClr val="C00000"/>
                </a:solidFill>
              </a:rPr>
              <a:t>– Türkiye </a:t>
            </a:r>
            <a:r>
              <a:rPr lang="tr-TR" sz="3600" b="1" dirty="0" smtClean="0">
                <a:solidFill>
                  <a:srgbClr val="C00000"/>
                </a:solidFill>
              </a:rPr>
              <a:t>Dışında İşlenen </a:t>
            </a:r>
            <a:r>
              <a:rPr lang="tr-TR" sz="3600" b="1" dirty="0">
                <a:solidFill>
                  <a:srgbClr val="C00000"/>
                </a:solidFill>
              </a:rPr>
              <a:t>Suçlar </a:t>
            </a:r>
            <a:r>
              <a:rPr lang="tr-TR" sz="3600" b="1" dirty="0" smtClean="0">
                <a:solidFill>
                  <a:srgbClr val="C00000"/>
                </a:solidFill>
              </a:rPr>
              <a:t>Bakımından</a:t>
            </a:r>
            <a:r>
              <a:rPr lang="tr-TR" sz="3600" b="1" dirty="0">
                <a:solidFill>
                  <a:srgbClr val="C00000"/>
                </a:solidFill>
              </a:rPr>
              <a:t/>
            </a:r>
            <a:br>
              <a:rPr lang="tr-TR" sz="3600" b="1" dirty="0">
                <a:solidFill>
                  <a:srgbClr val="C00000"/>
                </a:solidFill>
              </a:rPr>
            </a:br>
            <a:r>
              <a:rPr lang="tr-TR" sz="3600" b="1" dirty="0" err="1">
                <a:solidFill>
                  <a:srgbClr val="C00000"/>
                </a:solidFill>
              </a:rPr>
              <a:t>Non</a:t>
            </a:r>
            <a:r>
              <a:rPr lang="tr-TR" sz="3600" b="1" dirty="0">
                <a:solidFill>
                  <a:srgbClr val="C00000"/>
                </a:solidFill>
              </a:rPr>
              <a:t> </a:t>
            </a:r>
            <a:r>
              <a:rPr lang="tr-TR" sz="3600" b="1" dirty="0" err="1">
                <a:solidFill>
                  <a:srgbClr val="C00000"/>
                </a:solidFill>
              </a:rPr>
              <a:t>Bis</a:t>
            </a:r>
            <a:r>
              <a:rPr lang="tr-TR" sz="3600" b="1" dirty="0">
                <a:solidFill>
                  <a:srgbClr val="C00000"/>
                </a:solidFill>
              </a:rPr>
              <a:t> </a:t>
            </a:r>
            <a:r>
              <a:rPr lang="tr-TR" sz="3600" b="1" dirty="0" smtClean="0">
                <a:solidFill>
                  <a:srgbClr val="C00000"/>
                </a:solidFill>
              </a:rPr>
              <a:t>İn İdem İlkesi</a:t>
            </a:r>
            <a:r>
              <a:rPr lang="tr-TR" sz="3600" b="1" dirty="0">
                <a:solidFill>
                  <a:srgbClr val="C00000"/>
                </a:solidFill>
              </a:rPr>
              <a:t/>
            </a:r>
            <a:br>
              <a:rPr lang="tr-TR" sz="3600" b="1" dirty="0">
                <a:solidFill>
                  <a:srgbClr val="C00000"/>
                </a:solidFill>
              </a:rPr>
            </a:br>
            <a:r>
              <a:rPr lang="tr-TR" sz="3600" dirty="0"/>
              <a:t/>
            </a:r>
            <a:br>
              <a:rPr lang="tr-TR" sz="3600" dirty="0"/>
            </a:br>
            <a:r>
              <a:rPr lang="tr-TR" sz="3600" dirty="0" smtClean="0"/>
              <a:t/>
            </a:r>
            <a:br>
              <a:rPr lang="tr-TR" sz="3600" dirty="0" smtClean="0"/>
            </a:br>
            <a:r>
              <a:rPr lang="tr-TR" sz="3600" dirty="0"/>
              <a:t>Görev </a:t>
            </a:r>
            <a:r>
              <a:rPr lang="tr-TR" sz="3600" dirty="0" smtClean="0"/>
              <a:t>suçları -TCK </a:t>
            </a:r>
            <a:r>
              <a:rPr lang="tr-TR" sz="3600" dirty="0"/>
              <a:t>m. </a:t>
            </a:r>
            <a:r>
              <a:rPr lang="tr-TR" sz="3600" dirty="0" smtClean="0"/>
              <a:t>10</a:t>
            </a:r>
            <a:br>
              <a:rPr lang="tr-TR" sz="3600" dirty="0" smtClean="0"/>
            </a:br>
            <a:r>
              <a:rPr lang="tr-TR" sz="3600" dirty="0" smtClean="0"/>
              <a:t> </a:t>
            </a:r>
            <a:r>
              <a:rPr lang="tr-TR" sz="3600" b="1" u="sng" dirty="0">
                <a:solidFill>
                  <a:srgbClr val="00B050"/>
                </a:solidFill>
              </a:rPr>
              <a:t>Yabancı ülkede Türkiye </a:t>
            </a:r>
            <a:r>
              <a:rPr lang="tr-TR" sz="3600" b="1" u="sng" dirty="0" smtClean="0">
                <a:solidFill>
                  <a:srgbClr val="00B050"/>
                </a:solidFill>
              </a:rPr>
              <a:t>namına </a:t>
            </a:r>
            <a:r>
              <a:rPr lang="tr-TR" sz="3600" b="1" u="sng" dirty="0">
                <a:solidFill>
                  <a:srgbClr val="00B050"/>
                </a:solidFill>
              </a:rPr>
              <a:t>memuriyet veya görev üstlenmiş olup da </a:t>
            </a:r>
            <a:r>
              <a:rPr lang="tr-TR" sz="3600" b="1" u="sng" dirty="0" smtClean="0">
                <a:solidFill>
                  <a:srgbClr val="00B050"/>
                </a:solidFill>
              </a:rPr>
              <a:t>bundan </a:t>
            </a:r>
            <a:r>
              <a:rPr lang="tr-TR" sz="3600" b="1" u="sng" dirty="0">
                <a:solidFill>
                  <a:srgbClr val="00B050"/>
                </a:solidFill>
              </a:rPr>
              <a:t>dolayı bir suç işleyen kimse, bu fiile ilişkin </a:t>
            </a:r>
            <a:r>
              <a:rPr lang="tr-TR" sz="3600" b="1" u="sng" dirty="0" smtClean="0">
                <a:solidFill>
                  <a:srgbClr val="00B050"/>
                </a:solidFill>
              </a:rPr>
              <a:t>olarak </a:t>
            </a:r>
            <a:r>
              <a:rPr lang="tr-TR" sz="3600" b="1" u="sng" dirty="0">
                <a:solidFill>
                  <a:srgbClr val="00B050"/>
                </a:solidFill>
              </a:rPr>
              <a:t>yabancı ülkede hakkında mahkûmiyet hükmü verilmiş bulunsa bile, Türkiye’de yeniden yargılanır. </a:t>
            </a:r>
            <a:r>
              <a:rPr lang="tr-TR" dirty="0">
                <a:solidFill>
                  <a:srgbClr val="00B050"/>
                </a:solidFill>
              </a:rPr>
              <a:t/>
            </a:r>
            <a:br>
              <a:rPr lang="tr-TR" dirty="0">
                <a:solidFill>
                  <a:srgbClr val="00B050"/>
                </a:solidFill>
              </a:rPr>
            </a:br>
            <a:r>
              <a:rPr lang="tr-TR" dirty="0"/>
              <a:t/>
            </a:r>
            <a:br>
              <a:rPr lang="tr-TR" dirty="0"/>
            </a:br>
            <a:r>
              <a:rPr lang="tr-TR" dirty="0" smtClean="0"/>
              <a:t/>
            </a:r>
            <a:br>
              <a:rPr lang="tr-TR" dirty="0" smtClean="0"/>
            </a:br>
            <a:endParaRPr lang="tr-TR" dirty="0"/>
          </a:p>
        </p:txBody>
      </p:sp>
    </p:spTree>
    <p:extLst>
      <p:ext uri="{BB962C8B-B14F-4D97-AF65-F5344CB8AC3E}">
        <p14:creationId xmlns:p14="http://schemas.microsoft.com/office/powerpoint/2010/main" xmlns="" val="21818553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90666"/>
          </a:xfrm>
        </p:spPr>
        <p:txBody>
          <a:bodyPr>
            <a:normAutofit/>
          </a:bodyPr>
          <a:lstStyle/>
          <a:p>
            <a:pPr algn="l"/>
            <a:r>
              <a:rPr lang="tr-TR" sz="4000" b="1" dirty="0" smtClean="0">
                <a:solidFill>
                  <a:srgbClr val="C00000"/>
                </a:solidFill>
              </a:rPr>
              <a:t>2</a:t>
            </a:r>
            <a:r>
              <a:rPr lang="tr-TR" sz="4000" b="1" dirty="0" smtClean="0">
                <a:solidFill>
                  <a:srgbClr val="C00000"/>
                </a:solidFill>
              </a:rPr>
              <a:t>-Koruma ilkesi </a:t>
            </a:r>
            <a:r>
              <a:rPr lang="tr-TR" b="1" dirty="0"/>
              <a:t/>
            </a:r>
            <a:br>
              <a:rPr lang="tr-TR" b="1" dirty="0"/>
            </a:br>
            <a:r>
              <a:rPr lang="tr-TR" sz="3200" b="1" dirty="0"/>
              <a:t>Bu ilke </a:t>
            </a:r>
            <a:r>
              <a:rPr lang="tr-TR" sz="3200" b="1" dirty="0" smtClean="0"/>
              <a:t>ceza </a:t>
            </a:r>
            <a:r>
              <a:rPr lang="tr-TR" sz="3200" b="1" dirty="0"/>
              <a:t>kanununun, bunu koyan devlete karşı işlenen suçlara </a:t>
            </a:r>
            <a:r>
              <a:rPr lang="tr-TR" sz="3200" b="1" dirty="0" smtClean="0"/>
              <a:t>uygulanacağını </a:t>
            </a:r>
            <a:r>
              <a:rPr lang="tr-TR" sz="3200" b="1" dirty="0"/>
              <a:t>ifade eder. Bu ilkeye göre önemli olan suçun kime karşı işlendiğidir, suçun nerede ve kim tarafından işlendiği önemli değildir.  Bu ilke esasen “devlet kendini korur” ilkesi üzerine inşa edilmiştir.</a:t>
            </a:r>
          </a:p>
        </p:txBody>
      </p:sp>
    </p:spTree>
    <p:extLst>
      <p:ext uri="{BB962C8B-B14F-4D97-AF65-F5344CB8AC3E}">
        <p14:creationId xmlns:p14="http://schemas.microsoft.com/office/powerpoint/2010/main" xmlns="" val="27014685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18658"/>
          </a:xfrm>
        </p:spPr>
        <p:txBody>
          <a:bodyPr>
            <a:normAutofit/>
          </a:bodyPr>
          <a:lstStyle/>
          <a:p>
            <a:pPr algn="just"/>
            <a:r>
              <a:rPr lang="tr-TR" sz="2800" b="1" dirty="0"/>
              <a:t>Buna göre bir yabancı ister ülkede ister ülke dışında suç işleyerek devletin güvenliğini tehlikeye düşürsün, ilgili devlet bu suçu takip edip bu kişiyi yargılayabilecektir. Bu durumda ülke dışında devletin güvenliğine veya devlet fonksiyonlarının bütünlüğüne/işleyişine yönelik suçlarda devletin bu suçu kendi mahkemelerinde yargılayarak kendi kanunlarını uygulanması amaçlanır</a:t>
            </a:r>
          </a:p>
        </p:txBody>
      </p:sp>
    </p:spTree>
    <p:extLst>
      <p:ext uri="{BB962C8B-B14F-4D97-AF65-F5344CB8AC3E}">
        <p14:creationId xmlns:p14="http://schemas.microsoft.com/office/powerpoint/2010/main" xmlns="" val="1615074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94722"/>
          </a:xfrm>
        </p:spPr>
        <p:txBody>
          <a:bodyPr>
            <a:normAutofit fontScale="90000"/>
          </a:bodyPr>
          <a:lstStyle/>
          <a:p>
            <a:pPr algn="l"/>
            <a:r>
              <a:rPr lang="tr-TR" b="1" dirty="0" smtClean="0"/>
              <a:t/>
            </a:r>
            <a:br>
              <a:rPr lang="tr-TR" b="1" dirty="0" smtClean="0"/>
            </a:br>
            <a:r>
              <a:rPr lang="tr-TR" b="1" dirty="0" smtClean="0"/>
              <a:t/>
            </a:r>
            <a:br>
              <a:rPr lang="tr-TR" b="1" dirty="0" smtClean="0"/>
            </a:br>
            <a:r>
              <a:rPr lang="tr-TR" sz="3600" b="1" dirty="0" smtClean="0"/>
              <a:t>Bu ilkenin dayanağı TCK m. 12/f.1’dedir. </a:t>
            </a:r>
            <a:br>
              <a:rPr lang="tr-TR" sz="3600" b="1" dirty="0" smtClean="0"/>
            </a:br>
            <a:r>
              <a:rPr lang="tr-TR" sz="3600" b="1" dirty="0" smtClean="0"/>
              <a:t/>
            </a:r>
            <a:br>
              <a:rPr lang="tr-TR" sz="3600" b="1" dirty="0" smtClean="0"/>
            </a:br>
            <a:r>
              <a:rPr lang="tr-TR" sz="3600" b="1" dirty="0" smtClean="0">
                <a:solidFill>
                  <a:srgbClr val="C00000"/>
                </a:solidFill>
              </a:rPr>
              <a:t>Yabancı </a:t>
            </a:r>
            <a:r>
              <a:rPr lang="tr-TR" sz="3600" b="1" dirty="0">
                <a:solidFill>
                  <a:srgbClr val="C00000"/>
                </a:solidFill>
              </a:rPr>
              <a:t>tarafından işlenen </a:t>
            </a:r>
            <a:r>
              <a:rPr lang="tr-TR" sz="3600" b="1" dirty="0" smtClean="0">
                <a:solidFill>
                  <a:srgbClr val="C00000"/>
                </a:solidFill>
              </a:rPr>
              <a:t>suç -TCK </a:t>
            </a:r>
            <a:r>
              <a:rPr lang="tr-TR" sz="3600" b="1" dirty="0">
                <a:solidFill>
                  <a:srgbClr val="C00000"/>
                </a:solidFill>
              </a:rPr>
              <a:t>m. </a:t>
            </a:r>
            <a:r>
              <a:rPr lang="tr-TR" sz="3600" b="1" dirty="0" smtClean="0">
                <a:solidFill>
                  <a:srgbClr val="C00000"/>
                </a:solidFill>
              </a:rPr>
              <a:t>12</a:t>
            </a:r>
            <a:br>
              <a:rPr lang="tr-TR" sz="3600" b="1" dirty="0" smtClean="0">
                <a:solidFill>
                  <a:srgbClr val="C00000"/>
                </a:solidFill>
              </a:rPr>
            </a:br>
            <a:r>
              <a:rPr lang="tr-TR" sz="3600" b="1" dirty="0" smtClean="0"/>
              <a:t>(1</a:t>
            </a:r>
            <a:r>
              <a:rPr lang="tr-TR" sz="3600" b="1" dirty="0"/>
              <a:t>) </a:t>
            </a:r>
            <a:r>
              <a:rPr lang="tr-TR" sz="3600" b="1" dirty="0">
                <a:solidFill>
                  <a:srgbClr val="C00000"/>
                </a:solidFill>
              </a:rPr>
              <a:t>Bir yabancı</a:t>
            </a:r>
            <a:r>
              <a:rPr lang="tr-TR" sz="3600" b="1" dirty="0"/>
              <a:t>, 13 üncü </a:t>
            </a:r>
            <a:r>
              <a:rPr lang="tr-TR" sz="3600" b="1" dirty="0" smtClean="0"/>
              <a:t>maddede </a:t>
            </a:r>
            <a:r>
              <a:rPr lang="tr-TR" sz="3600" b="1" dirty="0"/>
              <a:t>yazılı suçlar dışında, Türk kanunlarına göre aşağı sınırı en az bir yıl hapis cezasını gerektiren bir suçu </a:t>
            </a:r>
            <a:r>
              <a:rPr lang="tr-TR" sz="3600" b="1" dirty="0">
                <a:solidFill>
                  <a:srgbClr val="C00000"/>
                </a:solidFill>
              </a:rPr>
              <a:t>yabancı ülkede Türkiye’nin zararına </a:t>
            </a:r>
            <a:r>
              <a:rPr lang="tr-TR" sz="3600" b="1" dirty="0" smtClean="0"/>
              <a:t>işlediği </a:t>
            </a:r>
            <a:r>
              <a:rPr lang="tr-TR" sz="3600" b="1" dirty="0"/>
              <a:t>ve </a:t>
            </a:r>
            <a:r>
              <a:rPr lang="tr-TR" sz="3600" b="1" dirty="0" smtClean="0"/>
              <a:t>kendisi </a:t>
            </a:r>
            <a:r>
              <a:rPr lang="tr-TR" sz="3600" b="1" dirty="0"/>
              <a:t>Türkiye’de bulunduğu takdirde, Türk </a:t>
            </a:r>
            <a:r>
              <a:rPr lang="tr-TR" sz="3600" b="1" dirty="0" smtClean="0"/>
              <a:t>kanunlarına </a:t>
            </a:r>
            <a:r>
              <a:rPr lang="tr-TR" sz="3600" b="1" dirty="0"/>
              <a:t>göre cezalandırılır. </a:t>
            </a:r>
            <a:r>
              <a:rPr lang="tr-TR" sz="3600" b="1" u="sng" dirty="0">
                <a:solidFill>
                  <a:srgbClr val="FF0000"/>
                </a:solidFill>
              </a:rPr>
              <a:t>Yargılama </a:t>
            </a:r>
            <a:r>
              <a:rPr lang="tr-TR" sz="3600" b="1" u="sng" dirty="0" smtClean="0">
                <a:solidFill>
                  <a:srgbClr val="FF0000"/>
                </a:solidFill>
              </a:rPr>
              <a:t>yapılması </a:t>
            </a:r>
            <a:r>
              <a:rPr lang="tr-TR" sz="3600" b="1" u="sng" dirty="0">
                <a:solidFill>
                  <a:srgbClr val="FF0000"/>
                </a:solidFill>
              </a:rPr>
              <a:t>Adalet Bakanının istemine bağlıdır</a:t>
            </a:r>
            <a:r>
              <a:rPr lang="tr-TR" sz="3600" b="1" u="sng" dirty="0"/>
              <a:t>.</a:t>
            </a:r>
            <a:r>
              <a:rPr lang="tr-TR" sz="3600" dirty="0"/>
              <a:t/>
            </a:r>
            <a:br>
              <a:rPr lang="tr-TR" sz="3600" dirty="0"/>
            </a:br>
            <a:endParaRPr lang="tr-TR" sz="3600" dirty="0"/>
          </a:p>
        </p:txBody>
      </p:sp>
    </p:spTree>
    <p:extLst>
      <p:ext uri="{BB962C8B-B14F-4D97-AF65-F5344CB8AC3E}">
        <p14:creationId xmlns:p14="http://schemas.microsoft.com/office/powerpoint/2010/main" xmlns="" val="35147189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962674"/>
          </a:xfrm>
        </p:spPr>
        <p:txBody>
          <a:bodyPr>
            <a:normAutofit fontScale="90000"/>
          </a:bodyPr>
          <a:lstStyle/>
          <a:p>
            <a:pPr algn="l"/>
            <a:r>
              <a:rPr lang="tr-TR" b="1" dirty="0" smtClean="0"/>
              <a:t/>
            </a:r>
            <a:br>
              <a:rPr lang="tr-TR" b="1" dirty="0" smtClean="0"/>
            </a:br>
            <a:r>
              <a:rPr lang="tr-TR" b="1" dirty="0" smtClean="0">
                <a:solidFill>
                  <a:srgbClr val="C00000"/>
                </a:solidFill>
              </a:rPr>
              <a:t>Bu </a:t>
            </a:r>
            <a:r>
              <a:rPr lang="tr-TR" b="1" dirty="0">
                <a:solidFill>
                  <a:srgbClr val="C00000"/>
                </a:solidFill>
              </a:rPr>
              <a:t>ilkenin uygulanabilmesi için;</a:t>
            </a:r>
            <a:r>
              <a:rPr lang="tr-TR" b="1" dirty="0"/>
              <a:t/>
            </a:r>
            <a:br>
              <a:rPr lang="tr-TR" b="1" dirty="0"/>
            </a:br>
            <a:r>
              <a:rPr lang="tr-TR" b="1" dirty="0"/>
              <a:t>1- Türk kanunlarına göre aşağı sınırı bir yıldan az olmayan hapis </a:t>
            </a:r>
            <a:r>
              <a:rPr lang="tr-TR" b="1" dirty="0" smtClean="0"/>
              <a:t>cezasını </a:t>
            </a:r>
            <a:r>
              <a:rPr lang="tr-TR" b="1" dirty="0"/>
              <a:t>gerektiren bir suç söz işlenmiş olmalıdır. </a:t>
            </a:r>
            <a:br>
              <a:rPr lang="tr-TR" b="1" dirty="0"/>
            </a:br>
            <a:r>
              <a:rPr lang="tr-TR" b="1" dirty="0"/>
              <a:t>2- Failin Türkiye’de bulunması gerekir. </a:t>
            </a:r>
            <a:br>
              <a:rPr lang="tr-TR" b="1" dirty="0"/>
            </a:br>
            <a:r>
              <a:rPr lang="tr-TR" b="1" dirty="0"/>
              <a:t>3- Bu suçun Türkiye’nin zararına </a:t>
            </a:r>
            <a:r>
              <a:rPr lang="tr-TR" b="1" dirty="0" smtClean="0"/>
              <a:t>işlenmiş </a:t>
            </a:r>
            <a:r>
              <a:rPr lang="tr-TR" b="1" dirty="0"/>
              <a:t>olması gerekir.</a:t>
            </a:r>
            <a:br>
              <a:rPr lang="tr-TR" b="1" dirty="0"/>
            </a:br>
            <a:r>
              <a:rPr lang="tr-TR" b="1" dirty="0"/>
              <a:t>4- Yargılama </a:t>
            </a:r>
            <a:r>
              <a:rPr lang="tr-TR" b="1" dirty="0" smtClean="0"/>
              <a:t>yapılması </a:t>
            </a:r>
            <a:r>
              <a:rPr lang="tr-TR" b="1" dirty="0"/>
              <a:t>için Adalet Bakanının istemi gerekir.</a:t>
            </a:r>
            <a:r>
              <a:rPr lang="tr-TR" dirty="0"/>
              <a:t/>
            </a:r>
            <a:br>
              <a:rPr lang="tr-TR" dirty="0"/>
            </a:br>
            <a:endParaRPr lang="tr-TR" dirty="0"/>
          </a:p>
        </p:txBody>
      </p:sp>
    </p:spTree>
    <p:extLst>
      <p:ext uri="{BB962C8B-B14F-4D97-AF65-F5344CB8AC3E}">
        <p14:creationId xmlns:p14="http://schemas.microsoft.com/office/powerpoint/2010/main" xmlns="" val="2900909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7158" y="0"/>
            <a:ext cx="8229600" cy="6583362"/>
          </a:xfrm>
        </p:spPr>
        <p:txBody>
          <a:bodyPr>
            <a:normAutofit/>
          </a:bodyPr>
          <a:lstStyle/>
          <a:p>
            <a:pPr algn="just"/>
            <a:r>
              <a:rPr lang="tr-TR" b="1" dirty="0" smtClean="0">
                <a:solidFill>
                  <a:srgbClr val="C00000"/>
                </a:solidFill>
              </a:rPr>
              <a:t>3</a:t>
            </a:r>
            <a:r>
              <a:rPr lang="tr-TR" b="1" dirty="0" smtClean="0">
                <a:solidFill>
                  <a:srgbClr val="C00000"/>
                </a:solidFill>
              </a:rPr>
              <a:t>-Evrensellik </a:t>
            </a:r>
            <a:r>
              <a:rPr lang="tr-TR" b="1" dirty="0">
                <a:solidFill>
                  <a:srgbClr val="C00000"/>
                </a:solidFill>
              </a:rPr>
              <a:t>İlkesi </a:t>
            </a:r>
            <a:r>
              <a:rPr lang="tr-TR" dirty="0"/>
              <a:t/>
            </a:r>
            <a:br>
              <a:rPr lang="tr-TR" dirty="0"/>
            </a:br>
            <a:r>
              <a:rPr lang="tr-TR" sz="3600" dirty="0"/>
              <a:t>Bu ilke esasen devletin egemenlik alanında uygulanabilecek olan yargı yetkisinin istisnai olarak geniş bir alanda uygulanmasına olanak tanımaktadır. Bu ilkeye göre ceza kanunları nerede, kim tarafından ve kime karşı işlenirse işlensin tüm suçlara uygulanır.</a:t>
            </a:r>
          </a:p>
        </p:txBody>
      </p:sp>
    </p:spTree>
    <p:extLst>
      <p:ext uri="{BB962C8B-B14F-4D97-AF65-F5344CB8AC3E}">
        <p14:creationId xmlns:p14="http://schemas.microsoft.com/office/powerpoint/2010/main" xmlns="" val="32942872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746650"/>
          </a:xfrm>
        </p:spPr>
        <p:txBody>
          <a:bodyPr/>
          <a:lstStyle/>
          <a:p>
            <a:pPr algn="just"/>
            <a:r>
              <a:rPr lang="tr-TR" dirty="0" smtClean="0"/>
              <a:t>“</a:t>
            </a:r>
            <a:r>
              <a:rPr lang="tr-TR" dirty="0">
                <a:solidFill>
                  <a:srgbClr val="FF0000"/>
                </a:solidFill>
              </a:rPr>
              <a:t>İ</a:t>
            </a:r>
            <a:r>
              <a:rPr lang="tr-TR" dirty="0" smtClean="0">
                <a:solidFill>
                  <a:srgbClr val="FF0000"/>
                </a:solidFill>
              </a:rPr>
              <a:t>stisnai </a:t>
            </a:r>
            <a:r>
              <a:rPr lang="tr-TR" dirty="0">
                <a:solidFill>
                  <a:srgbClr val="FF0000"/>
                </a:solidFill>
              </a:rPr>
              <a:t>ve dar</a:t>
            </a:r>
            <a:r>
              <a:rPr lang="tr-TR" dirty="0"/>
              <a:t>” olan bir yargı yetkisi en güçlü ilke haline gelip en geniş uygulama alanına sahip olmakta ve bu nedenle de bir başka devletin egemenlik alanına müdahale teşkil etmektedir.</a:t>
            </a:r>
          </a:p>
        </p:txBody>
      </p:sp>
    </p:spTree>
    <p:extLst>
      <p:ext uri="{BB962C8B-B14F-4D97-AF65-F5344CB8AC3E}">
        <p14:creationId xmlns:p14="http://schemas.microsoft.com/office/powerpoint/2010/main" xmlns="" val="3988975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74638"/>
            <a:ext cx="8401080" cy="6322714"/>
          </a:xfrm>
        </p:spPr>
        <p:txBody>
          <a:bodyPr>
            <a:normAutofit/>
          </a:bodyPr>
          <a:lstStyle/>
          <a:p>
            <a:pPr algn="just"/>
            <a:r>
              <a:rPr lang="tr-TR" sz="3600" b="1" dirty="0"/>
              <a:t>Bu yetkinin başlıca hukuksal dayanağı </a:t>
            </a:r>
            <a:r>
              <a:rPr lang="tr-TR" sz="3600" b="1" dirty="0" smtClean="0"/>
              <a:t/>
            </a:r>
            <a:br>
              <a:rPr lang="tr-TR" sz="3600" b="1" dirty="0" smtClean="0"/>
            </a:br>
            <a:r>
              <a:rPr lang="tr-TR" sz="2400" b="1" dirty="0" smtClean="0">
                <a:solidFill>
                  <a:srgbClr val="C00000"/>
                </a:solidFill>
              </a:rPr>
              <a:t>1949 </a:t>
            </a:r>
            <a:r>
              <a:rPr lang="tr-TR" sz="2400" b="1" dirty="0">
                <a:solidFill>
                  <a:srgbClr val="C00000"/>
                </a:solidFill>
              </a:rPr>
              <a:t>Cenevre Sözleşmeleri ile 1977 tarihli Birinci Ek </a:t>
            </a:r>
            <a:r>
              <a:rPr lang="tr-TR" sz="2400" b="1" dirty="0" smtClean="0">
                <a:solidFill>
                  <a:srgbClr val="C00000"/>
                </a:solidFill>
              </a:rPr>
              <a:t>Protokol</a:t>
            </a:r>
            <a:br>
              <a:rPr lang="tr-TR" sz="2400" b="1" dirty="0" smtClean="0">
                <a:solidFill>
                  <a:srgbClr val="C00000"/>
                </a:solidFill>
              </a:rPr>
            </a:br>
            <a:r>
              <a:rPr lang="tr-TR" sz="2400" b="1" dirty="0" smtClean="0">
                <a:solidFill>
                  <a:srgbClr val="C00000"/>
                </a:solidFill>
              </a:rPr>
              <a:t/>
            </a:r>
            <a:br>
              <a:rPr lang="tr-TR" sz="2400" b="1" dirty="0" smtClean="0">
                <a:solidFill>
                  <a:srgbClr val="C00000"/>
                </a:solidFill>
              </a:rPr>
            </a:br>
            <a:r>
              <a:rPr lang="tr-TR" sz="2400" b="1" dirty="0" smtClean="0">
                <a:solidFill>
                  <a:srgbClr val="C00000"/>
                </a:solidFill>
              </a:rPr>
              <a:t>1984 </a:t>
            </a:r>
            <a:r>
              <a:rPr lang="tr-TR" sz="2400" b="1" dirty="0">
                <a:solidFill>
                  <a:srgbClr val="C00000"/>
                </a:solidFill>
              </a:rPr>
              <a:t>tarihli İşkencenin Önlenmesine Dair </a:t>
            </a:r>
            <a:r>
              <a:rPr lang="tr-TR" sz="2400" b="1" dirty="0" smtClean="0">
                <a:solidFill>
                  <a:srgbClr val="C00000"/>
                </a:solidFill>
              </a:rPr>
              <a:t>Sözleşme</a:t>
            </a:r>
            <a:br>
              <a:rPr lang="tr-TR" sz="2400" b="1" dirty="0" smtClean="0">
                <a:solidFill>
                  <a:srgbClr val="C00000"/>
                </a:solidFill>
              </a:rPr>
            </a:br>
            <a:r>
              <a:rPr lang="tr-TR" sz="2400" b="1" dirty="0" smtClean="0">
                <a:solidFill>
                  <a:srgbClr val="C00000"/>
                </a:solidFill>
              </a:rPr>
              <a:t/>
            </a:r>
            <a:br>
              <a:rPr lang="tr-TR" sz="2400" b="1" dirty="0" smtClean="0">
                <a:solidFill>
                  <a:srgbClr val="C00000"/>
                </a:solidFill>
              </a:rPr>
            </a:br>
            <a:r>
              <a:rPr lang="tr-TR" sz="2400" b="1" dirty="0" smtClean="0">
                <a:solidFill>
                  <a:srgbClr val="C00000"/>
                </a:solidFill>
              </a:rPr>
              <a:t>Uçakların </a:t>
            </a:r>
            <a:r>
              <a:rPr lang="tr-TR" sz="2400" b="1" dirty="0">
                <a:solidFill>
                  <a:srgbClr val="C00000"/>
                </a:solidFill>
              </a:rPr>
              <a:t>Güvenliğine Dair 1970 La </a:t>
            </a:r>
            <a:r>
              <a:rPr lang="tr-TR" sz="2400" b="1" dirty="0" err="1">
                <a:solidFill>
                  <a:srgbClr val="C00000"/>
                </a:solidFill>
              </a:rPr>
              <a:t>Haye</a:t>
            </a:r>
            <a:r>
              <a:rPr lang="tr-TR" sz="2400" b="1" dirty="0">
                <a:solidFill>
                  <a:srgbClr val="C00000"/>
                </a:solidFill>
              </a:rPr>
              <a:t> Sözleşmesi </a:t>
            </a:r>
            <a:r>
              <a:rPr lang="tr-TR" sz="2400" b="1" dirty="0" smtClean="0">
                <a:solidFill>
                  <a:srgbClr val="C00000"/>
                </a:solidFill>
              </a:rPr>
              <a:t/>
            </a:r>
            <a:br>
              <a:rPr lang="tr-TR" sz="2400" b="1" dirty="0" smtClean="0">
                <a:solidFill>
                  <a:srgbClr val="C00000"/>
                </a:solidFill>
              </a:rPr>
            </a:br>
            <a:r>
              <a:rPr lang="tr-TR" sz="2400" b="1" dirty="0"/>
              <a:t/>
            </a:r>
            <a:br>
              <a:rPr lang="tr-TR" sz="2400" b="1" dirty="0"/>
            </a:br>
            <a:r>
              <a:rPr lang="tr-TR" sz="2400" b="1" dirty="0" smtClean="0">
                <a:solidFill>
                  <a:srgbClr val="C00000"/>
                </a:solidFill>
              </a:rPr>
              <a:t>1971 </a:t>
            </a:r>
            <a:r>
              <a:rPr lang="tr-TR" sz="2400" b="1" dirty="0">
                <a:solidFill>
                  <a:srgbClr val="C00000"/>
                </a:solidFill>
              </a:rPr>
              <a:t>tarihli Montreal Sözleşmesidir. </a:t>
            </a:r>
            <a:r>
              <a:rPr lang="tr-TR" sz="2400" dirty="0"/>
              <a:t/>
            </a:r>
            <a:br>
              <a:rPr lang="tr-TR" sz="2400" dirty="0"/>
            </a:br>
            <a:endParaRPr lang="tr-TR" sz="2400" dirty="0"/>
          </a:p>
        </p:txBody>
      </p:sp>
    </p:spTree>
    <p:extLst>
      <p:ext uri="{BB962C8B-B14F-4D97-AF65-F5344CB8AC3E}">
        <p14:creationId xmlns:p14="http://schemas.microsoft.com/office/powerpoint/2010/main" xmlns="" val="51607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60648"/>
            <a:ext cx="8964488" cy="6466730"/>
          </a:xfrm>
        </p:spPr>
        <p:txBody>
          <a:bodyPr>
            <a:noAutofit/>
          </a:bodyPr>
          <a:lstStyle/>
          <a:p>
            <a:pPr algn="just">
              <a:spcAft>
                <a:spcPts val="0"/>
              </a:spcAft>
            </a:pPr>
            <a:r>
              <a:rPr lang="tr-TR" sz="3600" dirty="0" smtClean="0">
                <a:latin typeface="Times New Roman"/>
                <a:ea typeface="Times New Roman"/>
              </a:rPr>
              <a:t>Ceza </a:t>
            </a:r>
            <a:r>
              <a:rPr lang="tr-TR" sz="3600" dirty="0">
                <a:latin typeface="Times New Roman"/>
                <a:ea typeface="Times New Roman"/>
              </a:rPr>
              <a:t>davalarında devletin suça dair yargı yetkisi bakımından suçun işlendiği yeri esas alan “</a:t>
            </a:r>
            <a:r>
              <a:rPr lang="tr-TR" sz="3600" b="1" dirty="0" smtClean="0">
                <a:solidFill>
                  <a:srgbClr val="FF0000"/>
                </a:solidFill>
                <a:latin typeface="Times New Roman"/>
                <a:ea typeface="Times New Roman"/>
              </a:rPr>
              <a:t>mülkilik ilkesi</a:t>
            </a:r>
            <a:r>
              <a:rPr lang="tr-TR" sz="3600" dirty="0" smtClean="0">
                <a:latin typeface="Times New Roman"/>
                <a:ea typeface="Times New Roman"/>
              </a:rPr>
              <a:t>” temel ilkedir. </a:t>
            </a:r>
            <a:br>
              <a:rPr lang="tr-TR" sz="3600" dirty="0" smtClean="0">
                <a:latin typeface="Times New Roman"/>
                <a:ea typeface="Times New Roman"/>
              </a:rPr>
            </a:br>
            <a:r>
              <a:rPr lang="tr-TR" sz="3600" dirty="0" smtClean="0">
                <a:latin typeface="Times New Roman"/>
                <a:ea typeface="Times New Roman"/>
              </a:rPr>
              <a:t/>
            </a:r>
            <a:br>
              <a:rPr lang="tr-TR" sz="3600" dirty="0" smtClean="0">
                <a:latin typeface="Times New Roman"/>
                <a:ea typeface="Times New Roman"/>
              </a:rPr>
            </a:br>
            <a:endParaRPr lang="tr-TR" sz="3600" dirty="0"/>
          </a:p>
        </p:txBody>
      </p:sp>
    </p:spTree>
    <p:extLst>
      <p:ext uri="{BB962C8B-B14F-4D97-AF65-F5344CB8AC3E}">
        <p14:creationId xmlns:p14="http://schemas.microsoft.com/office/powerpoint/2010/main" xmlns="" val="39331132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normAutofit/>
          </a:bodyPr>
          <a:lstStyle/>
          <a:p>
            <a:pPr algn="l"/>
            <a:r>
              <a:rPr lang="tr-TR" b="1" dirty="0" err="1" smtClean="0"/>
              <a:t>TCK’da</a:t>
            </a:r>
            <a:r>
              <a:rPr lang="tr-TR" b="1" dirty="0" smtClean="0"/>
              <a:t> evrensel yargı yetkisinin dayağı TCK m. 13’tedir. </a:t>
            </a:r>
            <a:br>
              <a:rPr lang="tr-TR" b="1" dirty="0" smtClean="0"/>
            </a:br>
            <a:r>
              <a:rPr lang="tr-TR" b="1" dirty="0" smtClean="0">
                <a:solidFill>
                  <a:srgbClr val="C00000"/>
                </a:solidFill>
              </a:rPr>
              <a:t>Diğer </a:t>
            </a:r>
            <a:r>
              <a:rPr lang="tr-TR" b="1" dirty="0">
                <a:solidFill>
                  <a:srgbClr val="C00000"/>
                </a:solidFill>
              </a:rPr>
              <a:t>suçlar </a:t>
            </a:r>
            <a:br>
              <a:rPr lang="tr-TR" b="1" dirty="0">
                <a:solidFill>
                  <a:srgbClr val="C00000"/>
                </a:solidFill>
              </a:rPr>
            </a:br>
            <a:r>
              <a:rPr lang="tr-TR" b="1" dirty="0">
                <a:solidFill>
                  <a:srgbClr val="C00000"/>
                </a:solidFill>
              </a:rPr>
              <a:t>TCK m. 13</a:t>
            </a:r>
            <a:r>
              <a:rPr lang="tr-TR" b="1" dirty="0"/>
              <a:t>.– (1) </a:t>
            </a:r>
            <a:r>
              <a:rPr lang="tr-TR" b="1" dirty="0">
                <a:solidFill>
                  <a:srgbClr val="C00000"/>
                </a:solidFill>
              </a:rPr>
              <a:t>Aşağıdaki suçların, vatandaş veya yabancı </a:t>
            </a:r>
            <a:r>
              <a:rPr lang="tr-TR" b="1" dirty="0" smtClean="0">
                <a:solidFill>
                  <a:srgbClr val="C00000"/>
                </a:solidFill>
              </a:rPr>
              <a:t>tarafından</a:t>
            </a:r>
            <a:r>
              <a:rPr lang="tr-TR" b="1" dirty="0">
                <a:solidFill>
                  <a:srgbClr val="C00000"/>
                </a:solidFill>
              </a:rPr>
              <a:t>, yabancı ülkede işlenmesi hâlinde, Türk kanunları uygulanır: </a:t>
            </a:r>
            <a:r>
              <a:rPr lang="tr-TR" b="1" dirty="0"/>
              <a:t/>
            </a:r>
            <a:br>
              <a:rPr lang="tr-TR" b="1" dirty="0"/>
            </a:br>
            <a:endParaRPr lang="tr-TR" b="1" dirty="0"/>
          </a:p>
        </p:txBody>
      </p:sp>
    </p:spTree>
    <p:extLst>
      <p:ext uri="{BB962C8B-B14F-4D97-AF65-F5344CB8AC3E}">
        <p14:creationId xmlns:p14="http://schemas.microsoft.com/office/powerpoint/2010/main" xmlns="" val="6158315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a:bodyPr>
          <a:lstStyle/>
          <a:p>
            <a:pPr algn="l"/>
            <a:r>
              <a:rPr lang="tr-TR" sz="1400" dirty="0" smtClean="0"/>
              <a:t>a) İkinci Kitap, </a:t>
            </a:r>
            <a:r>
              <a:rPr lang="tr-TR" sz="1800" dirty="0" smtClean="0"/>
              <a:t>Birinci Kısım altında yer alan suçlar.</a:t>
            </a:r>
            <a:br>
              <a:rPr lang="tr-TR" sz="1800" dirty="0" smtClean="0"/>
            </a:br>
            <a:r>
              <a:rPr lang="tr-TR" sz="1800" dirty="0" smtClean="0"/>
              <a:t>b</a:t>
            </a:r>
            <a:r>
              <a:rPr lang="tr-TR" sz="1800" dirty="0" smtClean="0"/>
              <a:t>) İkinci Kitap, Dördüncü Kısım altındaki Üçüncü, Dördüncü, Beşinci, Altıncı, Yedinci ve Sekizinci Bölümlerde yer alan suçlar.</a:t>
            </a:r>
            <a:br>
              <a:rPr lang="tr-TR" sz="1800" dirty="0" smtClean="0"/>
            </a:br>
            <a:r>
              <a:rPr lang="tr-TR" sz="1800" dirty="0" smtClean="0"/>
              <a:t>c</a:t>
            </a:r>
            <a:r>
              <a:rPr lang="tr-TR" sz="1800" dirty="0" smtClean="0"/>
              <a:t>) İ</a:t>
            </a:r>
            <a:r>
              <a:rPr lang="tr-TR" sz="1800" dirty="0" smtClean="0">
                <a:solidFill>
                  <a:srgbClr val="C00000"/>
                </a:solidFill>
              </a:rPr>
              <a:t>şkence</a:t>
            </a:r>
            <a:r>
              <a:rPr lang="tr-TR" sz="1800" dirty="0" smtClean="0"/>
              <a:t> (madde 94, 95).</a:t>
            </a:r>
            <a:br>
              <a:rPr lang="tr-TR" sz="1800" dirty="0" smtClean="0"/>
            </a:br>
            <a:r>
              <a:rPr lang="tr-TR" sz="1800" dirty="0" smtClean="0"/>
              <a:t>d</a:t>
            </a:r>
            <a:r>
              <a:rPr lang="tr-TR" sz="1800" dirty="0" smtClean="0"/>
              <a:t>) </a:t>
            </a:r>
            <a:r>
              <a:rPr lang="tr-TR" sz="1800" dirty="0" smtClean="0">
                <a:solidFill>
                  <a:srgbClr val="C00000"/>
                </a:solidFill>
              </a:rPr>
              <a:t>Çevrenin kasten kirletilmesi </a:t>
            </a:r>
            <a:r>
              <a:rPr lang="tr-TR" sz="1800" dirty="0" smtClean="0"/>
              <a:t>(madde 181).</a:t>
            </a:r>
            <a:br>
              <a:rPr lang="tr-TR" sz="1800" dirty="0" smtClean="0"/>
            </a:br>
            <a:r>
              <a:rPr lang="tr-TR" sz="1800" dirty="0" smtClean="0"/>
              <a:t>e</a:t>
            </a:r>
            <a:r>
              <a:rPr lang="tr-TR" sz="1800" dirty="0" smtClean="0"/>
              <a:t>) </a:t>
            </a:r>
            <a:r>
              <a:rPr lang="tr-TR" sz="1800" dirty="0" smtClean="0">
                <a:solidFill>
                  <a:srgbClr val="C00000"/>
                </a:solidFill>
              </a:rPr>
              <a:t>Uyuşturucu veya uyarıcı madde imal ve ticareti </a:t>
            </a:r>
            <a:r>
              <a:rPr lang="tr-TR" sz="1800" dirty="0" smtClean="0"/>
              <a:t>(madde 188), uyuşturucu veya uyarıcı madde kullanılmasını kolaylaştırma (madde 190).</a:t>
            </a:r>
            <a:br>
              <a:rPr lang="tr-TR" sz="1800" dirty="0" smtClean="0"/>
            </a:br>
            <a:r>
              <a:rPr lang="tr-TR" sz="1800" dirty="0" smtClean="0"/>
              <a:t>f</a:t>
            </a:r>
            <a:r>
              <a:rPr lang="tr-TR" sz="1800" dirty="0" smtClean="0"/>
              <a:t>) </a:t>
            </a:r>
            <a:r>
              <a:rPr lang="tr-TR" sz="1800" dirty="0" smtClean="0">
                <a:solidFill>
                  <a:srgbClr val="C00000"/>
                </a:solidFill>
              </a:rPr>
              <a:t>Parada sahtecilik</a:t>
            </a:r>
            <a:r>
              <a:rPr lang="tr-TR" sz="1800" dirty="0" smtClean="0"/>
              <a:t> (madde 197), para ve kıymetli damgaları imale yarayan araçların üretimi ve ticareti (madde 200), mühürde sahtecilik (madde 202).</a:t>
            </a:r>
            <a:br>
              <a:rPr lang="tr-TR" sz="1800" dirty="0" smtClean="0"/>
            </a:br>
            <a:r>
              <a:rPr lang="tr-TR" sz="1800" dirty="0" smtClean="0"/>
              <a:t>g</a:t>
            </a:r>
            <a:r>
              <a:rPr lang="tr-TR" sz="1800" dirty="0" smtClean="0"/>
              <a:t>) </a:t>
            </a:r>
            <a:r>
              <a:rPr lang="tr-TR" sz="1800" dirty="0" smtClean="0">
                <a:solidFill>
                  <a:srgbClr val="C00000"/>
                </a:solidFill>
              </a:rPr>
              <a:t>Fuhuş</a:t>
            </a:r>
            <a:r>
              <a:rPr lang="tr-TR" sz="1800" dirty="0" smtClean="0"/>
              <a:t> (madde 227).</a:t>
            </a:r>
            <a:br>
              <a:rPr lang="tr-TR" sz="1800" dirty="0" smtClean="0"/>
            </a:br>
            <a:r>
              <a:rPr lang="tr-TR" sz="1800" dirty="0" smtClean="0"/>
              <a:t>i</a:t>
            </a:r>
            <a:r>
              <a:rPr lang="tr-TR" sz="1800" dirty="0" smtClean="0"/>
              <a:t>) </a:t>
            </a:r>
            <a:r>
              <a:rPr lang="tr-TR" sz="1800" dirty="0" smtClean="0">
                <a:solidFill>
                  <a:srgbClr val="C00000"/>
                </a:solidFill>
              </a:rPr>
              <a:t>Deniz, demiryolu veya havayolu ulaşım araçlarının kaçırılması veya alıkonulması </a:t>
            </a:r>
            <a:r>
              <a:rPr lang="tr-TR" sz="1800" dirty="0" smtClean="0"/>
              <a:t>(madde 223, fıkra 2, 3) ya da bu araçlara karşı işlenen zarar verme (madde 152) suçları.</a:t>
            </a:r>
            <a:br>
              <a:rPr lang="tr-TR" sz="1800" dirty="0" smtClean="0"/>
            </a:br>
            <a:r>
              <a:rPr lang="tr-TR" sz="1800" dirty="0" smtClean="0"/>
              <a:t>(</a:t>
            </a:r>
            <a:r>
              <a:rPr lang="tr-TR" sz="1800" dirty="0" smtClean="0"/>
              <a:t>2) </a:t>
            </a:r>
            <a:r>
              <a:rPr lang="tr-TR" sz="1800" dirty="0" smtClean="0"/>
              <a:t>İkinci </a:t>
            </a:r>
            <a:r>
              <a:rPr lang="tr-TR" sz="1800" dirty="0" smtClean="0"/>
              <a:t>Kitap, Dördüncü Kısım altındaki Üçüncü, Dördüncü, Beşinci, Altıncı ve Yedinci Bölümlerde yer alanlar hariç; birinci fıkra kapsamına giren suçlardan dolayı Türkiye'de yargılama yapılması, Adalet Bakanının talebine bağlıdır</a:t>
            </a:r>
            <a:br>
              <a:rPr lang="tr-TR" sz="1800" dirty="0" smtClean="0"/>
            </a:br>
            <a:r>
              <a:rPr lang="tr-TR" sz="1800" dirty="0" smtClean="0"/>
              <a:t>(</a:t>
            </a:r>
            <a:r>
              <a:rPr lang="tr-TR" sz="1800" dirty="0" smtClean="0"/>
              <a:t>3) Birinci fıkranın (a) ve (b) bentlerinde yazılı suçlar dolayısıyla yabancı bir ülkede mahkûmiyet veya beraat kararı verilmiş olsa bile, Adalet Bakanının talebi üzerine Türkiye'de yargılama yapılır</a:t>
            </a:r>
            <a:endParaRPr lang="tr-TR"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a:bodyPr>
          <a:lstStyle/>
          <a:p>
            <a:pPr algn="l"/>
            <a:r>
              <a:rPr lang="tr-TR" b="1" dirty="0" smtClean="0">
                <a:solidFill>
                  <a:srgbClr val="C00000"/>
                </a:solidFill>
                <a:latin typeface="Times New Roman"/>
                <a:ea typeface="Times New Roman"/>
              </a:rPr>
              <a:t>Ülke dışı yargı yetkisi </a:t>
            </a:r>
            <a:r>
              <a:rPr lang="tr-TR" dirty="0" smtClean="0">
                <a:latin typeface="Times New Roman"/>
                <a:ea typeface="Times New Roman"/>
              </a:rPr>
              <a:t/>
            </a:r>
            <a:br>
              <a:rPr lang="tr-TR" dirty="0" smtClean="0">
                <a:latin typeface="Times New Roman"/>
                <a:ea typeface="Times New Roman"/>
              </a:rPr>
            </a:br>
            <a:r>
              <a:rPr lang="tr-TR" sz="2400" dirty="0" smtClean="0">
                <a:latin typeface="Times New Roman"/>
                <a:ea typeface="Times New Roman"/>
              </a:rPr>
              <a:t>ihlal </a:t>
            </a:r>
            <a:r>
              <a:rPr lang="tr-TR" sz="2400" dirty="0" smtClean="0">
                <a:latin typeface="Times New Roman"/>
                <a:ea typeface="Times New Roman"/>
              </a:rPr>
              <a:t>edilen ulusal menfaatleri esas alan “</a:t>
            </a:r>
            <a:r>
              <a:rPr lang="tr-TR" sz="2400" b="1" dirty="0" smtClean="0">
                <a:solidFill>
                  <a:srgbClr val="FF0000"/>
                </a:solidFill>
                <a:latin typeface="Times New Roman"/>
                <a:ea typeface="Times New Roman"/>
              </a:rPr>
              <a:t>koruma”</a:t>
            </a:r>
            <a:r>
              <a:rPr lang="tr-TR" sz="2400" dirty="0" smtClean="0">
                <a:latin typeface="Times New Roman"/>
                <a:ea typeface="Times New Roman"/>
              </a:rPr>
              <a:t>, </a:t>
            </a:r>
            <a:r>
              <a:rPr lang="tr-TR" sz="2400" dirty="0" smtClean="0">
                <a:latin typeface="Times New Roman"/>
                <a:ea typeface="Times New Roman"/>
              </a:rPr>
              <a:t/>
            </a:r>
            <a:br>
              <a:rPr lang="tr-TR" sz="2400" dirty="0" smtClean="0">
                <a:latin typeface="Times New Roman"/>
                <a:ea typeface="Times New Roman"/>
              </a:rPr>
            </a:br>
            <a:r>
              <a:rPr lang="tr-TR" sz="2400" dirty="0" smtClean="0">
                <a:latin typeface="Times New Roman"/>
                <a:ea typeface="Times New Roman"/>
              </a:rPr>
              <a:t>failin </a:t>
            </a:r>
            <a:r>
              <a:rPr lang="tr-TR" sz="2400" dirty="0" smtClean="0">
                <a:latin typeface="Times New Roman"/>
                <a:ea typeface="Times New Roman"/>
              </a:rPr>
              <a:t>vatandaşlığını esas alan “</a:t>
            </a:r>
            <a:r>
              <a:rPr lang="tr-TR" sz="2400" b="1" dirty="0" smtClean="0">
                <a:solidFill>
                  <a:srgbClr val="FF0000"/>
                </a:solidFill>
                <a:latin typeface="Times New Roman"/>
                <a:ea typeface="Times New Roman"/>
              </a:rPr>
              <a:t>faile göre şahsilik</a:t>
            </a:r>
            <a:r>
              <a:rPr lang="tr-TR" sz="2400" dirty="0" smtClean="0">
                <a:latin typeface="Times New Roman"/>
                <a:ea typeface="Times New Roman"/>
              </a:rPr>
              <a:t>”, </a:t>
            </a:r>
            <a:r>
              <a:rPr lang="tr-TR" sz="2400" dirty="0" smtClean="0">
                <a:latin typeface="Times New Roman"/>
                <a:ea typeface="Times New Roman"/>
              </a:rPr>
              <a:t/>
            </a:r>
            <a:br>
              <a:rPr lang="tr-TR" sz="2400" dirty="0" smtClean="0">
                <a:latin typeface="Times New Roman"/>
                <a:ea typeface="Times New Roman"/>
              </a:rPr>
            </a:br>
            <a:r>
              <a:rPr lang="tr-TR" sz="2400" dirty="0" smtClean="0">
                <a:latin typeface="Times New Roman"/>
                <a:ea typeface="Times New Roman"/>
              </a:rPr>
              <a:t>mağdurun </a:t>
            </a:r>
            <a:r>
              <a:rPr lang="tr-TR" sz="2400" dirty="0" smtClean="0">
                <a:latin typeface="Times New Roman"/>
                <a:ea typeface="Times New Roman"/>
              </a:rPr>
              <a:t>vatandaşlığını esas alan “</a:t>
            </a:r>
            <a:r>
              <a:rPr lang="tr-TR" sz="2400" b="1" dirty="0" smtClean="0">
                <a:solidFill>
                  <a:srgbClr val="FF0000"/>
                </a:solidFill>
                <a:latin typeface="Times New Roman"/>
                <a:ea typeface="Times New Roman"/>
              </a:rPr>
              <a:t>mağdura göre şahsilik</a:t>
            </a:r>
            <a:r>
              <a:rPr lang="tr-TR" sz="2400" dirty="0" smtClean="0">
                <a:latin typeface="Times New Roman"/>
                <a:ea typeface="Times New Roman"/>
              </a:rPr>
              <a:t>” </a:t>
            </a:r>
            <a:r>
              <a:rPr lang="tr-TR" sz="2400" dirty="0" smtClean="0">
                <a:latin typeface="Times New Roman"/>
                <a:ea typeface="Times New Roman"/>
              </a:rPr>
              <a:t/>
            </a:r>
            <a:br>
              <a:rPr lang="tr-TR" sz="2400" dirty="0" smtClean="0">
                <a:latin typeface="Times New Roman"/>
                <a:ea typeface="Times New Roman"/>
              </a:rPr>
            </a:br>
            <a:r>
              <a:rPr lang="tr-TR" sz="2400" dirty="0" smtClean="0">
                <a:latin typeface="Times New Roman"/>
                <a:ea typeface="Times New Roman"/>
              </a:rPr>
              <a:t>suçun </a:t>
            </a:r>
            <a:r>
              <a:rPr lang="tr-TR" sz="2400" dirty="0" smtClean="0">
                <a:latin typeface="Times New Roman"/>
                <a:ea typeface="Times New Roman"/>
              </a:rPr>
              <a:t>uluslararası niteliğini esas alan “</a:t>
            </a:r>
            <a:r>
              <a:rPr lang="tr-TR" sz="2400" b="1" dirty="0" smtClean="0">
                <a:solidFill>
                  <a:srgbClr val="FF0000"/>
                </a:solidFill>
                <a:latin typeface="Times New Roman"/>
                <a:ea typeface="Times New Roman"/>
              </a:rPr>
              <a:t>evrensellik</a:t>
            </a:r>
            <a:r>
              <a:rPr lang="tr-TR" sz="2400" dirty="0" smtClean="0">
                <a:latin typeface="Times New Roman"/>
                <a:ea typeface="Times New Roman"/>
              </a:rPr>
              <a:t>” ilkesi </a:t>
            </a:r>
            <a:r>
              <a:rPr lang="tr-TR" dirty="0" smtClean="0">
                <a:latin typeface="Times New Roman"/>
                <a:ea typeface="Times New Roman"/>
              </a:rPr>
              <a:t>olmak üzere beş </a:t>
            </a:r>
            <a:r>
              <a:rPr lang="tr-TR" dirty="0" smtClean="0">
                <a:latin typeface="Times New Roman"/>
                <a:ea typeface="Times New Roman"/>
              </a:rPr>
              <a:t>yedek ilkeyi içerir.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14290"/>
            <a:ext cx="8678198" cy="6383062"/>
          </a:xfrm>
        </p:spPr>
        <p:txBody>
          <a:bodyPr>
            <a:normAutofit fontScale="90000"/>
          </a:bodyPr>
          <a:lstStyle/>
          <a:p>
            <a:pPr algn="just">
              <a:spcAft>
                <a:spcPts val="0"/>
              </a:spcAft>
            </a:pPr>
            <a:r>
              <a:rPr lang="tr-TR" b="1" dirty="0" smtClean="0">
                <a:solidFill>
                  <a:srgbClr val="C00000"/>
                </a:solidFill>
                <a:latin typeface="Times New Roman"/>
                <a:ea typeface="Times New Roman"/>
              </a:rPr>
              <a:t>Mülkilik </a:t>
            </a:r>
            <a:r>
              <a:rPr lang="tr-TR" b="1" dirty="0">
                <a:solidFill>
                  <a:srgbClr val="C00000"/>
                </a:solidFill>
                <a:latin typeface="Times New Roman"/>
                <a:ea typeface="Times New Roman"/>
              </a:rPr>
              <a:t>İlkesi (Ülkesel Yargı Yetkisi) </a:t>
            </a:r>
            <a:r>
              <a:rPr lang="tr-TR" sz="4800" dirty="0">
                <a:latin typeface="Times New Roman"/>
                <a:ea typeface="Times New Roman"/>
              </a:rPr>
              <a:t/>
            </a:r>
            <a:br>
              <a:rPr lang="tr-TR" sz="4800" dirty="0">
                <a:latin typeface="Times New Roman"/>
                <a:ea typeface="Times New Roman"/>
              </a:rPr>
            </a:br>
            <a:r>
              <a:rPr lang="tr-TR" dirty="0">
                <a:latin typeface="Times New Roman"/>
                <a:ea typeface="Times New Roman"/>
              </a:rPr>
              <a:t>Bu ilke, devletin ülkesinde işlenen bir suçu takip etmek ve failleri yargılamak yetkisinin </a:t>
            </a:r>
            <a:r>
              <a:rPr lang="tr-TR" dirty="0" smtClean="0">
                <a:latin typeface="Times New Roman"/>
                <a:ea typeface="Times New Roman"/>
              </a:rPr>
              <a:t>suçun işlendiği ülkedeki devlete </a:t>
            </a:r>
            <a:r>
              <a:rPr lang="tr-TR" dirty="0">
                <a:latin typeface="Times New Roman"/>
                <a:ea typeface="Times New Roman"/>
              </a:rPr>
              <a:t>ait </a:t>
            </a:r>
            <a:r>
              <a:rPr lang="tr-TR" dirty="0" smtClean="0">
                <a:latin typeface="Times New Roman"/>
                <a:ea typeface="Times New Roman"/>
              </a:rPr>
              <a:t>olduğunu ifade eder. </a:t>
            </a:r>
            <a:br>
              <a:rPr lang="tr-TR" dirty="0" smtClean="0">
                <a:latin typeface="Times New Roman"/>
                <a:ea typeface="Times New Roman"/>
              </a:rPr>
            </a:br>
            <a:r>
              <a:rPr lang="tr-TR" dirty="0" smtClean="0">
                <a:latin typeface="Times New Roman"/>
                <a:ea typeface="Times New Roman"/>
              </a:rPr>
              <a:t>İster </a:t>
            </a:r>
            <a:r>
              <a:rPr lang="tr-TR" dirty="0">
                <a:latin typeface="Times New Roman"/>
                <a:ea typeface="Times New Roman"/>
              </a:rPr>
              <a:t>vatandaş ister yabancı tarafından işlenmiş olsun, devletin ülkesinde işlenen bütün suçları takip etmek </a:t>
            </a:r>
            <a:r>
              <a:rPr lang="tr-TR" dirty="0" smtClean="0">
                <a:latin typeface="Times New Roman"/>
                <a:ea typeface="Times New Roman"/>
              </a:rPr>
              <a:t>yetkisi suçun üzerinde </a:t>
            </a:r>
            <a:r>
              <a:rPr lang="tr-TR" dirty="0" smtClean="0">
                <a:latin typeface="Times New Roman"/>
                <a:ea typeface="Times New Roman"/>
              </a:rPr>
              <a:t>işlediği ülkeye aittir. </a:t>
            </a:r>
            <a:endParaRPr lang="tr-TR" dirty="0"/>
          </a:p>
        </p:txBody>
      </p:sp>
    </p:spTree>
    <p:extLst>
      <p:ext uri="{BB962C8B-B14F-4D97-AF65-F5344CB8AC3E}">
        <p14:creationId xmlns:p14="http://schemas.microsoft.com/office/powerpoint/2010/main" xmlns="" val="2317600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746650"/>
          </a:xfrm>
        </p:spPr>
        <p:txBody>
          <a:bodyPr>
            <a:normAutofit/>
          </a:bodyPr>
          <a:lstStyle/>
          <a:p>
            <a:pPr algn="l"/>
            <a:r>
              <a:rPr lang="tr-TR" b="1" dirty="0" smtClean="0"/>
              <a:t/>
            </a:r>
            <a:br>
              <a:rPr lang="tr-TR" b="1" dirty="0" smtClean="0"/>
            </a:br>
            <a:r>
              <a:rPr lang="tr-TR" b="1" dirty="0" smtClean="0"/>
              <a:t>Türk Ceza Kanunu’nda bu ilke</a:t>
            </a:r>
            <a:r>
              <a:rPr lang="tr-TR" b="1" dirty="0" smtClean="0"/>
              <a:t/>
            </a:r>
            <a:br>
              <a:rPr lang="tr-TR" b="1" dirty="0" smtClean="0"/>
            </a:br>
            <a:r>
              <a:rPr lang="tr-TR" b="1" dirty="0" smtClean="0"/>
              <a:t>Yer </a:t>
            </a:r>
            <a:r>
              <a:rPr lang="tr-TR" b="1" dirty="0"/>
              <a:t>bakımından </a:t>
            </a:r>
            <a:r>
              <a:rPr lang="tr-TR" b="1" dirty="0" smtClean="0"/>
              <a:t>uygulama başlıklı (m.8)’ de yer alır.</a:t>
            </a:r>
            <a:r>
              <a:rPr lang="tr-TR" dirty="0"/>
              <a:t/>
            </a:r>
            <a:br>
              <a:rPr lang="tr-TR" dirty="0"/>
            </a:br>
            <a:r>
              <a:rPr lang="tr-TR" b="1" dirty="0"/>
              <a:t>TCK m. 8.</a:t>
            </a:r>
            <a:r>
              <a:rPr lang="tr-TR" dirty="0"/>
              <a:t>– (1) </a:t>
            </a:r>
            <a:r>
              <a:rPr lang="tr-TR" sz="5400" b="1" u="sng" dirty="0">
                <a:solidFill>
                  <a:srgbClr val="C00000"/>
                </a:solidFill>
              </a:rPr>
              <a:t>Türkiye’de</a:t>
            </a:r>
            <a:r>
              <a:rPr lang="tr-TR" b="1" u="sng" dirty="0">
                <a:solidFill>
                  <a:srgbClr val="C00000"/>
                </a:solidFill>
              </a:rPr>
              <a:t> işlenen suçlar</a:t>
            </a:r>
            <a:r>
              <a:rPr lang="tr-TR" b="1" dirty="0">
                <a:solidFill>
                  <a:srgbClr val="C00000"/>
                </a:solidFill>
              </a:rPr>
              <a:t> </a:t>
            </a:r>
            <a:r>
              <a:rPr lang="tr-TR" b="1" dirty="0" smtClean="0">
                <a:solidFill>
                  <a:srgbClr val="C00000"/>
                </a:solidFill>
              </a:rPr>
              <a:t>hakkında </a:t>
            </a:r>
            <a:r>
              <a:rPr lang="tr-TR" b="1" dirty="0">
                <a:solidFill>
                  <a:srgbClr val="C00000"/>
                </a:solidFill>
              </a:rPr>
              <a:t>Türk kanunları uygulanır. </a:t>
            </a:r>
            <a:r>
              <a:rPr lang="tr-TR" dirty="0"/>
              <a:t/>
            </a:r>
            <a:br>
              <a:rPr lang="tr-TR" dirty="0"/>
            </a:br>
            <a:endParaRPr lang="tr-TR" dirty="0"/>
          </a:p>
        </p:txBody>
      </p:sp>
    </p:spTree>
    <p:extLst>
      <p:ext uri="{BB962C8B-B14F-4D97-AF65-F5344CB8AC3E}">
        <p14:creationId xmlns:p14="http://schemas.microsoft.com/office/powerpoint/2010/main" xmlns="" val="20211474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14290"/>
            <a:ext cx="8401080" cy="6383062"/>
          </a:xfrm>
        </p:spPr>
        <p:txBody>
          <a:bodyPr>
            <a:normAutofit fontScale="90000"/>
          </a:bodyPr>
          <a:lstStyle/>
          <a:p>
            <a:pPr algn="l"/>
            <a:r>
              <a:rPr lang="tr-TR" sz="2700" b="1" dirty="0" smtClean="0"/>
              <a:t/>
            </a:r>
            <a:br>
              <a:rPr lang="tr-TR" sz="2700" b="1" dirty="0" smtClean="0"/>
            </a:br>
            <a:r>
              <a:rPr lang="tr-TR" sz="2700" b="1" dirty="0" smtClean="0"/>
              <a:t/>
            </a:r>
            <a:br>
              <a:rPr lang="tr-TR" sz="2700" b="1" dirty="0" smtClean="0"/>
            </a:br>
            <a:r>
              <a:rPr lang="tr-TR" sz="2700" b="1" dirty="0" smtClean="0"/>
              <a:t/>
            </a:r>
            <a:br>
              <a:rPr lang="tr-TR" sz="2700" b="1" dirty="0" smtClean="0"/>
            </a:br>
            <a:r>
              <a:rPr lang="tr-TR" sz="2700" b="1" dirty="0" smtClean="0"/>
              <a:t/>
            </a:r>
            <a:br>
              <a:rPr lang="tr-TR" sz="2700" b="1" dirty="0" smtClean="0"/>
            </a:br>
            <a:r>
              <a:rPr lang="tr-TR" sz="2700" b="1" dirty="0" smtClean="0"/>
              <a:t>Yer </a:t>
            </a:r>
            <a:r>
              <a:rPr lang="tr-TR" sz="2700" b="1" dirty="0"/>
              <a:t>bakımından </a:t>
            </a:r>
            <a:r>
              <a:rPr lang="tr-TR" sz="2700" b="1" dirty="0" smtClean="0"/>
              <a:t>uygulama başlıklı TCK </a:t>
            </a:r>
            <a:r>
              <a:rPr lang="tr-TR" sz="2700" b="1" dirty="0"/>
              <a:t>m. </a:t>
            </a:r>
            <a:r>
              <a:rPr lang="tr-TR" sz="2700" b="1" dirty="0" smtClean="0"/>
              <a:t>8, f. 2’de gerçek ülke ve farazi ülke (bayrak kuralı) yer alır. </a:t>
            </a:r>
            <a:br>
              <a:rPr lang="tr-TR" sz="2700" b="1" dirty="0" smtClean="0"/>
            </a:br>
            <a:r>
              <a:rPr lang="tr-TR" sz="3600" b="1" u="sng" dirty="0" smtClean="0">
                <a:solidFill>
                  <a:srgbClr val="FF0000"/>
                </a:solidFill>
              </a:rPr>
              <a:t>Suç</a:t>
            </a:r>
            <a:r>
              <a:rPr lang="tr-TR" sz="3600" b="1" u="sng" dirty="0">
                <a:solidFill>
                  <a:srgbClr val="FF0000"/>
                </a:solidFill>
              </a:rPr>
              <a:t>;</a:t>
            </a:r>
            <a:r>
              <a:rPr lang="tr-TR" sz="3600" b="1" dirty="0">
                <a:solidFill>
                  <a:srgbClr val="FF0000"/>
                </a:solidFill>
              </a:rPr>
              <a:t/>
            </a:r>
            <a:br>
              <a:rPr lang="tr-TR" sz="3600" b="1" dirty="0">
                <a:solidFill>
                  <a:srgbClr val="FF0000"/>
                </a:solidFill>
              </a:rPr>
            </a:br>
            <a:r>
              <a:rPr lang="tr-TR" sz="3100" b="1" dirty="0">
                <a:solidFill>
                  <a:srgbClr val="0070C0"/>
                </a:solidFill>
              </a:rPr>
              <a:t>a) Türk kara ve hava sahaları ile Türk </a:t>
            </a:r>
            <a:r>
              <a:rPr lang="tr-TR" sz="3100" b="1" dirty="0" smtClean="0">
                <a:solidFill>
                  <a:srgbClr val="0070C0"/>
                </a:solidFill>
              </a:rPr>
              <a:t>karasularında</a:t>
            </a:r>
            <a:r>
              <a:rPr lang="tr-TR" sz="3100" b="1" dirty="0">
                <a:solidFill>
                  <a:srgbClr val="0070C0"/>
                </a:solidFill>
              </a:rPr>
              <a:t>, </a:t>
            </a:r>
            <a:r>
              <a:rPr lang="tr-TR" sz="3100" b="1" dirty="0" smtClean="0">
                <a:solidFill>
                  <a:srgbClr val="FF0000"/>
                </a:solidFill>
              </a:rPr>
              <a:t/>
            </a:r>
            <a:br>
              <a:rPr lang="tr-TR" sz="3100" b="1" dirty="0" smtClean="0">
                <a:solidFill>
                  <a:srgbClr val="FF0000"/>
                </a:solidFill>
              </a:rPr>
            </a:br>
            <a:r>
              <a:rPr lang="tr-TR" sz="3100" b="1" dirty="0" smtClean="0">
                <a:solidFill>
                  <a:srgbClr val="00B050"/>
                </a:solidFill>
              </a:rPr>
              <a:t>b</a:t>
            </a:r>
            <a:r>
              <a:rPr lang="tr-TR" sz="3100" b="1" dirty="0">
                <a:solidFill>
                  <a:srgbClr val="00B050"/>
                </a:solidFill>
              </a:rPr>
              <a:t>) Açık denizde ve bunun üzerindeki hava sa­ha­sında, Türk deniz ve hava araçlarında veya bu araç­larla, </a:t>
            </a:r>
            <a:br>
              <a:rPr lang="tr-TR" sz="3100" b="1" dirty="0">
                <a:solidFill>
                  <a:srgbClr val="00B050"/>
                </a:solidFill>
              </a:rPr>
            </a:br>
            <a:r>
              <a:rPr lang="tr-TR" sz="3100" b="1" dirty="0">
                <a:solidFill>
                  <a:srgbClr val="00B050"/>
                </a:solidFill>
              </a:rPr>
              <a:t>c) Türk deniz ve hava savaş araçlarında veya bu araçlarla,</a:t>
            </a:r>
            <a:br>
              <a:rPr lang="tr-TR" sz="3100" b="1" dirty="0">
                <a:solidFill>
                  <a:srgbClr val="00B050"/>
                </a:solidFill>
              </a:rPr>
            </a:br>
            <a:r>
              <a:rPr lang="tr-TR" sz="3100" b="1" dirty="0">
                <a:solidFill>
                  <a:srgbClr val="00B050"/>
                </a:solidFill>
              </a:rPr>
              <a:t>d) Türkiye’nin kıt’a sahanlığında veya münha­sır ekonomik bölgesinde tesis edilmiş sabit plat­form­larda veya bunlara karşı işlendiğinde </a:t>
            </a:r>
            <a:r>
              <a:rPr lang="tr-TR" sz="3100" b="1" u="sng" dirty="0">
                <a:solidFill>
                  <a:srgbClr val="C00000"/>
                </a:solidFill>
              </a:rPr>
              <a:t>Türkiye’de işlenmiş sayılır.</a:t>
            </a:r>
            <a:r>
              <a:rPr lang="tr-TR" sz="3100" b="1" dirty="0">
                <a:solidFill>
                  <a:srgbClr val="00B050"/>
                </a:solidFill>
              </a:rPr>
              <a:t/>
            </a:r>
            <a:br>
              <a:rPr lang="tr-TR" sz="3100" b="1" dirty="0">
                <a:solidFill>
                  <a:srgbClr val="00B050"/>
                </a:solidFill>
              </a:rPr>
            </a:br>
            <a:r>
              <a:rPr lang="tr-TR" sz="3100" b="1" dirty="0" smtClean="0">
                <a:solidFill>
                  <a:srgbClr val="0070C0"/>
                </a:solidFill>
              </a:rPr>
              <a:t>a bendi gerçek ülkeyi</a:t>
            </a:r>
            <a:r>
              <a:rPr lang="tr-TR" sz="3100" b="1" dirty="0" smtClean="0">
                <a:solidFill>
                  <a:srgbClr val="00B050"/>
                </a:solidFill>
              </a:rPr>
              <a:t>, b,c, de bentleri ise farazi ülkeyi </a:t>
            </a:r>
            <a:r>
              <a:rPr lang="tr-TR" sz="3100" b="1" dirty="0" err="1" smtClean="0">
                <a:solidFill>
                  <a:srgbClr val="00B050"/>
                </a:solidFill>
              </a:rPr>
              <a:t>tanımalamaktadır</a:t>
            </a:r>
            <a:r>
              <a:rPr lang="tr-TR" sz="3100" b="1" dirty="0" smtClean="0">
                <a:solidFill>
                  <a:srgbClr val="00B050"/>
                </a:solidFill>
              </a:rPr>
              <a:t>. </a:t>
            </a: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xmlns="" val="2792414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14290"/>
            <a:ext cx="8401080" cy="6383062"/>
          </a:xfrm>
        </p:spPr>
        <p:txBody>
          <a:bodyPr>
            <a:normAutofit/>
          </a:bodyPr>
          <a:lstStyle/>
          <a:p>
            <a:pPr algn="just"/>
            <a:r>
              <a:rPr lang="tr-TR" sz="2800" b="1" dirty="0">
                <a:latin typeface="Times New Roman"/>
                <a:ea typeface="Times New Roman"/>
              </a:rPr>
              <a:t>Ülkesellik </a:t>
            </a:r>
            <a:r>
              <a:rPr lang="tr-TR" sz="2800" b="1" dirty="0" smtClean="0">
                <a:latin typeface="Times New Roman"/>
                <a:ea typeface="Times New Roman"/>
              </a:rPr>
              <a:t>ilkesinin uygulanması için, suçun mutlaka devletin </a:t>
            </a:r>
            <a:r>
              <a:rPr lang="tr-TR" sz="2800" b="1" dirty="0">
                <a:latin typeface="Times New Roman"/>
                <a:ea typeface="Times New Roman"/>
              </a:rPr>
              <a:t>ülkesinde işlenmiş </a:t>
            </a:r>
            <a:r>
              <a:rPr lang="tr-TR" sz="2800" b="1" dirty="0" smtClean="0">
                <a:latin typeface="Times New Roman"/>
                <a:ea typeface="Times New Roman"/>
              </a:rPr>
              <a:t>olması gerekmez.</a:t>
            </a:r>
            <a:br>
              <a:rPr lang="tr-TR" sz="2800" b="1" dirty="0" smtClean="0">
                <a:latin typeface="Times New Roman"/>
                <a:ea typeface="Times New Roman"/>
              </a:rPr>
            </a:br>
            <a:r>
              <a:rPr lang="tr-TR" b="1" dirty="0" smtClean="0">
                <a:latin typeface="Times New Roman"/>
                <a:ea typeface="Times New Roman"/>
              </a:rPr>
              <a:t/>
            </a:r>
            <a:br>
              <a:rPr lang="tr-TR" b="1" dirty="0" smtClean="0">
                <a:latin typeface="Times New Roman"/>
                <a:ea typeface="Times New Roman"/>
              </a:rPr>
            </a:br>
            <a:r>
              <a:rPr lang="tr-TR" b="1" u="sng" dirty="0" smtClean="0">
                <a:solidFill>
                  <a:srgbClr val="FF0000"/>
                </a:solidFill>
                <a:latin typeface="Times New Roman"/>
                <a:ea typeface="Times New Roman"/>
              </a:rPr>
              <a:t>Mesafe </a:t>
            </a:r>
            <a:r>
              <a:rPr lang="tr-TR" b="1" u="sng" dirty="0">
                <a:solidFill>
                  <a:srgbClr val="FF0000"/>
                </a:solidFill>
                <a:latin typeface="Times New Roman"/>
                <a:ea typeface="Times New Roman"/>
              </a:rPr>
              <a:t>suçlarında</a:t>
            </a:r>
            <a:r>
              <a:rPr lang="tr-TR" b="1" dirty="0">
                <a:latin typeface="Times New Roman"/>
                <a:ea typeface="Times New Roman"/>
              </a:rPr>
              <a:t>, </a:t>
            </a:r>
            <a:r>
              <a:rPr lang="tr-TR" sz="3200" b="1" dirty="0">
                <a:latin typeface="Times New Roman"/>
                <a:ea typeface="Times New Roman"/>
              </a:rPr>
              <a:t>başka bir devlet ülkesinde başlayan ya da yargı yetkisine sahip devletin ülkesinde başlayıp da bir başka devletin ülkesinde devam eden ya da sona eren suçlarda da devletin yargı yetkisinin varlığı kabul </a:t>
            </a:r>
            <a:r>
              <a:rPr lang="tr-TR" sz="3200" b="1" dirty="0" smtClean="0">
                <a:latin typeface="Times New Roman"/>
                <a:ea typeface="Times New Roman"/>
              </a:rPr>
              <a:t>edilmektedir.</a:t>
            </a:r>
            <a:r>
              <a:rPr lang="tr-TR" sz="3200" dirty="0" smtClean="0">
                <a:latin typeface="Times New Roman"/>
                <a:ea typeface="Times New Roman"/>
              </a:rPr>
              <a:t>. </a:t>
            </a:r>
            <a:endParaRPr lang="tr-TR" sz="3200" dirty="0"/>
          </a:p>
        </p:txBody>
      </p:sp>
    </p:spTree>
    <p:extLst>
      <p:ext uri="{BB962C8B-B14F-4D97-AF65-F5344CB8AC3E}">
        <p14:creationId xmlns:p14="http://schemas.microsoft.com/office/powerpoint/2010/main" xmlns="" val="3489142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94722"/>
          </a:xfrm>
        </p:spPr>
        <p:txBody>
          <a:bodyPr>
            <a:normAutofit/>
          </a:bodyPr>
          <a:lstStyle/>
          <a:p>
            <a:pPr algn="just"/>
            <a:r>
              <a:rPr lang="tr-TR" sz="3600" b="1" u="sng" dirty="0">
                <a:solidFill>
                  <a:srgbClr val="C00000"/>
                </a:solidFill>
                <a:latin typeface="Times New Roman"/>
                <a:ea typeface="Times New Roman"/>
              </a:rPr>
              <a:t>Mesafe suçu</a:t>
            </a:r>
            <a:r>
              <a:rPr lang="tr-TR" sz="3600" dirty="0">
                <a:latin typeface="Times New Roman"/>
                <a:ea typeface="Times New Roman"/>
              </a:rPr>
              <a:t>” denilen bu durumlarda hareket başka ülkede yapılmış, buna rağmen sonuç başka bir ülkede gerçekleşmişse “</a:t>
            </a:r>
            <a:r>
              <a:rPr lang="tr-TR" sz="3600" b="1" dirty="0">
                <a:solidFill>
                  <a:srgbClr val="FF0000"/>
                </a:solidFill>
                <a:latin typeface="Times New Roman"/>
                <a:ea typeface="Times New Roman"/>
              </a:rPr>
              <a:t>dışarıdan içeriye mesafe suçu</a:t>
            </a:r>
            <a:r>
              <a:rPr lang="tr-TR" sz="3600" dirty="0" smtClean="0">
                <a:latin typeface="Times New Roman"/>
                <a:ea typeface="Times New Roman"/>
              </a:rPr>
              <a:t>”, </a:t>
            </a:r>
            <a:r>
              <a:rPr lang="tr-TR" sz="3600" dirty="0">
                <a:latin typeface="Times New Roman"/>
                <a:ea typeface="Times New Roman"/>
              </a:rPr>
              <a:t>hareket ilgili ülkede yapılıp da sonuç başka ülkede gerçekleşmiş ise “</a:t>
            </a:r>
            <a:r>
              <a:rPr lang="tr-TR" sz="3600" b="1" dirty="0">
                <a:solidFill>
                  <a:srgbClr val="FF0000"/>
                </a:solidFill>
                <a:latin typeface="Times New Roman"/>
                <a:ea typeface="Times New Roman"/>
              </a:rPr>
              <a:t>içeriden dışarıya mesafe suçu</a:t>
            </a:r>
            <a:r>
              <a:rPr lang="tr-TR" sz="3600" dirty="0" smtClean="0">
                <a:latin typeface="Times New Roman"/>
                <a:ea typeface="Times New Roman"/>
              </a:rPr>
              <a:t>” olarak nitelenir.</a:t>
            </a:r>
            <a:endParaRPr lang="tr-TR" sz="3600" dirty="0"/>
          </a:p>
        </p:txBody>
      </p:sp>
    </p:spTree>
    <p:extLst>
      <p:ext uri="{BB962C8B-B14F-4D97-AF65-F5344CB8AC3E}">
        <p14:creationId xmlns:p14="http://schemas.microsoft.com/office/powerpoint/2010/main" xmlns="" val="1550612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323</Words>
  <Application>Microsoft Office PowerPoint</Application>
  <PresentationFormat>Ekran Gösterisi (4:3)</PresentationFormat>
  <Paragraphs>40</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Ofis Teması</vt:lpstr>
      <vt:lpstr>CEZA KANUNUNUN  YER YÖNÜNDEN UYGULANMASI</vt:lpstr>
      <vt:lpstr>CEZA KANUNLARININ YER YÖNÜNDEN UYGULANMASINDA TEMEL İLKE MÜLKİLİK İLKESİDİR.   ÜLKE DIŞI YARGI YETKİSİ OLARAK ADLANDIRILABİLECEK DURUMLARDA İSE CEZA KANUNU, DEVLETİN ÜLKESİ DIŞINDA İŞLENEN SUÇLARDA DA UYGULANABİLMEKTEDİR.   BUNLAR (1-ŞAHSİLİK İLKESİ, 2-KORUMA İLKESİ, 3 EVRENSELLİK İLKESİ OLARAK ADLANDIRILIR) </vt:lpstr>
      <vt:lpstr>Ceza davalarında devletin suça dair yargı yetkisi bakımından suçun işlendiği yeri esas alan “mülkilik ilkesi” temel ilkedir.   </vt:lpstr>
      <vt:lpstr>Ülke dışı yargı yetkisi  ihlal edilen ulusal menfaatleri esas alan “koruma”,  failin vatandaşlığını esas alan “faile göre şahsilik”,  mağdurun vatandaşlığını esas alan “mağdura göre şahsilik”  suçun uluslararası niteliğini esas alan “evrensellik” ilkesi olmak üzere beş yedek ilkeyi içerir.</vt:lpstr>
      <vt:lpstr>Mülkilik İlkesi (Ülkesel Yargı Yetkisi)  Bu ilke, devletin ülkesinde işlenen bir suçu takip etmek ve failleri yargılamak yetkisinin suçun işlendiği ülkedeki devlete ait olduğunu ifade eder.  İster vatandaş ister yabancı tarafından işlenmiş olsun, devletin ülkesinde işlenen bütün suçları takip etmek yetkisi suçun üzerinde işlediği ülkeye aittir. </vt:lpstr>
      <vt:lpstr> Türk Ceza Kanunu’nda bu ilke Yer bakımından uygulama başlıklı (m.8)’ de yer alır. TCK m. 8.– (1) Türkiye’de işlenen suçlar hakkında Türk kanunları uygulanır.  </vt:lpstr>
      <vt:lpstr>    Yer bakımından uygulama başlıklı TCK m. 8, f. 2’de gerçek ülke ve farazi ülke (bayrak kuralı) yer alır.  Suç; a) Türk kara ve hava sahaları ile Türk karasularında,  b) Açık denizde ve bunun üzerindeki hava sa­ha­sında, Türk deniz ve hava araçlarında veya bu araç­larla,  c) Türk deniz ve hava savaş araçlarında veya bu araçlarla, d) Türkiye’nin kıt’a sahanlığında veya münha­sır ekonomik bölgesinde tesis edilmiş sabit plat­form­larda veya bunlara karşı işlendiğinde Türkiye’de işlenmiş sayılır. a bendi gerçek ülkeyi, b,c, de bentleri ise farazi ülkeyi tanımalamaktadır.   </vt:lpstr>
      <vt:lpstr>Ülkesellik ilkesinin uygulanması için, suçun mutlaka devletin ülkesinde işlenmiş olması gerekmez.  Mesafe suçlarında, başka bir devlet ülkesinde başlayan ya da yargı yetkisine sahip devletin ülkesinde başlayıp da bir başka devletin ülkesinde devam eden ya da sona eren suçlarda da devletin yargı yetkisinin varlığı kabul edilmektedir.. </vt:lpstr>
      <vt:lpstr>Mesafe suçu” denilen bu durumlarda hareket başka ülkede yapılmış, buna rağmen sonuç başka bir ülkede gerçekleşmişse “dışarıdan içeriye mesafe suçu”, hareket ilgili ülkede yapılıp da sonuç başka ülkede gerçekleşmiş ise “içeriden dışarıya mesafe suçu” olarak nitelenir.</vt:lpstr>
      <vt:lpstr>Bu durum “Yer bakımından uygulama” başlıklı TCK m. 8/f.1’de açıkça gösterilmiştir.  (1) Türkiye’de işlenen suçlar hak­kında Türk kanunları uygulanır.   Fiilin kısmen veya tamamen Türkiye’de işlenmesi veya neticenin Türkiye’de gerçekleşmesi hâlinde suç, Türkiye’de işlenmiş sayılır.</vt:lpstr>
      <vt:lpstr>Ülke dışı yargı yetkisi  şahsilik, koruma ve evrensellik ilkelerinden oluşur. </vt:lpstr>
      <vt:lpstr>1- Şahsilik İlkesi  Bu ilke failin ve mağdurun vatandaş olmasına göre ikiye ayrılır.  A- Faile Göre Şahsilik İlkesi   Bu sistemde ceza kanunları vatandaşlara uygulanır.  Buna göre vatandaş ister ülkede ister yabancı bir ülkede bulunsun, vatandaşı olduğu devletin ceza kanununa tabidir.</vt:lpstr>
      <vt:lpstr>  Bu ilke TCK m. 11/1’de düzenlenmiştir. Vatandaş tarafından işlenen suç TCK m. 11.– (1)Bir Türk vatandaşı, 13 üncü maddede yazılı suçlar dışında, Türk kanunlarına göre aşağı sınırı bir yıldan az olmayan hapis cezasını gerektiren bir suçu yabancı ülkede işlediği ve kendisi Türkiye’de bulunduğu takdirde, bu suçtan dolayı yabancı ülkede hüküm verilmemiş olması ve Türkiye’de kovuşturulabilirliğin bulunması koşulu ile Türk kanunlarına göre cezalandırılır. </vt:lpstr>
      <vt:lpstr>Bu ilkenin uygulanabilmesi için; 1- Türk kanunlarına göre aşağı sınırı bir yıldan az olmayan hapis ceza­sını gerektiren bir suç söz işlenmiş olmalıdır.  2- Failin Türkiye’de bulunması gerekir.  3- Bu suçtan dolayı fail hakkında yabancı ülkede hüküm verilmemiş olmalıdır.  4- Suçun Tür­kiye’de kovuşturulabilirliğinin bulunması gerekir.  </vt:lpstr>
      <vt:lpstr>NOT: Suç, aşağı sınırı bir yıldan az hapis cezasını gerektirdiğinde yargılama yapılması zarar görenin veya yabancı hükûmetin şikâyetine bağlıdır.  Bu durumda şikâyet, vatandaşın Türkiye’ye girdiği tarihten itibaren altı ay içinde yapılmalıdır. </vt:lpstr>
      <vt:lpstr>B- Mağdura Göre Şahsilik  Bu ilkenin gündeme geldiği Bozkurt – Lotus davasından bu yana uluslararası hukuk ve devletlerin egemenlik algısı oldukça değişmiş durumdadır.</vt:lpstr>
      <vt:lpstr> Bu dava bir yanı ile güncelliğini korumaktayken bir yanıyla da değişen egemenlik ve ortaya atılan “evrensel yargı yetkisi” fikri nedeniyle tartışılmaktadır. Faile göre şahsilik ilkesi 19. yüzyılda şekillenmesine rağmen 2. Dünya Savaşı’nın ardından Fransa’nın ülkesi dışında vatandaşlarına yönelik askeri veya savaş suçlarında vatandaşlarına karşı suç işleyenleri koruyacağını beyan etmesiyle yerleşmiştir. </vt:lpstr>
      <vt:lpstr>Bu ilke TCK m. 12/f.’de düzenlenmiştir.  Yabancı tarafından işlenen suç -TCK m. 12./f.2   “Bir yabancı, 13 üncü maddede yazılı suçlar dışında, Türk kanunlarına göre aşağı sınırı en az bir yıl hapis cezasını gerektiren bir suçu yabancı ülkede …. bir Türk vatandaşının veya Türk kanunlarına göre kurulmuş özel hukuk tüzel kişisinin zararına işlenmesi ve failin Türkiye’de bulunması hâlinde, bu suçtan dolayı yabancı ülkede hüküm verilmemiş olması koşulu ile suçtan zarar görenin şikâyeti üzerine fail, Türk kanunlarına göre cezalandırılır.” </vt:lpstr>
      <vt:lpstr>Bu ilkenin uygulanabilmesi için; 1- Türk kanunlarına göre aşağı sınırı bir yıldan az olmayan hapis cezasını gerektiren bir suç söz işlenmiş olmalıdır.  2- Failin Türkiye’de bulunması gerekir.  3- Bu suçtan dolayı fail hakkında yabancı ülkede hüküm verilmemiş olmalıdır.  4- Suçun Türkiye’de kovuşturulabilirliğinin bulunması gerekir.  </vt:lpstr>
      <vt:lpstr> NE BİS İN İDEM NOT: Fail hakkında yabancı ülkede hüküm verilmişse, aynı suçtan dolayı Türkiye’de yargılanması olanaklı değildir.   Ancak bu kuralın iki istisnası vardır: </vt:lpstr>
      <vt:lpstr>    </vt:lpstr>
      <vt:lpstr>    2 – Türkiye Dışında İşlenen Suçlar Bakımından Non Bis İn İdem İlkesi   Görev suçları -TCK m. 10  Yabancı ülkede Türkiye namına memuriyet veya görev üstlenmiş olup da bundan dolayı bir suç işleyen kimse, bu fiile ilişkin olarak yabancı ülkede hakkında mahkûmiyet hükmü verilmiş bulunsa bile, Türkiye’de yeniden yargılanır.    </vt:lpstr>
      <vt:lpstr>2-Koruma ilkesi  Bu ilke ceza kanununun, bunu koyan devlete karşı işlenen suçlara uygulanacağını ifade eder. Bu ilkeye göre önemli olan suçun kime karşı işlendiğidir, suçun nerede ve kim tarafından işlendiği önemli değildir.  Bu ilke esasen “devlet kendini korur” ilkesi üzerine inşa edilmiştir.</vt:lpstr>
      <vt:lpstr>Buna göre bir yabancı ister ülkede ister ülke dışında suç işleyerek devletin güvenliğini tehlikeye düşürsün, ilgili devlet bu suçu takip edip bu kişiyi yargılayabilecektir. Bu durumda ülke dışında devletin güvenliğine veya devlet fonksiyonlarının bütünlüğüne/işleyişine yönelik suçlarda devletin bu suçu kendi mahkemelerinde yargılayarak kendi kanunlarını uygulanması amaçlanır</vt:lpstr>
      <vt:lpstr>  Bu ilkenin dayanağı TCK m. 12/f.1’dedir.   Yabancı tarafından işlenen suç -TCK m. 12 (1) Bir yabancı, 13 üncü maddede yazılı suçlar dışında, Türk kanunlarına göre aşağı sınırı en az bir yıl hapis cezasını gerektiren bir suçu yabancı ülkede Türkiye’nin zararına işlediği ve kendisi Türkiye’de bulunduğu takdirde, Türk kanunlarına göre cezalandırılır. Yargılama yapılması Adalet Bakanının istemine bağlıdır. </vt:lpstr>
      <vt:lpstr> Bu ilkenin uygulanabilmesi için; 1- Türk kanunlarına göre aşağı sınırı bir yıldan az olmayan hapis cezasını gerektiren bir suç söz işlenmiş olmalıdır.  2- Failin Türkiye’de bulunması gerekir.  3- Bu suçun Türkiye’nin zararına işlenmiş olması gerekir. 4- Yargılama yapılması için Adalet Bakanının istemi gerekir. </vt:lpstr>
      <vt:lpstr>3-Evrensellik İlkesi  Bu ilke esasen devletin egemenlik alanında uygulanabilecek olan yargı yetkisinin istisnai olarak geniş bir alanda uygulanmasına olanak tanımaktadır. Bu ilkeye göre ceza kanunları nerede, kim tarafından ve kime karşı işlenirse işlensin tüm suçlara uygulanır.</vt:lpstr>
      <vt:lpstr>“İstisnai ve dar” olan bir yargı yetkisi en güçlü ilke haline gelip en geniş uygulama alanına sahip olmakta ve bu nedenle de bir başka devletin egemenlik alanına müdahale teşkil etmektedir.</vt:lpstr>
      <vt:lpstr>Bu yetkinin başlıca hukuksal dayanağı  1949 Cenevre Sözleşmeleri ile 1977 tarihli Birinci Ek Protokol  1984 tarihli İşkencenin Önlenmesine Dair Sözleşme  Uçakların Güvenliğine Dair 1970 La Haye Sözleşmesi   1971 tarihli Montreal Sözleşmesidir.  </vt:lpstr>
      <vt:lpstr>TCK’da evrensel yargı yetkisinin dayağı TCK m. 13’tedir.  Diğer suçlar  TCK m. 13.– (1) Aşağıdaki suçların, vatandaş veya yabancı tarafından, yabancı ülkede işlenmesi hâlinde, Türk kanunları uygulanır:  </vt:lpstr>
      <vt:lpstr>a) İkinci Kitap, Birinci Kısım altında yer alan suçlar. b) İkinci Kitap, Dördüncü Kısım altındaki Üçüncü, Dördüncü, Beşinci, Altıncı, Yedinci ve Sekizinci Bölümlerde yer alan suçlar. c) İşkence (madde 94, 95). d) Çevrenin kasten kirletilmesi (madde 181). e) Uyuşturucu veya uyarıcı madde imal ve ticareti (madde 188), uyuşturucu veya uyarıcı madde kullanılmasını kolaylaştırma (madde 190). f) Parada sahtecilik (madde 197), para ve kıymetli damgaları imale yarayan araçların üretimi ve ticareti (madde 200), mühürde sahtecilik (madde 202). g) Fuhuş (madde 227). i) Deniz, demiryolu veya havayolu ulaşım araçlarının kaçırılması veya alıkonulması (madde 223, fıkra 2, 3) ya da bu araçlara karşı işlenen zarar verme (madde 152) suçları. (2) İkinci Kitap, Dördüncü Kısım altındaki Üçüncü, Dördüncü, Beşinci, Altıncı ve Yedinci Bölümlerde yer alanlar hariç; birinci fıkra kapsamına giren suçlardan dolayı Türkiye'de yargılama yapılması, Adalet Bakanının talebine bağlıdır (3) Birinci fıkranın (a) ve (b) bentlerinde yazılı suçlar dolayısıyla yabancı bir ülkede mahkûmiyet veya beraat kararı verilmiş olsa bile, Adalet Bakanının talebi üzerine Türkiye'de yargılama yapılır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CEZA KANUNUNUN YER YÖNÜNDEN SINIRLARI </dc:title>
  <dc:creator>pc</dc:creator>
  <cp:lastModifiedBy>user</cp:lastModifiedBy>
  <cp:revision>15</cp:revision>
  <dcterms:created xsi:type="dcterms:W3CDTF">2016-10-06T20:59:13Z</dcterms:created>
  <dcterms:modified xsi:type="dcterms:W3CDTF">2018-02-11T20:38:23Z</dcterms:modified>
</cp:coreProperties>
</file>