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3" r:id="rId5"/>
    <p:sldId id="262" r:id="rId6"/>
    <p:sldId id="264" r:id="rId7"/>
    <p:sldId id="260" r:id="rId8"/>
    <p:sldId id="261"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0" d="100"/>
          <a:sy n="120" d="100"/>
        </p:scale>
        <p:origin x="-13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4D8DEE8-7A87-4E01-8ADE-4C49CDD43F74}" type="datetime1">
              <a:rPr lang="en-US" smtClean="0"/>
              <a:pPr/>
              <a:t>18/11/18</a:t>
            </a:fld>
            <a:endParaRPr lang="en-US" dirty="0"/>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lgn="r"/>
            <a:fld id="{F7886C9C-DC18-4195-8FD5-A50AA931D419}" type="slidenum">
              <a:rPr lang="en-US" smtClean="0"/>
              <a:pPr algn="r"/>
              <a:t>‹#›</a:t>
            </a:fld>
            <a:endParaRPr lang="en-US" dirty="0"/>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tr-TR"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7F8F9461-E3EB-40CD-B93F-E5CBBBD8E0BA}" type="datetimeFigureOut">
              <a:rPr lang="en-US" smtClean="0"/>
              <a:pPr/>
              <a:t>18/11/18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A7543-9AAE-4E9F-B28C-4FCCFD07D4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tr-TR"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Date Placeholder 3"/>
          <p:cNvSpPr>
            <a:spLocks noGrp="1"/>
          </p:cNvSpPr>
          <p:nvPr>
            <p:ph type="dt" sz="half" idx="10"/>
          </p:nvPr>
        </p:nvSpPr>
        <p:spPr/>
        <p:txBody>
          <a:bodyPr/>
          <a:lstStyle/>
          <a:p>
            <a:fld id="{60578FA3-38AD-400D-A4D2-18E8EF129E5F}" type="datetime1">
              <a:rPr lang="en-US" smtClean="0"/>
              <a:pPr/>
              <a:t>18/11/18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F7886C9C-DC18-4195-8FD5-A50AA931D4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Date Placeholder 3"/>
          <p:cNvSpPr>
            <a:spLocks noGrp="1"/>
          </p:cNvSpPr>
          <p:nvPr>
            <p:ph type="dt" sz="half" idx="10"/>
          </p:nvPr>
        </p:nvSpPr>
        <p:spPr/>
        <p:txBody>
          <a:bodyPr/>
          <a:lstStyle/>
          <a:p>
            <a:fld id="{A2EFF424-F111-43CB-9C75-D52325012943}" type="datetime1">
              <a:rPr lang="en-US" smtClean="0"/>
              <a:pPr/>
              <a:t>18/11/18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886C9C-DC18-4195-8FD5-A50AA931D419}" type="slidenum">
              <a:rPr lang="en-US" smtClean="0"/>
              <a:pPr/>
              <a:t>‹#›</a:t>
            </a:fld>
            <a:endParaRPr lang="en-US"/>
          </a:p>
        </p:txBody>
      </p:sp>
      <p:sp>
        <p:nvSpPr>
          <p:cNvPr id="7" name="Title 6"/>
          <p:cNvSpPr>
            <a:spLocks noGrp="1"/>
          </p:cNvSpPr>
          <p:nvPr>
            <p:ph type="title"/>
          </p:nvPr>
        </p:nvSpPr>
        <p:spPr/>
        <p:txBody>
          <a:bodyPr/>
          <a:lstStyle/>
          <a:p>
            <a:r>
              <a:rPr lang="tr-TR"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74A8BBF0-342D-409A-9C0A-B1B451E92883}" type="datetime1">
              <a:rPr lang="en-US" smtClean="0"/>
              <a:pPr/>
              <a:t>18/11/18</a:t>
            </a:fld>
            <a:endParaRPr lang="en-US" dirty="0"/>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lgn="r"/>
            <a:fld id="{F7886C9C-DC18-4195-8FD5-A50AA931D419}" type="slidenum">
              <a:rPr lang="en-US" smtClean="0"/>
              <a:pPr algn="r"/>
              <a:t>‹#›</a:t>
            </a:fld>
            <a:endParaRPr lang="en-US" dirty="0"/>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dirty="0"/>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tr-TR"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5" name="Date Placeholder 4"/>
          <p:cNvSpPr>
            <a:spLocks noGrp="1"/>
          </p:cNvSpPr>
          <p:nvPr>
            <p:ph type="dt" sz="half" idx="10"/>
          </p:nvPr>
        </p:nvSpPr>
        <p:spPr/>
        <p:txBody>
          <a:bodyPr/>
          <a:lstStyle/>
          <a:p>
            <a:fld id="{345DA190-4BDC-4D39-B5BB-A14B3E8B1B3D}" type="datetime1">
              <a:rPr lang="en-US" smtClean="0"/>
              <a:pPr/>
              <a:t>18/11/18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8" name="Title 7"/>
          <p:cNvSpPr>
            <a:spLocks noGrp="1"/>
          </p:cNvSpPr>
          <p:nvPr>
            <p:ph type="title"/>
          </p:nvPr>
        </p:nvSpPr>
        <p:spPr/>
        <p:txBody>
          <a:bodyPr/>
          <a:lstStyle/>
          <a:p>
            <a:r>
              <a:rPr lang="tr-TR"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7" name="Date Placeholder 6"/>
          <p:cNvSpPr>
            <a:spLocks noGrp="1"/>
          </p:cNvSpPr>
          <p:nvPr>
            <p:ph type="dt" sz="half" idx="10"/>
          </p:nvPr>
        </p:nvSpPr>
        <p:spPr/>
        <p:txBody>
          <a:bodyPr/>
          <a:lstStyle/>
          <a:p>
            <a:fld id="{581D52F2-9B11-4FC0-9217-7D20B3AC9849}" type="datetime1">
              <a:rPr lang="en-US" smtClean="0"/>
              <a:pPr/>
              <a:t>18/11/18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p:txBody>
          <a:bodyPr/>
          <a:lstStyle/>
          <a:p>
            <a:r>
              <a:rPr lang="tr-TR"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CF13737-8506-438E-ABC0-0BE7E06DCCA6}" type="datetime1">
              <a:rPr lang="en-US" smtClean="0"/>
              <a:pPr/>
              <a:t>18/11/18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886C9C-DC18-4195-8FD5-A50AA931D419}" type="slidenum">
              <a:rPr lang="en-US" smtClean="0"/>
              <a:pPr/>
              <a:t>‹#›</a:t>
            </a:fld>
            <a:endParaRPr lang="en-US"/>
          </a:p>
        </p:txBody>
      </p:sp>
      <p:sp>
        <p:nvSpPr>
          <p:cNvPr id="6" name="Title 5"/>
          <p:cNvSpPr>
            <a:spLocks noGrp="1"/>
          </p:cNvSpPr>
          <p:nvPr>
            <p:ph type="title"/>
          </p:nvPr>
        </p:nvSpPr>
        <p:spPr/>
        <p:txBody>
          <a:bodyPr/>
          <a:lstStyle/>
          <a:p>
            <a:r>
              <a:rPr lang="tr-TR"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941D58AA-1C84-40C9-BFEE-631CCB17636C}" type="datetime1">
              <a:rPr lang="en-US" smtClean="0"/>
              <a:pPr/>
              <a:t>18/11/18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886C9C-DC18-4195-8FD5-A50AA931D41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936542C1-4E96-413B-B72E-6C4B39D85C9D}" type="datetime1">
              <a:rPr lang="en-US" smtClean="0"/>
              <a:pPr/>
              <a:t>18/11/18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F7886C9C-DC18-4195-8FD5-A50AA931D419}" type="slidenum">
              <a:rPr lang="en-US" smtClean="0"/>
              <a:pPr/>
              <a:t>‹#›</a:t>
            </a:fld>
            <a:endParaRPr lang="en-US" dirty="0"/>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tr-TR"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Drag picture to placeholder or click icon to add</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F0542AA2-D442-471A-9D69-80392E1E581D}" type="datetime1">
              <a:rPr lang="en-US" smtClean="0"/>
              <a:pPr/>
              <a:t>18/11/18</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886C9C-DC18-4195-8FD5-A50AA931D419}"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tr-TR"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tr-TR"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EC43563C-D9B3-4432-B336-144C997D6215}" type="datetime1">
              <a:rPr lang="en-US" smtClean="0"/>
              <a:pPr/>
              <a:t>18/11/18</a:t>
            </a:fld>
            <a:endParaRPr lang="en-US" dirty="0"/>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lgn="r"/>
            <a:fld id="{F7886C9C-DC18-4195-8FD5-A50AA931D419}"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pinsker-blog.jpg"/>
          <p:cNvPicPr>
            <a:picLocks noGrp="1" noChangeAspect="1"/>
          </p:cNvPicPr>
          <p:nvPr>
            <p:ph type="pic" idx="1"/>
          </p:nvPr>
        </p:nvPicPr>
        <p:blipFill>
          <a:blip r:embed="rId2">
            <a:extLst>
              <a:ext uri="{28A0092B-C50C-407E-A947-70E740481C1C}">
                <a14:useLocalDpi xmlns:a14="http://schemas.microsoft.com/office/drawing/2010/main" val="0"/>
              </a:ext>
            </a:extLst>
          </a:blip>
          <a:srcRect l="21253" r="21253"/>
          <a:stretch>
            <a:fillRect/>
          </a:stretch>
        </p:blipFill>
        <p:spPr/>
      </p:pic>
      <p:sp>
        <p:nvSpPr>
          <p:cNvPr id="4" name="Title 3"/>
          <p:cNvSpPr>
            <a:spLocks noGrp="1"/>
          </p:cNvSpPr>
          <p:nvPr>
            <p:ph type="title"/>
          </p:nvPr>
        </p:nvSpPr>
        <p:spPr/>
        <p:txBody>
          <a:bodyPr/>
          <a:lstStyle/>
          <a:p>
            <a:r>
              <a:rPr lang="en-US" dirty="0" err="1" smtClean="0"/>
              <a:t>Habermas</a:t>
            </a:r>
            <a:r>
              <a:rPr lang="en-US" dirty="0" smtClean="0"/>
              <a:t> </a:t>
            </a:r>
            <a:r>
              <a:rPr lang="en-US" dirty="0" err="1" smtClean="0"/>
              <a:t>ve</a:t>
            </a:r>
            <a:r>
              <a:rPr lang="en-US" dirty="0" smtClean="0"/>
              <a:t> </a:t>
            </a:r>
            <a:r>
              <a:rPr lang="en-US" dirty="0" err="1" smtClean="0"/>
              <a:t>Kamusal</a:t>
            </a:r>
            <a:r>
              <a:rPr lang="en-US" dirty="0" smtClean="0"/>
              <a:t> Alan </a:t>
            </a:r>
            <a:r>
              <a:rPr lang="en-US" dirty="0" err="1" smtClean="0"/>
              <a:t>KuramI</a:t>
            </a:r>
            <a:endParaRPr lang="en-US" dirty="0"/>
          </a:p>
        </p:txBody>
      </p:sp>
    </p:spTree>
    <p:extLst>
      <p:ext uri="{BB962C8B-B14F-4D97-AF65-F5344CB8AC3E}">
        <p14:creationId xmlns:p14="http://schemas.microsoft.com/office/powerpoint/2010/main" val="3594979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166" y="1719071"/>
            <a:ext cx="7926917" cy="4407408"/>
          </a:xfrm>
        </p:spPr>
        <p:txBody>
          <a:bodyPr>
            <a:normAutofit/>
          </a:bodyPr>
          <a:lstStyle/>
          <a:p>
            <a:r>
              <a:rPr lang="tr-TR" dirty="0" err="1" smtClean="0"/>
              <a:t>Habermas’ın</a:t>
            </a:r>
            <a:r>
              <a:rPr lang="tr-TR" dirty="0" smtClean="0"/>
              <a:t> </a:t>
            </a:r>
            <a:r>
              <a:rPr lang="tr-TR" i="1" dirty="0" smtClean="0"/>
              <a:t>Kamusallığın Yapısal Dönüşümü </a:t>
            </a:r>
            <a:r>
              <a:rPr lang="tr-TR" dirty="0" smtClean="0"/>
              <a:t>başlıklı çalışması </a:t>
            </a:r>
            <a:r>
              <a:rPr lang="tr-TR" u="sng" dirty="0" smtClean="0"/>
              <a:t>18. yüzyılda ortaya çıkan kamusallığı </a:t>
            </a:r>
            <a:r>
              <a:rPr lang="tr-TR" dirty="0" smtClean="0"/>
              <a:t>inceler. </a:t>
            </a:r>
          </a:p>
          <a:p>
            <a:r>
              <a:rPr lang="tr-TR" dirty="0" smtClean="0"/>
              <a:t>Habermas’a göre kamusal alan, özel kişilerin ‘</a:t>
            </a:r>
            <a:r>
              <a:rPr lang="tr-TR" dirty="0" err="1" smtClean="0"/>
              <a:t>kamu’yu</a:t>
            </a:r>
            <a:r>
              <a:rPr lang="tr-TR" dirty="0" smtClean="0"/>
              <a:t> oluşturmak için bir araya geldiği toplumsal düzlemi ifade eder. </a:t>
            </a:r>
          </a:p>
          <a:p>
            <a:r>
              <a:rPr lang="tr-TR" dirty="0" smtClean="0"/>
              <a:t>Söz konusu kamusallığın oluşumu, modernliğin ortaya çıkışıyla birlikte, özel alan karşıtlığında mümkün olmuştur.</a:t>
            </a:r>
          </a:p>
          <a:p>
            <a:r>
              <a:rPr lang="tr-TR" dirty="0" smtClean="0"/>
              <a:t>Bu süreç, uzun mesafeler arası ticari ilişkilerin gelişimine paralel </a:t>
            </a:r>
            <a:r>
              <a:rPr lang="tr-TR" u="sng" dirty="0" smtClean="0"/>
              <a:t>ekonomik gelişmeler, kentleşme ve bireyleşme</a:t>
            </a:r>
            <a:r>
              <a:rPr lang="tr-TR" dirty="0" smtClean="0"/>
              <a:t> ile bağlantılıdır. </a:t>
            </a:r>
          </a:p>
          <a:p>
            <a:r>
              <a:rPr lang="tr-TR" dirty="0" smtClean="0"/>
              <a:t>Bununla paralel olarak, ‘akıl </a:t>
            </a:r>
            <a:r>
              <a:rPr lang="tr-TR" dirty="0" err="1" smtClean="0"/>
              <a:t>yürütme’nin</a:t>
            </a:r>
            <a:r>
              <a:rPr lang="tr-TR" dirty="0" smtClean="0"/>
              <a:t> ekonomik ve sosyal yaşamda belirgin bir geçerlilik kazanması söz konusudur. </a:t>
            </a:r>
          </a:p>
          <a:p>
            <a:endParaRPr lang="tr-TR" dirty="0"/>
          </a:p>
        </p:txBody>
      </p:sp>
      <p:sp>
        <p:nvSpPr>
          <p:cNvPr id="3" name="Title 2"/>
          <p:cNvSpPr>
            <a:spLocks noGrp="1"/>
          </p:cNvSpPr>
          <p:nvPr>
            <p:ph type="title"/>
          </p:nvPr>
        </p:nvSpPr>
        <p:spPr/>
        <p:txBody>
          <a:bodyPr/>
          <a:lstStyle/>
          <a:p>
            <a:r>
              <a:rPr lang="en-US" dirty="0" err="1" smtClean="0"/>
              <a:t>Kamusal</a:t>
            </a:r>
            <a:r>
              <a:rPr lang="en-US" dirty="0" smtClean="0"/>
              <a:t> </a:t>
            </a:r>
            <a:r>
              <a:rPr lang="en-US" dirty="0" err="1" smtClean="0"/>
              <a:t>AlanIN</a:t>
            </a:r>
            <a:r>
              <a:rPr lang="en-US" dirty="0" smtClean="0"/>
              <a:t> OLUŞUMU</a:t>
            </a:r>
            <a:endParaRPr lang="en-US" dirty="0"/>
          </a:p>
        </p:txBody>
      </p:sp>
    </p:spTree>
    <p:extLst>
      <p:ext uri="{BB962C8B-B14F-4D97-AF65-F5344CB8AC3E}">
        <p14:creationId xmlns:p14="http://schemas.microsoft.com/office/powerpoint/2010/main" val="4239016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166" y="1719071"/>
            <a:ext cx="7926917" cy="4407408"/>
          </a:xfrm>
        </p:spPr>
        <p:txBody>
          <a:bodyPr>
            <a:normAutofit lnSpcReduction="10000"/>
          </a:bodyPr>
          <a:lstStyle/>
          <a:p>
            <a:r>
              <a:rPr lang="tr-TR" dirty="0" smtClean="0"/>
              <a:t>Bu gelişmelere paralel olarak, devletin doğrudan egemenlik alanının dışında, ya da ona teğet geçen, yeni bir kamusallık biçimi (burjuva kamusal alan) ortaya çıkmıştır. </a:t>
            </a:r>
          </a:p>
          <a:p>
            <a:r>
              <a:rPr lang="tr-TR" dirty="0" smtClean="0"/>
              <a:t>Habermas’a göre, bu yeni kamusallık biçimi önceleri edebiyat ve sanatla ilişkili toplumsal kurumları ortaya çıkarır.</a:t>
            </a:r>
          </a:p>
          <a:p>
            <a:pPr lvl="1"/>
            <a:r>
              <a:rPr lang="tr-TR" dirty="0" smtClean="0"/>
              <a:t>Bu toplumsal kurumsallaşma devlet ve dini kurumlardan özerk bir toplumsal ilişkiler ağını örgütler. </a:t>
            </a:r>
          </a:p>
          <a:p>
            <a:pPr lvl="1"/>
            <a:r>
              <a:rPr lang="tr-TR" dirty="0" smtClean="0"/>
              <a:t>Modern kent yaşamında, tipik olarak, salonlar ve kahvehaneler yeni kamusallığın ortaya çıktığı mekanlardır. </a:t>
            </a:r>
          </a:p>
          <a:p>
            <a:pPr lvl="1"/>
            <a:r>
              <a:rPr lang="tr-TR" dirty="0" smtClean="0"/>
              <a:t>Bu kamusallık, aile ve onunla ilişkilenen özel alan ile karşıtlık içerisindedir. </a:t>
            </a:r>
          </a:p>
          <a:p>
            <a:r>
              <a:rPr lang="tr-TR" dirty="0" smtClean="0"/>
              <a:t>Bu yeni kamusallık biçiminin en ayırt edici özelliği, akla dayalı bir tartışma kültürünün yükselişi ve buna koşut olarak </a:t>
            </a:r>
            <a:r>
              <a:rPr lang="tr-TR" b="1" u="sng" dirty="0" smtClean="0"/>
              <a:t>eleştirel tartışmanın </a:t>
            </a:r>
            <a:r>
              <a:rPr lang="tr-TR" dirty="0" smtClean="0"/>
              <a:t>geçerlilik kazanmasıdır. </a:t>
            </a:r>
            <a:endParaRPr lang="tr-TR" dirty="0"/>
          </a:p>
        </p:txBody>
      </p:sp>
      <p:sp>
        <p:nvSpPr>
          <p:cNvPr id="3" name="Title 2"/>
          <p:cNvSpPr>
            <a:spLocks noGrp="1"/>
          </p:cNvSpPr>
          <p:nvPr>
            <p:ph type="title"/>
          </p:nvPr>
        </p:nvSpPr>
        <p:spPr/>
        <p:txBody>
          <a:bodyPr/>
          <a:lstStyle/>
          <a:p>
            <a:r>
              <a:rPr lang="en-US" dirty="0" err="1" smtClean="0"/>
              <a:t>Kamusal</a:t>
            </a:r>
            <a:r>
              <a:rPr lang="en-US" dirty="0" smtClean="0"/>
              <a:t> </a:t>
            </a:r>
            <a:r>
              <a:rPr lang="en-US" dirty="0" err="1" smtClean="0"/>
              <a:t>AlanIN</a:t>
            </a:r>
            <a:r>
              <a:rPr lang="en-US" dirty="0" smtClean="0"/>
              <a:t> OLUŞUMU</a:t>
            </a:r>
            <a:endParaRPr lang="en-US" dirty="0"/>
          </a:p>
        </p:txBody>
      </p:sp>
    </p:spTree>
    <p:extLst>
      <p:ext uri="{BB962C8B-B14F-4D97-AF65-F5344CB8AC3E}">
        <p14:creationId xmlns:p14="http://schemas.microsoft.com/office/powerpoint/2010/main" val="1973088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5416" y="709084"/>
            <a:ext cx="7291917" cy="2246769"/>
          </a:xfrm>
          <a:prstGeom prst="rect">
            <a:avLst/>
          </a:prstGeom>
          <a:noFill/>
        </p:spPr>
        <p:txBody>
          <a:bodyPr wrap="square" rtlCol="0">
            <a:spAutoFit/>
          </a:bodyPr>
          <a:lstStyle/>
          <a:p>
            <a:r>
              <a:rPr lang="en-US" sz="2000" dirty="0" smtClean="0"/>
              <a:t>“</a:t>
            </a:r>
            <a:r>
              <a:rPr lang="mr-IN" sz="2000" dirty="0" smtClean="0"/>
              <a:t>…</a:t>
            </a:r>
            <a:r>
              <a:rPr lang="tr-TR" sz="2000" dirty="0" smtClean="0"/>
              <a:t> 18. yüzyılın büyük yazarlarından hiçbirisi yoktur ki, temel düşüncelerini önce akademilerde ve bu salonlardaki tartışmalarda ortaya koymamış olsun... Buralarda, burjuvalar, toplumsal hiyerarşinin duvarlarını aşarak, toplumsal saygınlığı olan ama siyasal etkinliği bulunmayan soylularla “sade” insanlar olarak bir araya geldiler...” (</a:t>
            </a:r>
            <a:r>
              <a:rPr lang="tr-TR" sz="2000" dirty="0" err="1" smtClean="0"/>
              <a:t>Habermas</a:t>
            </a:r>
            <a:r>
              <a:rPr lang="tr-TR" sz="2000" dirty="0" smtClean="0"/>
              <a:t>, </a:t>
            </a:r>
            <a:r>
              <a:rPr lang="tr-TR" sz="2000" i="1" dirty="0" smtClean="0"/>
              <a:t>Kamusallığın Yapısal Dönüşümü, </a:t>
            </a:r>
            <a:r>
              <a:rPr lang="tr-TR" sz="2000" dirty="0" smtClean="0"/>
              <a:t>103-104)</a:t>
            </a:r>
            <a:endParaRPr lang="en-US" sz="2000" dirty="0"/>
          </a:p>
        </p:txBody>
      </p:sp>
      <p:sp>
        <p:nvSpPr>
          <p:cNvPr id="3" name="TextBox 2"/>
          <p:cNvSpPr txBox="1"/>
          <p:nvPr/>
        </p:nvSpPr>
        <p:spPr>
          <a:xfrm>
            <a:off x="1083735" y="3581400"/>
            <a:ext cx="7291917" cy="1631216"/>
          </a:xfrm>
          <a:prstGeom prst="rect">
            <a:avLst/>
          </a:prstGeom>
          <a:noFill/>
        </p:spPr>
        <p:txBody>
          <a:bodyPr wrap="square" rtlCol="0">
            <a:spAutoFit/>
          </a:bodyPr>
          <a:lstStyle/>
          <a:p>
            <a:r>
              <a:rPr lang="en-US" sz="2000" dirty="0" smtClean="0"/>
              <a:t>“</a:t>
            </a:r>
            <a:r>
              <a:rPr lang="mr-IN" sz="2000" dirty="0" smtClean="0"/>
              <a:t>…</a:t>
            </a:r>
            <a:r>
              <a:rPr lang="tr-TR" sz="2000" dirty="0" smtClean="0"/>
              <a:t> Kamusal topluluk başlangıçta ne kadar dışlayıcı olmuş olursa olsun, kapısını sürgüleyemez ve klik haline gelemez... Tartışılabilir sorular yalnızca taşıdıkları anlamla değil, herkes tarafından ulaşılabilirlikleriyle “genel” hale gelirler, ...” (</a:t>
            </a:r>
            <a:r>
              <a:rPr lang="tr-TR" sz="2000" dirty="0" err="1" smtClean="0"/>
              <a:t>Habermas</a:t>
            </a:r>
            <a:r>
              <a:rPr lang="tr-TR" sz="2000" dirty="0" smtClean="0"/>
              <a:t>, </a:t>
            </a:r>
            <a:r>
              <a:rPr lang="tr-TR" sz="2000" i="1" dirty="0" smtClean="0"/>
              <a:t>Kamusallığın Yapısal Dönüşümü, </a:t>
            </a:r>
            <a:r>
              <a:rPr lang="tr-TR" sz="2000" dirty="0" smtClean="0"/>
              <a:t>107)</a:t>
            </a:r>
            <a:endParaRPr lang="en-US" sz="2000" dirty="0"/>
          </a:p>
        </p:txBody>
      </p:sp>
    </p:spTree>
    <p:extLst>
      <p:ext uri="{BB962C8B-B14F-4D97-AF65-F5344CB8AC3E}">
        <p14:creationId xmlns:p14="http://schemas.microsoft.com/office/powerpoint/2010/main" val="3079870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166" y="1719071"/>
            <a:ext cx="7926917" cy="4407408"/>
          </a:xfrm>
        </p:spPr>
        <p:txBody>
          <a:bodyPr>
            <a:normAutofit fontScale="85000" lnSpcReduction="10000"/>
          </a:bodyPr>
          <a:lstStyle/>
          <a:p>
            <a:r>
              <a:rPr lang="tr-TR" dirty="0" err="1" smtClean="0"/>
              <a:t>Habermas</a:t>
            </a:r>
            <a:r>
              <a:rPr lang="tr-TR" dirty="0" smtClean="0"/>
              <a:t>, bu yeni kamusallık biçiminin, akla dayalı ve eleştirel tartışma ortamı yaratmasının, göreli olarak açık bir toplumsal uzam olmasına bağlar.</a:t>
            </a:r>
          </a:p>
          <a:p>
            <a:r>
              <a:rPr lang="tr-TR" dirty="0" smtClean="0"/>
              <a:t>Bu durum, Habermas’a göre, pek çok toplumsal eşitsizliğin ve bariyerin askıya alınabilmesiyle mümkündür. </a:t>
            </a:r>
          </a:p>
          <a:p>
            <a:pPr lvl="1"/>
            <a:r>
              <a:rPr lang="tr-TR" dirty="0" smtClean="0"/>
              <a:t>Sınıfsal ve statü farklılıkları bakımından </a:t>
            </a:r>
            <a:r>
              <a:rPr lang="tr-TR" dirty="0" err="1" smtClean="0"/>
              <a:t>heterojenlik</a:t>
            </a:r>
            <a:endParaRPr lang="tr-TR" dirty="0" smtClean="0"/>
          </a:p>
          <a:p>
            <a:pPr lvl="1"/>
            <a:r>
              <a:rPr lang="tr-TR" dirty="0" smtClean="0"/>
              <a:t>Devletin ve dini kurumlarının doğrudan etki alanının olmadığı kamusal/sosyal ilişkilerin kurumsallaşması</a:t>
            </a:r>
          </a:p>
          <a:p>
            <a:r>
              <a:rPr lang="tr-TR" dirty="0" smtClean="0"/>
              <a:t>Bu sayede, yeni fikirler ve değerler açık bir tartışma ortamı içerisinde müzakere edilebilir hale gelmiştir. </a:t>
            </a:r>
          </a:p>
          <a:p>
            <a:r>
              <a:rPr lang="tr-TR" dirty="0" smtClean="0"/>
              <a:t>Bu yeni fikirler, umumi, aleni ve ulaşılabilir hale gelerek toplumsal ölçekte dolaşıma girmiştir. </a:t>
            </a:r>
          </a:p>
          <a:p>
            <a:r>
              <a:rPr lang="tr-TR" dirty="0" smtClean="0"/>
              <a:t>Ancak, bu her türden temsilin hiçbir engele takılmadığı anlamına gelmez:</a:t>
            </a:r>
          </a:p>
          <a:p>
            <a:pPr lvl="1"/>
            <a:r>
              <a:rPr lang="tr-TR" dirty="0" smtClean="0"/>
              <a:t>Modern tartışma ortamına dahil olabilmek için </a:t>
            </a:r>
            <a:r>
              <a:rPr lang="tr-TR" b="1" u="sng" dirty="0" smtClean="0"/>
              <a:t>kültürel/maddi yetkinlik.</a:t>
            </a:r>
          </a:p>
          <a:p>
            <a:pPr lvl="1"/>
            <a:r>
              <a:rPr lang="tr-TR" b="1" u="sng" dirty="0" smtClean="0"/>
              <a:t>Cinsiyet rejimleri</a:t>
            </a:r>
            <a:r>
              <a:rPr lang="tr-TR" b="1" dirty="0" smtClean="0"/>
              <a:t>: </a:t>
            </a:r>
            <a:r>
              <a:rPr lang="tr-TR" dirty="0" smtClean="0"/>
              <a:t>Eleştirel tartışmanın mesken tuttuğu kamusallık biçimi, kadınların katılımı önünde sosyal/kültürel engeller...</a:t>
            </a:r>
            <a:endParaRPr lang="tr-TR" b="1" dirty="0"/>
          </a:p>
        </p:txBody>
      </p:sp>
      <p:sp>
        <p:nvSpPr>
          <p:cNvPr id="3" name="Title 2"/>
          <p:cNvSpPr>
            <a:spLocks noGrp="1"/>
          </p:cNvSpPr>
          <p:nvPr>
            <p:ph type="title"/>
          </p:nvPr>
        </p:nvSpPr>
        <p:spPr/>
        <p:txBody>
          <a:bodyPr/>
          <a:lstStyle/>
          <a:p>
            <a:r>
              <a:rPr lang="en-US" dirty="0" err="1" smtClean="0"/>
              <a:t>Akla</a:t>
            </a:r>
            <a:r>
              <a:rPr lang="en-US" dirty="0" smtClean="0"/>
              <a:t> </a:t>
            </a:r>
            <a:r>
              <a:rPr lang="en-US" dirty="0" err="1" smtClean="0"/>
              <a:t>DayalI</a:t>
            </a:r>
            <a:r>
              <a:rPr lang="en-US" dirty="0" smtClean="0"/>
              <a:t> </a:t>
            </a:r>
            <a:r>
              <a:rPr lang="en-US" dirty="0" err="1" smtClean="0"/>
              <a:t>Eleştirel</a:t>
            </a:r>
            <a:r>
              <a:rPr lang="en-US" dirty="0" smtClean="0"/>
              <a:t> TARTIŞMA</a:t>
            </a:r>
            <a:endParaRPr lang="en-US" dirty="0"/>
          </a:p>
        </p:txBody>
      </p:sp>
    </p:spTree>
    <p:extLst>
      <p:ext uri="{BB962C8B-B14F-4D97-AF65-F5344CB8AC3E}">
        <p14:creationId xmlns:p14="http://schemas.microsoft.com/office/powerpoint/2010/main" val="1483840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166" y="1719071"/>
            <a:ext cx="7926917" cy="4407408"/>
          </a:xfrm>
        </p:spPr>
        <p:txBody>
          <a:bodyPr>
            <a:normAutofit lnSpcReduction="10000"/>
          </a:bodyPr>
          <a:lstStyle/>
          <a:p>
            <a:r>
              <a:rPr lang="tr-TR" dirty="0" smtClean="0"/>
              <a:t>Söz konusu tartışma ortamına dahil olabilme önündeki engellerin genel özellikleri;</a:t>
            </a:r>
          </a:p>
          <a:p>
            <a:r>
              <a:rPr lang="tr-TR" b="1" dirty="0" smtClean="0"/>
              <a:t>Kır/kent ayrımı: </a:t>
            </a:r>
            <a:r>
              <a:rPr lang="tr-TR" b="1" dirty="0" err="1" smtClean="0"/>
              <a:t>Habermas’ın</a:t>
            </a:r>
            <a:r>
              <a:rPr lang="tr-TR" b="1" dirty="0" smtClean="0"/>
              <a:t> sözünü ettiği kamusallık biçimi kentsel yaşamda örgütlenmiştir. </a:t>
            </a:r>
          </a:p>
          <a:p>
            <a:pPr lvl="1"/>
            <a:r>
              <a:rPr lang="tr-TR" b="1" dirty="0" smtClean="0"/>
              <a:t>20. yüzyıla değin önemini koruyan kırsal nüfusun bu ortama dahli önünde </a:t>
            </a:r>
            <a:r>
              <a:rPr lang="tr-TR" b="1" dirty="0" err="1" smtClean="0"/>
              <a:t>mekansal</a:t>
            </a:r>
            <a:r>
              <a:rPr lang="tr-TR" b="1" dirty="0" smtClean="0"/>
              <a:t> sınırlar vardır. </a:t>
            </a:r>
          </a:p>
          <a:p>
            <a:r>
              <a:rPr lang="tr-TR" b="1" dirty="0" smtClean="0"/>
              <a:t>Kültürel yetkinlik: Fikirlerin ve değerlerin dolaşıma girmesinde yazılı kültürün merkeziyeti.</a:t>
            </a:r>
          </a:p>
          <a:p>
            <a:pPr lvl="1"/>
            <a:r>
              <a:rPr lang="tr-TR" b="1" dirty="0" smtClean="0"/>
              <a:t>Öyleyse; okuma-yazma kamusallığa giriş için en önemli kültürel bariyer.</a:t>
            </a:r>
          </a:p>
          <a:p>
            <a:r>
              <a:rPr lang="tr-TR" b="1" dirty="0" smtClean="0"/>
              <a:t>Maddi yeterlilik: </a:t>
            </a:r>
            <a:r>
              <a:rPr lang="tr-TR" dirty="0" smtClean="0"/>
              <a:t>Kültürel yetkinlik ile ilişkili olarak, kültürel ürünlere maddi erişim.</a:t>
            </a:r>
          </a:p>
          <a:p>
            <a:pPr lvl="1"/>
            <a:r>
              <a:rPr lang="tr-TR" b="1" dirty="0" smtClean="0"/>
              <a:t>Edebi ve kültürel ürünlere sahip olma/tüketebilmek için gerekli olan sermaye ve boş zaman.</a:t>
            </a:r>
          </a:p>
        </p:txBody>
      </p:sp>
      <p:sp>
        <p:nvSpPr>
          <p:cNvPr id="3" name="Title 2"/>
          <p:cNvSpPr>
            <a:spLocks noGrp="1"/>
          </p:cNvSpPr>
          <p:nvPr>
            <p:ph type="title"/>
          </p:nvPr>
        </p:nvSpPr>
        <p:spPr/>
        <p:txBody>
          <a:bodyPr/>
          <a:lstStyle/>
          <a:p>
            <a:r>
              <a:rPr lang="en-US" dirty="0" err="1" smtClean="0"/>
              <a:t>Akla</a:t>
            </a:r>
            <a:r>
              <a:rPr lang="en-US" dirty="0" smtClean="0"/>
              <a:t> </a:t>
            </a:r>
            <a:r>
              <a:rPr lang="en-US" dirty="0" err="1" smtClean="0"/>
              <a:t>DayalI</a:t>
            </a:r>
            <a:r>
              <a:rPr lang="en-US" dirty="0" smtClean="0"/>
              <a:t> </a:t>
            </a:r>
            <a:r>
              <a:rPr lang="en-US" dirty="0" err="1" smtClean="0"/>
              <a:t>Eleştirel</a:t>
            </a:r>
            <a:r>
              <a:rPr lang="en-US" dirty="0" smtClean="0"/>
              <a:t> TARTIŞMA</a:t>
            </a:r>
            <a:endParaRPr lang="en-US" dirty="0"/>
          </a:p>
        </p:txBody>
      </p:sp>
    </p:spTree>
    <p:extLst>
      <p:ext uri="{BB962C8B-B14F-4D97-AF65-F5344CB8AC3E}">
        <p14:creationId xmlns:p14="http://schemas.microsoft.com/office/powerpoint/2010/main" val="101484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166" y="1719071"/>
            <a:ext cx="7926917" cy="4407408"/>
          </a:xfrm>
        </p:spPr>
        <p:txBody>
          <a:bodyPr>
            <a:noAutofit/>
          </a:bodyPr>
          <a:lstStyle/>
          <a:p>
            <a:r>
              <a:rPr lang="tr-TR" sz="2400" dirty="0"/>
              <a:t>Habermas’a göre, </a:t>
            </a:r>
            <a:r>
              <a:rPr lang="tr-TR" sz="2400" dirty="0" smtClean="0"/>
              <a:t>bu kamusallık biçimi, kültürel </a:t>
            </a:r>
            <a:r>
              <a:rPr lang="tr-TR" sz="2400" dirty="0"/>
              <a:t>alanın dışına taşarak yeni bir siyasallaşma biçimini de örgütler.  </a:t>
            </a:r>
          </a:p>
          <a:p>
            <a:pPr lvl="1"/>
            <a:r>
              <a:rPr lang="tr-TR" sz="2000" dirty="0" err="1" smtClean="0"/>
              <a:t>Habermas</a:t>
            </a:r>
            <a:r>
              <a:rPr lang="tr-TR" sz="2000" dirty="0" smtClean="0"/>
              <a:t> için, siyasal kamusal alanın en belirgin biçimiyle ortaya çıkışı 18. yüzyıl Britanya’sında gerçekleşmiştir.</a:t>
            </a:r>
          </a:p>
          <a:p>
            <a:pPr lvl="1"/>
            <a:r>
              <a:rPr lang="tr-TR" sz="2000" dirty="0" smtClean="0"/>
              <a:t>Bu süreç, 19. yüzyılda tüm Kıta Avrupa’sına yayılarak toplumsal, siyasal ve kültürel alanı derinden etkilemiştir. </a:t>
            </a:r>
          </a:p>
          <a:p>
            <a:r>
              <a:rPr lang="tr-TR" sz="2400" dirty="0" smtClean="0"/>
              <a:t>Söz konusu dönüşümün en ayırt edici özelliği, siyasal kamuoyunun karar verme süreçlerini etkileyebilmesidir.</a:t>
            </a:r>
          </a:p>
          <a:p>
            <a:r>
              <a:rPr lang="tr-TR" sz="2400" dirty="0" smtClean="0"/>
              <a:t>Bu dönüşüm devlet-toplum ilişkilerini yapısal olarak dönüştürmüştür:</a:t>
            </a:r>
          </a:p>
          <a:p>
            <a:pPr lvl="1"/>
            <a:r>
              <a:rPr lang="tr-TR" sz="2000" dirty="0" smtClean="0"/>
              <a:t>Devlet-toplum arasındaki ayrımın muğlaklaşması</a:t>
            </a:r>
          </a:p>
          <a:p>
            <a:pPr lvl="1"/>
            <a:endParaRPr lang="tr-TR" sz="2000" dirty="0" smtClean="0"/>
          </a:p>
        </p:txBody>
      </p:sp>
      <p:sp>
        <p:nvSpPr>
          <p:cNvPr id="3" name="Title 2"/>
          <p:cNvSpPr>
            <a:spLocks noGrp="1"/>
          </p:cNvSpPr>
          <p:nvPr>
            <p:ph type="title"/>
          </p:nvPr>
        </p:nvSpPr>
        <p:spPr/>
        <p:txBody>
          <a:bodyPr/>
          <a:lstStyle/>
          <a:p>
            <a:r>
              <a:rPr lang="en-US" dirty="0" err="1" smtClean="0"/>
              <a:t>Siyasal</a:t>
            </a:r>
            <a:r>
              <a:rPr lang="en-US" dirty="0" smtClean="0"/>
              <a:t> </a:t>
            </a:r>
            <a:r>
              <a:rPr lang="en-US" dirty="0" err="1" smtClean="0"/>
              <a:t>Kamusal</a:t>
            </a:r>
            <a:r>
              <a:rPr lang="en-US" dirty="0" smtClean="0"/>
              <a:t> Alan</a:t>
            </a:r>
            <a:endParaRPr lang="en-US" dirty="0"/>
          </a:p>
        </p:txBody>
      </p:sp>
    </p:spTree>
    <p:extLst>
      <p:ext uri="{BB962C8B-B14F-4D97-AF65-F5344CB8AC3E}">
        <p14:creationId xmlns:p14="http://schemas.microsoft.com/office/powerpoint/2010/main" val="1578670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166" y="1719071"/>
            <a:ext cx="7926917" cy="4407408"/>
          </a:xfrm>
        </p:spPr>
        <p:txBody>
          <a:bodyPr>
            <a:normAutofit/>
          </a:bodyPr>
          <a:lstStyle/>
          <a:p>
            <a:r>
              <a:rPr lang="tr-TR" dirty="0" smtClean="0"/>
              <a:t>Kitle İletişim Araçları ucuz ve etkili bir araç haline gelerek akla dayalı eleştirel tartışmanın yerini alan güç olmuştur.</a:t>
            </a:r>
          </a:p>
          <a:p>
            <a:r>
              <a:rPr lang="tr-TR" dirty="0" smtClean="0"/>
              <a:t>Siyasal kamuoyunun oluşması, dönüştürülmesi ve manipülasyonunda medyanın merkezi rol oynaması...</a:t>
            </a:r>
          </a:p>
          <a:p>
            <a:r>
              <a:rPr lang="tr-TR" dirty="0" err="1" smtClean="0"/>
              <a:t>Habermas</a:t>
            </a:r>
            <a:r>
              <a:rPr lang="tr-TR" dirty="0" smtClean="0"/>
              <a:t> siyasal kamuoyunun oluşumunda medya ve sivil toplumun etkin rolüne atfen, iktidar ve egemenliğin sabit ve değişmezliğinden söz edilemeyeceğini savunur.</a:t>
            </a:r>
          </a:p>
          <a:p>
            <a:r>
              <a:rPr lang="tr-TR" dirty="0" smtClean="0"/>
              <a:t>Ancak, bu dönüşüm süreci, modern siyasal öznelerin doğrudan katılımının söz konusu olmadığı bir egemenlik alanıdır. </a:t>
            </a:r>
          </a:p>
          <a:p>
            <a:pPr lvl="1"/>
            <a:r>
              <a:rPr lang="tr-TR" dirty="0" smtClean="0"/>
              <a:t>Dolayısıyla, modern kamusallığın eksiksiz bir demokratikleşme biçimi olmaktan uzaklaşması söz konusudur. </a:t>
            </a:r>
          </a:p>
          <a:p>
            <a:endParaRPr lang="tr-TR" dirty="0" smtClean="0"/>
          </a:p>
        </p:txBody>
      </p:sp>
      <p:sp>
        <p:nvSpPr>
          <p:cNvPr id="3" name="Title 2"/>
          <p:cNvSpPr>
            <a:spLocks noGrp="1"/>
          </p:cNvSpPr>
          <p:nvPr>
            <p:ph type="title"/>
          </p:nvPr>
        </p:nvSpPr>
        <p:spPr/>
        <p:txBody>
          <a:bodyPr/>
          <a:lstStyle/>
          <a:p>
            <a:r>
              <a:rPr lang="en-US" dirty="0" err="1" smtClean="0"/>
              <a:t>Kamusal</a:t>
            </a:r>
            <a:r>
              <a:rPr lang="en-US" dirty="0" smtClean="0"/>
              <a:t> Alan </a:t>
            </a:r>
            <a:r>
              <a:rPr lang="en-US" dirty="0" err="1" smtClean="0"/>
              <a:t>ve</a:t>
            </a:r>
            <a:r>
              <a:rPr lang="en-US" dirty="0" smtClean="0"/>
              <a:t> </a:t>
            </a:r>
            <a:r>
              <a:rPr lang="en-US" dirty="0" err="1" smtClean="0"/>
              <a:t>Kitle</a:t>
            </a:r>
            <a:r>
              <a:rPr lang="en-US" dirty="0" smtClean="0"/>
              <a:t> </a:t>
            </a:r>
            <a:r>
              <a:rPr lang="en-US" dirty="0" err="1" smtClean="0"/>
              <a:t>İletişim</a:t>
            </a:r>
            <a:r>
              <a:rPr lang="en-US" dirty="0" smtClean="0"/>
              <a:t> </a:t>
            </a:r>
            <a:r>
              <a:rPr lang="en-US" dirty="0" err="1" smtClean="0"/>
              <a:t>Araçları</a:t>
            </a:r>
            <a:endParaRPr lang="en-US" dirty="0"/>
          </a:p>
        </p:txBody>
      </p:sp>
    </p:spTree>
    <p:extLst>
      <p:ext uri="{BB962C8B-B14F-4D97-AF65-F5344CB8AC3E}">
        <p14:creationId xmlns:p14="http://schemas.microsoft.com/office/powerpoint/2010/main" val="455163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9166" y="1719071"/>
            <a:ext cx="7926917" cy="4407408"/>
          </a:xfrm>
        </p:spPr>
        <p:txBody>
          <a:bodyPr>
            <a:normAutofit fontScale="92500" lnSpcReduction="20000"/>
          </a:bodyPr>
          <a:lstStyle/>
          <a:p>
            <a:r>
              <a:rPr lang="tr-TR" b="1" u="sng" dirty="0" smtClean="0"/>
              <a:t>NANCY FRASER</a:t>
            </a:r>
          </a:p>
          <a:p>
            <a:r>
              <a:rPr lang="tr-TR" dirty="0" smtClean="0"/>
              <a:t>Akla dayalı tartışma kültürünün modernliğin taşıyıcısı olduğu fikrini feminist bir eleştiriye tabi tutar.</a:t>
            </a:r>
          </a:p>
          <a:p>
            <a:r>
              <a:rPr lang="tr-TR" dirty="0" err="1" smtClean="0"/>
              <a:t>Fraser’a</a:t>
            </a:r>
            <a:r>
              <a:rPr lang="tr-TR" dirty="0" smtClean="0"/>
              <a:t> göre, </a:t>
            </a:r>
            <a:r>
              <a:rPr lang="tr-TR" dirty="0" err="1" smtClean="0"/>
              <a:t>Habermas’ın</a:t>
            </a:r>
            <a:r>
              <a:rPr lang="tr-TR" dirty="0" smtClean="0"/>
              <a:t> bu kavrayışı erkek egemenliğini ve onun toplumsal eşitsizliği nasıl devam ettirdiğini </a:t>
            </a:r>
            <a:r>
              <a:rPr lang="tr-TR" dirty="0" err="1" smtClean="0"/>
              <a:t>görünmezleştirir</a:t>
            </a:r>
            <a:r>
              <a:rPr lang="tr-TR" dirty="0" smtClean="0"/>
              <a:t>. </a:t>
            </a:r>
          </a:p>
          <a:p>
            <a:r>
              <a:rPr lang="tr-TR" dirty="0" smtClean="0"/>
              <a:t>Kadınların ve diğer marjinalleştirilmiş toplumsal grupların kamusal tartışma ortamına dahil olması önündeki engeller </a:t>
            </a:r>
            <a:r>
              <a:rPr lang="tr-TR" dirty="0" err="1" smtClean="0"/>
              <a:t>Habermas’ın</a:t>
            </a:r>
            <a:r>
              <a:rPr lang="tr-TR" dirty="0" smtClean="0"/>
              <a:t> kuramında </a:t>
            </a:r>
            <a:r>
              <a:rPr lang="tr-TR" dirty="0" err="1" smtClean="0"/>
              <a:t>sorunsallaştırılmamıştır</a:t>
            </a:r>
            <a:r>
              <a:rPr lang="tr-TR" dirty="0" smtClean="0"/>
              <a:t>. </a:t>
            </a:r>
          </a:p>
          <a:p>
            <a:r>
              <a:rPr lang="tr-TR" dirty="0" smtClean="0"/>
              <a:t>Bu güçlükleri aşmak için heterojen bir kamusallık kavramı önerir.</a:t>
            </a:r>
          </a:p>
          <a:p>
            <a:pPr lvl="1"/>
            <a:r>
              <a:rPr lang="tr-TR" dirty="0" smtClean="0"/>
              <a:t>Tek bir ‘kamusal kültür’ kavrayışı, içerisindeki eşitsizlikleri </a:t>
            </a:r>
            <a:r>
              <a:rPr lang="tr-TR" dirty="0" err="1" smtClean="0"/>
              <a:t>görünmezleştirir</a:t>
            </a:r>
            <a:r>
              <a:rPr lang="tr-TR" dirty="0" smtClean="0"/>
              <a:t>.</a:t>
            </a:r>
          </a:p>
          <a:p>
            <a:pPr lvl="1"/>
            <a:r>
              <a:rPr lang="tr-TR" dirty="0" smtClean="0"/>
              <a:t>‘Ortak akıl’, ‘konsensüs’ ve ‘müzakere’ gibi terimler toplumun farklı bileşenlerinin eşitlikçi bir ortamda iletişim kurduğu iması taşır. </a:t>
            </a:r>
          </a:p>
          <a:p>
            <a:pPr lvl="1"/>
            <a:r>
              <a:rPr lang="tr-TR" dirty="0" smtClean="0"/>
              <a:t>Bu da, rasyonel/eleştirel </a:t>
            </a:r>
            <a:r>
              <a:rPr lang="tr-TR" dirty="0" err="1" smtClean="0"/>
              <a:t>tartışma’nın</a:t>
            </a:r>
            <a:r>
              <a:rPr lang="tr-TR" dirty="0" smtClean="0"/>
              <a:t> iç gerilimlerini inceleme nesnesi haline </a:t>
            </a:r>
            <a:r>
              <a:rPr lang="tr-TR" smtClean="0"/>
              <a:t>getirmeyi gerektirir.</a:t>
            </a:r>
            <a:endParaRPr lang="tr-TR" dirty="0" smtClean="0"/>
          </a:p>
          <a:p>
            <a:endParaRPr lang="tr-TR" dirty="0" smtClean="0"/>
          </a:p>
        </p:txBody>
      </p:sp>
      <p:sp>
        <p:nvSpPr>
          <p:cNvPr id="3" name="Title 2"/>
          <p:cNvSpPr>
            <a:spLocks noGrp="1"/>
          </p:cNvSpPr>
          <p:nvPr>
            <p:ph type="title"/>
          </p:nvPr>
        </p:nvSpPr>
        <p:spPr/>
        <p:txBody>
          <a:bodyPr/>
          <a:lstStyle/>
          <a:p>
            <a:r>
              <a:rPr lang="en-US" dirty="0" err="1" smtClean="0"/>
              <a:t>Habermas’a</a:t>
            </a:r>
            <a:r>
              <a:rPr lang="en-US" dirty="0" smtClean="0"/>
              <a:t> </a:t>
            </a:r>
            <a:r>
              <a:rPr lang="en-US" dirty="0" err="1" smtClean="0"/>
              <a:t>Yönelik</a:t>
            </a:r>
            <a:r>
              <a:rPr lang="en-US" dirty="0" smtClean="0"/>
              <a:t> </a:t>
            </a:r>
            <a:r>
              <a:rPr lang="en-US" dirty="0" err="1" smtClean="0"/>
              <a:t>Eleştiriler</a:t>
            </a:r>
            <a:endParaRPr lang="en-US" dirty="0"/>
          </a:p>
        </p:txBody>
      </p:sp>
    </p:spTree>
    <p:extLst>
      <p:ext uri="{BB962C8B-B14F-4D97-AF65-F5344CB8AC3E}">
        <p14:creationId xmlns:p14="http://schemas.microsoft.com/office/powerpoint/2010/main" val="39872993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Grid.thmx</Template>
  <TotalTime>68</TotalTime>
  <Words>859</Words>
  <Application>Microsoft Macintosh PowerPoint</Application>
  <PresentationFormat>On-screen Show (4:3)</PresentationFormat>
  <Paragraphs>56</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Grid</vt:lpstr>
      <vt:lpstr>Habermas ve Kamusal Alan KuramI</vt:lpstr>
      <vt:lpstr>Kamusal AlanIN OLUŞUMU</vt:lpstr>
      <vt:lpstr>Kamusal AlanIN OLUŞUMU</vt:lpstr>
      <vt:lpstr>PowerPoint Presentation</vt:lpstr>
      <vt:lpstr>Akla DayalI Eleştirel TARTIŞMA</vt:lpstr>
      <vt:lpstr>Akla DayalI Eleştirel TARTIŞMA</vt:lpstr>
      <vt:lpstr>Siyasal Kamusal Alan</vt:lpstr>
      <vt:lpstr>Kamusal Alan ve Kitle İletişim Araçları</vt:lpstr>
      <vt:lpstr>Habermas’a Yönelik Eleştiriler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Habermas ve Kamusal Alan KuramI</dc:title>
  <dc:creator>süreyya</dc:creator>
  <cp:lastModifiedBy>süreyya</cp:lastModifiedBy>
  <cp:revision>8</cp:revision>
  <dcterms:created xsi:type="dcterms:W3CDTF">2018-11-18T12:13:45Z</dcterms:created>
  <dcterms:modified xsi:type="dcterms:W3CDTF">2018-11-18T13:22:42Z</dcterms:modified>
</cp:coreProperties>
</file>