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7" r:id="rId7"/>
    <p:sldId id="265" r:id="rId8"/>
    <p:sldId id="264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456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20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492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78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78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797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586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13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084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10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66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A29A7-4DDC-4853-B773-0DE39631893D}" type="datetimeFigureOut">
              <a:rPr lang="tr-TR" smtClean="0"/>
              <a:t>28.01.2018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99D1F-A5FD-46F7-B96F-095CC77901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65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1454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ÖBBS</a:t>
            </a:r>
            <a:br>
              <a:rPr lang="tr-TR" dirty="0" smtClean="0"/>
            </a:br>
            <a:r>
              <a:rPr lang="tr-TR" dirty="0" smtClean="0"/>
              <a:t>(Öğrenci Başarılarının Belirlenmesi Sınavı)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394518"/>
            <a:ext cx="9144000" cy="1655762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Yrd</a:t>
            </a:r>
            <a:r>
              <a:rPr lang="tr-TR" dirty="0"/>
              <a:t>. Doç. Dr. Ömer Kutlu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55498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ÖBBS Nedir?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6577" y="206946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Milli Eğitim Bakanlığı (MEB) tarafından 2002 yılının Nisan ayında </a:t>
            </a:r>
            <a:r>
              <a:rPr lang="tr-TR" dirty="0" smtClean="0"/>
              <a:t>ilk </a:t>
            </a:r>
            <a:r>
              <a:rPr lang="tr-TR" dirty="0" smtClean="0"/>
              <a:t>kez </a:t>
            </a:r>
            <a:r>
              <a:rPr lang="tr-TR" dirty="0"/>
              <a:t>uygulanan ÖBBS (Öğrenci Başarısının Belirlenmesi </a:t>
            </a:r>
            <a:r>
              <a:rPr lang="tr-TR" dirty="0" smtClean="0"/>
              <a:t>Sınavı), Temel Eğitim Projesi (TEP) kapsamında, Eğitimi Araştırma ve Geliştirme Dairesi Başkanlığı (EARGED), Eğitim Teknolojileri Genel Müdürlüğü (EĞİTEK) ve İlköğretim Genel Müdürlüğü’nün ortak katkılarıyla gerçekleştirilmiştir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Kısaca, Türkiye’deki öğrencilerin </a:t>
            </a:r>
            <a:r>
              <a:rPr lang="tr-TR" dirty="0"/>
              <a:t>okul öğrenmelerini izlemeye yönelik </a:t>
            </a:r>
            <a:r>
              <a:rPr lang="tr-TR" dirty="0" smtClean="0"/>
              <a:t>yapılmış </a:t>
            </a:r>
            <a:r>
              <a:rPr lang="tr-TR" dirty="0"/>
              <a:t>bir değerlendirmedir. </a:t>
            </a:r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smtClean="0"/>
              <a:t>MEB, 2002).</a:t>
            </a:r>
          </a:p>
          <a:p>
            <a:pPr marL="0" indent="0" algn="r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4038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2075" y="1602377"/>
            <a:ext cx="10515600" cy="551511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Uygulamanın temel amacı, okuldaki öğrenmelerini izlenmek ve okul öğrenmeleri üzerinde belirleyici olan bazı değişkenler ile ilişkilerini belirlemektir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Bu çalışmalarla </a:t>
            </a:r>
            <a:r>
              <a:rPr lang="tr-TR" dirty="0" smtClean="0"/>
              <a:t>öğrencilerin başarı </a:t>
            </a:r>
            <a:r>
              <a:rPr lang="tr-TR" dirty="0"/>
              <a:t>düzeyleri, kazanmaları gereken becerileri ne derecede </a:t>
            </a:r>
            <a:r>
              <a:rPr lang="tr-TR" dirty="0" smtClean="0"/>
              <a:t>kazandıkları, eğitim </a:t>
            </a:r>
            <a:r>
              <a:rPr lang="tr-TR" dirty="0"/>
              <a:t>sistemimizin ürünü, </a:t>
            </a:r>
            <a:r>
              <a:rPr lang="tr-TR" dirty="0" smtClean="0"/>
              <a:t>kalitesi tespit edilmiştir</a:t>
            </a:r>
            <a:r>
              <a:rPr lang="tr-TR" dirty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(MEB, 2010) </a:t>
            </a:r>
          </a:p>
        </p:txBody>
      </p:sp>
    </p:spTree>
    <p:extLst>
      <p:ext uri="{BB962C8B-B14F-4D97-AF65-F5344CB8AC3E}">
        <p14:creationId xmlns:p14="http://schemas.microsoft.com/office/powerpoint/2010/main" val="2951213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Elde edilen çıktılar sayesinde; temel </a:t>
            </a:r>
            <a:r>
              <a:rPr lang="tr-TR" dirty="0"/>
              <a:t>eğitimde, eğitim politikaları, öğretim </a:t>
            </a:r>
            <a:r>
              <a:rPr lang="tr-TR" dirty="0" smtClean="0"/>
              <a:t>programı, öğretim </a:t>
            </a:r>
            <a:r>
              <a:rPr lang="tr-TR" dirty="0"/>
              <a:t>yöntem ve teknikleri, öğretmenlerin nitelikleri, ders </a:t>
            </a:r>
            <a:r>
              <a:rPr lang="tr-TR" dirty="0" smtClean="0"/>
              <a:t>araç-gereç ve </a:t>
            </a:r>
            <a:r>
              <a:rPr lang="tr-TR" dirty="0"/>
              <a:t>materyalleri gibi unsurların gözden geçirilmesine yönelik bilimsel </a:t>
            </a:r>
            <a:r>
              <a:rPr lang="tr-TR" dirty="0" smtClean="0"/>
              <a:t>veriler elde </a:t>
            </a:r>
            <a:r>
              <a:rPr lang="tr-TR" dirty="0"/>
              <a:t>edilmekte, diğer ülkelerin eğitim sistemleriyle de karşılaştırmalar </a:t>
            </a:r>
            <a:r>
              <a:rPr lang="tr-TR" dirty="0" smtClean="0"/>
              <a:t>yapılmıştır.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Elde edilen bilgiler, eğitimde politika belirleyicilerin, karar </a:t>
            </a:r>
            <a:r>
              <a:rPr lang="tr-TR" dirty="0" smtClean="0"/>
              <a:t>vericilerin, bilimsel </a:t>
            </a:r>
            <a:r>
              <a:rPr lang="tr-TR" dirty="0"/>
              <a:t>çalışma yapanların ve üniversitelerin </a:t>
            </a:r>
            <a:r>
              <a:rPr lang="tr-TR" dirty="0" smtClean="0"/>
              <a:t>hizmetine sunulmuştur.</a:t>
            </a:r>
          </a:p>
          <a:p>
            <a:pPr marL="0" indent="0" algn="r">
              <a:buNone/>
            </a:pPr>
            <a:r>
              <a:rPr lang="tr-TR" dirty="0"/>
              <a:t>(MEB, 2010) </a:t>
            </a:r>
          </a:p>
          <a:p>
            <a:pPr marL="0" indent="0" algn="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98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4325" y="1785257"/>
            <a:ext cx="10515600" cy="5149352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ÖBBS, ilköğretim kademesinde 2002 yılından itibaren üçer yıllık aralıklarla beş temel derse yönelik olarak </a:t>
            </a:r>
            <a:r>
              <a:rPr lang="tr-TR" dirty="0" smtClean="0"/>
              <a:t>üç</a:t>
            </a:r>
            <a:r>
              <a:rPr lang="tr-TR" dirty="0" smtClean="0"/>
              <a:t> kez uygulanmıştır.</a:t>
            </a:r>
          </a:p>
          <a:p>
            <a:pPr algn="just"/>
            <a:endParaRPr lang="tr-TR" dirty="0"/>
          </a:p>
          <a:p>
            <a:pPr algn="just"/>
            <a:r>
              <a:rPr lang="tr-TR" dirty="0"/>
              <a:t>ÖBBS uygulaması; 4., 5., 6., 7. ve 8. sınıfların Türkçe, Matematik, Fen Bilgisi ve Sosyal Bilgiler alanında değerlendirilmesini içeren ulusal düzeyde bir çalışmadır. </a:t>
            </a: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 </a:t>
            </a:r>
            <a:r>
              <a:rPr lang="tr-TR" dirty="0" smtClean="0"/>
              <a:t>(MEB, 2009</a:t>
            </a:r>
            <a:r>
              <a:rPr lang="tr-TR" dirty="0" smtClean="0"/>
              <a:t>)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9087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Ortaöğretim kademesinde sadece 2009 yılında beş temel disiplin alanında (Türk Edebiyatı, Dil ve Anlatım, Matematik-Geometri, Fizik, Kimya, Biyoloji, Tarih, Coğrafya ve İngilizce) yürütülmüştür (MEB, 2010</a:t>
            </a:r>
            <a:r>
              <a:rPr lang="tr-TR" dirty="0" smtClean="0"/>
              <a:t>).</a:t>
            </a:r>
          </a:p>
          <a:p>
            <a:endParaRPr lang="tr-TR" dirty="0"/>
          </a:p>
          <a:p>
            <a:pPr algn="just"/>
            <a:r>
              <a:rPr lang="tr-TR" dirty="0"/>
              <a:t>Sınav kapsamında öğrencilere derslere yönelik olarak hazırlanmış düzey belirleme testleri uygulanmış ve sonuçlar Milli Eğitim Bakanlığı EARGED Başkanlığı tarafından hazırlanan “Ortaöğretim 2009 ÖBBS Raporu” ile </a:t>
            </a:r>
            <a:r>
              <a:rPr lang="tr-TR" dirty="0" err="1" smtClean="0"/>
              <a:t>raporlaştırılmıştır</a:t>
            </a:r>
            <a:r>
              <a:rPr lang="tr-TR" dirty="0" smtClean="0"/>
              <a:t> (MEB</a:t>
            </a:r>
            <a:r>
              <a:rPr lang="tr-TR" dirty="0"/>
              <a:t>, </a:t>
            </a:r>
            <a:r>
              <a:rPr lang="tr-TR" dirty="0" smtClean="0"/>
              <a:t>2009).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2821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ÖBBS kapsamında üç ayrı ölçme aracı uygulanmıştır:</a:t>
            </a:r>
          </a:p>
          <a:p>
            <a:pPr algn="just"/>
            <a:endParaRPr lang="tr-TR" dirty="0" smtClean="0"/>
          </a:p>
          <a:p>
            <a:pPr lvl="1" algn="just"/>
            <a:r>
              <a:rPr lang="tr-TR" i="1" dirty="0" smtClean="0"/>
              <a:t>Öğretmen Anketi</a:t>
            </a:r>
            <a:r>
              <a:rPr lang="tr-TR" dirty="0" smtClean="0"/>
              <a:t>: ÖBBS kapsamında öğrenci başarısının değerlendirildiği branş öğretmenlerinin cinsiyet</a:t>
            </a:r>
            <a:r>
              <a:rPr lang="tr-TR" dirty="0"/>
              <a:t>, eğitim düzeyi, branş </a:t>
            </a:r>
            <a:r>
              <a:rPr lang="tr-TR" dirty="0" smtClean="0"/>
              <a:t>ve öğretmenlikteki </a:t>
            </a:r>
            <a:r>
              <a:rPr lang="tr-TR" dirty="0"/>
              <a:t>kıdemi gibi kişisel bilgilerinin yanında; ders dışı </a:t>
            </a:r>
            <a:r>
              <a:rPr lang="tr-TR" dirty="0" smtClean="0"/>
              <a:t>zamanında yaptıkları </a:t>
            </a:r>
            <a:r>
              <a:rPr lang="tr-TR" dirty="0"/>
              <a:t>etkinlikler, katılınmış olan hizmet içi eğitimler ile bu </a:t>
            </a:r>
            <a:r>
              <a:rPr lang="tr-TR" dirty="0" smtClean="0"/>
              <a:t>eğitimler </a:t>
            </a:r>
            <a:r>
              <a:rPr lang="tr-TR" dirty="0" err="1" smtClean="0"/>
              <a:t>vb</a:t>
            </a:r>
            <a:r>
              <a:rPr lang="tr-TR" dirty="0" smtClean="0"/>
              <a:t> hakkındaki görüşlerine yönelik bilgiler toplamayı hedefleyen maddeler yer almaktadır.</a:t>
            </a:r>
          </a:p>
          <a:p>
            <a:pPr lvl="1" algn="just"/>
            <a:endParaRPr lang="tr-TR" dirty="0"/>
          </a:p>
          <a:p>
            <a:pPr lvl="1" algn="just"/>
            <a:r>
              <a:rPr lang="tr-TR" i="1" dirty="0" smtClean="0"/>
              <a:t>Öğrenci Anketi</a:t>
            </a:r>
            <a:r>
              <a:rPr lang="tr-TR" dirty="0" smtClean="0"/>
              <a:t>: Ö</a:t>
            </a:r>
            <a:r>
              <a:rPr lang="tr-TR" dirty="0" smtClean="0"/>
              <a:t>ğrencilerin cinsiyeti, anne </a:t>
            </a:r>
            <a:r>
              <a:rPr lang="tr-TR" dirty="0"/>
              <a:t>ve babanın eğitim düzeyi, kardeş sayısı, </a:t>
            </a:r>
            <a:r>
              <a:rPr lang="tr-TR" dirty="0" smtClean="0"/>
              <a:t>evde bulunan </a:t>
            </a:r>
            <a:r>
              <a:rPr lang="tr-TR" dirty="0"/>
              <a:t>bazı eğitim destek </a:t>
            </a:r>
            <a:r>
              <a:rPr lang="tr-TR" dirty="0" smtClean="0"/>
              <a:t>malzemelere erişim olanakları, ders  dışı etkinliklerinin yanı sıra derslerdeki </a:t>
            </a:r>
            <a:r>
              <a:rPr lang="tr-TR" dirty="0"/>
              <a:t>başarı </a:t>
            </a:r>
            <a:r>
              <a:rPr lang="tr-TR" dirty="0" smtClean="0"/>
              <a:t>algıları gibi çeşitli </a:t>
            </a:r>
            <a:r>
              <a:rPr lang="tr-TR" dirty="0" err="1" smtClean="0"/>
              <a:t>duyuşsal</a:t>
            </a:r>
            <a:r>
              <a:rPr lang="tr-TR" dirty="0" smtClean="0"/>
              <a:t> özelliklerine yönelik bilgiler sağlayacak sorulardan oluşmaktadır.</a:t>
            </a:r>
          </a:p>
          <a:p>
            <a:pPr lvl="1"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8027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0" lvl="2" algn="just">
              <a:spcBef>
                <a:spcPts val="1000"/>
              </a:spcBef>
            </a:pPr>
            <a:r>
              <a:rPr lang="tr-TR" sz="2800" i="1" dirty="0"/>
              <a:t>Başarı Testi</a:t>
            </a:r>
            <a:r>
              <a:rPr lang="tr-TR" sz="2800" dirty="0"/>
              <a:t>: </a:t>
            </a:r>
            <a:r>
              <a:rPr lang="tr-TR" sz="2800" dirty="0" smtClean="0"/>
              <a:t>Öğrencilerin </a:t>
            </a:r>
            <a:r>
              <a:rPr lang="tr-TR" sz="2800" dirty="0"/>
              <a:t>derslerdeki öğrenme düzeylerini ve başarılarını belirlemede kullanılan ölçme araçları öğretim programlarındaki hedeflere yönelik öğrenci kazanımları/özelliklere yönelik belirlenen derslerde Geliştirme Dairesi (EARGED) bünyesinde oluşturulan komisyonlar tarafından hazırlanmış sorulardan oluşmaktadır. Bir öğrenci bütün testleri </a:t>
            </a:r>
            <a:r>
              <a:rPr lang="tr-TR" sz="2800" dirty="0" smtClean="0"/>
              <a:t>cevaplandırdığından </a:t>
            </a:r>
            <a:r>
              <a:rPr lang="tr-TR" sz="2800" dirty="0"/>
              <a:t>bir anda cevap vereceği soru sayısı oldukça fazla olacağı için olası sorunları gidermek amacıyla testler 12 kitapçığa ayrılmıştır.</a:t>
            </a:r>
          </a:p>
          <a:p>
            <a:pPr marL="0" indent="0" algn="r">
              <a:buNone/>
            </a:pPr>
            <a:r>
              <a:rPr lang="tr-TR" dirty="0" smtClean="0"/>
              <a:t>(MEB, 2010)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821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Milli Eğitim Bakanlığı (2002). </a:t>
            </a:r>
            <a:r>
              <a:rPr lang="tr-TR" i="1" dirty="0" smtClean="0"/>
              <a:t>ÖBBS 2002 İlköğretim </a:t>
            </a:r>
            <a:r>
              <a:rPr lang="tr-TR" i="1" dirty="0" smtClean="0"/>
              <a:t>Öğrencilerinin 	Başarılarının Belirlenmesi </a:t>
            </a:r>
            <a:r>
              <a:rPr lang="tr-TR" i="1" dirty="0" smtClean="0"/>
              <a:t>Durum Belirleme Raporu</a:t>
            </a:r>
            <a:r>
              <a:rPr lang="tr-TR" dirty="0" smtClean="0"/>
              <a:t>. Eğitimi Araştırma </a:t>
            </a:r>
            <a:r>
              <a:rPr lang="tr-TR" dirty="0" smtClean="0"/>
              <a:t>	ve Geliştirme </a:t>
            </a:r>
            <a:r>
              <a:rPr lang="tr-TR" dirty="0" smtClean="0"/>
              <a:t>Dairesi Yayınları. </a:t>
            </a:r>
          </a:p>
          <a:p>
            <a:pPr marL="0" indent="0" algn="just">
              <a:buNone/>
            </a:pPr>
            <a:r>
              <a:rPr lang="tr-TR" dirty="0" smtClean="0"/>
              <a:t>Milli Eğitim Bakanlığı, Eğitimi Araştırma ve Geliştirme Dairesi Başkanlığı 	(2009). </a:t>
            </a:r>
            <a:r>
              <a:rPr lang="tr-TR" i="1" dirty="0" smtClean="0"/>
              <a:t>Öğrenci Başarılarının Belirlenmesi Sınavı Durum Belirleme 	Raporu: Türkçe, Matematik, Fen Bilgisi, Sosyal Bilgiler, İngilizce</a:t>
            </a:r>
            <a:r>
              <a:rPr lang="tr-TR" dirty="0" smtClean="0"/>
              <a:t>. Eğitimi 	Araştırma ve Geliştirme Dairesi Yayınları. </a:t>
            </a:r>
          </a:p>
          <a:p>
            <a:pPr marL="0" indent="0" algn="just">
              <a:buNone/>
            </a:pPr>
            <a:r>
              <a:rPr lang="tr-TR" dirty="0" smtClean="0"/>
              <a:t>Milli Eğitim Bakanlığı, Eğitimi Araştırma ve Geliştirme Dairesi Başkanlığı 	(2010). </a:t>
            </a:r>
            <a:r>
              <a:rPr lang="tr-TR" i="1" dirty="0" smtClean="0"/>
              <a:t>Öğrenci Başarılarının Belirlenmesi Sınavı Durum Belirleme 	Raporu: Türk Edebiyatı, Dil ve Anlatım, Matematik, Geometri, Fizik, 	Kimya, Biyoloji, Tarih, Coğrafya, İngilizce. </a:t>
            </a:r>
            <a:r>
              <a:rPr lang="tr-TR" dirty="0" smtClean="0"/>
              <a:t>Eğitimi Araştırma ve 	Geliştirme Dairesi Yayınları.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8614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496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ÖBBS (Öğrenci Başarılarının Belirlenmesi Sınavı)</vt:lpstr>
      <vt:lpstr>ÖBBS Nedir?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ÖBBS</dc:title>
  <dc:creator>Cagla ALPAYAR</dc:creator>
  <cp:lastModifiedBy>Cagla ALPAYAR</cp:lastModifiedBy>
  <cp:revision>17</cp:revision>
  <dcterms:created xsi:type="dcterms:W3CDTF">2018-01-25T11:56:27Z</dcterms:created>
  <dcterms:modified xsi:type="dcterms:W3CDTF">2018-01-28T07:58:47Z</dcterms:modified>
</cp:coreProperties>
</file>