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7" r:id="rId2"/>
    <p:sldId id="258" r:id="rId3"/>
    <p:sldId id="259" r:id="rId4"/>
    <p:sldId id="260" r:id="rId5"/>
    <p:sldId id="261" r:id="rId6"/>
    <p:sldId id="264"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FE5EE5-DCC1-5043-B8B3-8BF1FE5A472F}" type="datetimeFigureOut">
              <a:rPr lang="tr-TR" smtClean="0"/>
              <a:t>23.03.2020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17DC35-5FC2-A14A-A495-8827BA2BAA4C}" type="slidenum">
              <a:rPr lang="tr-TR" smtClean="0"/>
              <a:t>‹#›</a:t>
            </a:fld>
            <a:endParaRPr lang="tr-TR"/>
          </a:p>
        </p:txBody>
      </p:sp>
    </p:spTree>
    <p:extLst>
      <p:ext uri="{BB962C8B-B14F-4D97-AF65-F5344CB8AC3E}">
        <p14:creationId xmlns:p14="http://schemas.microsoft.com/office/powerpoint/2010/main" val="16215131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AB81C2B4-2E9D-8A46-8C1B-F6F676617E70}"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F31656B6-91E3-754E-B3CC-20C988954746}" type="slidenum">
              <a:rPr lang="tr-TR" smtClean="0"/>
              <a:t>‹#›</a:t>
            </a:fld>
            <a:endParaRPr lang="tr-TR"/>
          </a:p>
        </p:txBody>
      </p:sp>
    </p:spTree>
    <p:extLst>
      <p:ext uri="{BB962C8B-B14F-4D97-AF65-F5344CB8AC3E}">
        <p14:creationId xmlns:p14="http://schemas.microsoft.com/office/powerpoint/2010/main" val="244325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081D63FB-9E61-DA4A-8BC7-294BFC5D9F8C}"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F31656B6-91E3-754E-B3CC-20C988954746}" type="slidenum">
              <a:rPr lang="tr-TR" smtClean="0"/>
              <a:t>‹#›</a:t>
            </a:fld>
            <a:endParaRPr lang="tr-TR"/>
          </a:p>
        </p:txBody>
      </p:sp>
    </p:spTree>
    <p:extLst>
      <p:ext uri="{BB962C8B-B14F-4D97-AF65-F5344CB8AC3E}">
        <p14:creationId xmlns:p14="http://schemas.microsoft.com/office/powerpoint/2010/main" val="1853357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1173F7BA-5960-5D49-9CDE-0CC1FBD5F1A3}"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F31656B6-91E3-754E-B3CC-20C988954746}" type="slidenum">
              <a:rPr lang="tr-TR" smtClean="0"/>
              <a:t>‹#›</a:t>
            </a:fld>
            <a:endParaRPr lang="tr-TR"/>
          </a:p>
        </p:txBody>
      </p:sp>
    </p:spTree>
    <p:extLst>
      <p:ext uri="{BB962C8B-B14F-4D97-AF65-F5344CB8AC3E}">
        <p14:creationId xmlns:p14="http://schemas.microsoft.com/office/powerpoint/2010/main" val="133992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EB23792-85D1-4543-BA6F-832FF53C8D29}"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F31656B6-91E3-754E-B3CC-20C988954746}" type="slidenum">
              <a:rPr lang="tr-TR" smtClean="0"/>
              <a:t>‹#›</a:t>
            </a:fld>
            <a:endParaRPr lang="tr-TR"/>
          </a:p>
        </p:txBody>
      </p:sp>
    </p:spTree>
    <p:extLst>
      <p:ext uri="{BB962C8B-B14F-4D97-AF65-F5344CB8AC3E}">
        <p14:creationId xmlns:p14="http://schemas.microsoft.com/office/powerpoint/2010/main" val="343334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Ana metin stillerini düzenlemek için tıklatın</a:t>
            </a:r>
          </a:p>
        </p:txBody>
      </p:sp>
      <p:sp>
        <p:nvSpPr>
          <p:cNvPr id="4" name="Veri Yer Tutucusu 3"/>
          <p:cNvSpPr>
            <a:spLocks noGrp="1"/>
          </p:cNvSpPr>
          <p:nvPr>
            <p:ph type="dt" sz="half" idx="10"/>
          </p:nvPr>
        </p:nvSpPr>
        <p:spPr/>
        <p:txBody>
          <a:bodyPr/>
          <a:lstStyle/>
          <a:p>
            <a:fld id="{6F499823-485D-404C-8EAF-CF1A709F20C3}"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F31656B6-91E3-754E-B3CC-20C988954746}" type="slidenum">
              <a:rPr lang="tr-TR" smtClean="0"/>
              <a:t>‹#›</a:t>
            </a:fld>
            <a:endParaRPr lang="tr-TR"/>
          </a:p>
        </p:txBody>
      </p:sp>
    </p:spTree>
    <p:extLst>
      <p:ext uri="{BB962C8B-B14F-4D97-AF65-F5344CB8AC3E}">
        <p14:creationId xmlns:p14="http://schemas.microsoft.com/office/powerpoint/2010/main" val="12484651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2635DCEA-34C2-E84C-8A60-F96490F8FE79}"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F31656B6-91E3-754E-B3CC-20C988954746}" type="slidenum">
              <a:rPr lang="tr-TR" smtClean="0"/>
              <a:t>‹#›</a:t>
            </a:fld>
            <a:endParaRPr lang="tr-TR"/>
          </a:p>
        </p:txBody>
      </p:sp>
    </p:spTree>
    <p:extLst>
      <p:ext uri="{BB962C8B-B14F-4D97-AF65-F5344CB8AC3E}">
        <p14:creationId xmlns:p14="http://schemas.microsoft.com/office/powerpoint/2010/main" val="2037838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E7B11046-DD52-C840-8754-742D0E85E618}" type="datetime1">
              <a:rPr lang="tr-TR" smtClean="0"/>
              <a:t>23.03.2020</a:t>
            </a:fld>
            <a:endParaRPr lang="tr-TR"/>
          </a:p>
        </p:txBody>
      </p:sp>
      <p:sp>
        <p:nvSpPr>
          <p:cNvPr id="8" name="Altbilgi Yer Tutucusu 7"/>
          <p:cNvSpPr>
            <a:spLocks noGrp="1"/>
          </p:cNvSpPr>
          <p:nvPr>
            <p:ph type="ftr" sz="quarter" idx="11"/>
          </p:nvPr>
        </p:nvSpPr>
        <p:spPr/>
        <p:txBody>
          <a:bodyPr/>
          <a:lstStyle/>
          <a:p>
            <a:r>
              <a:rPr lang="tr-TR"/>
              <a:t>Sinematografi / Prof. Dr. S. Ruken Öztürk</a:t>
            </a:r>
          </a:p>
        </p:txBody>
      </p:sp>
      <p:sp>
        <p:nvSpPr>
          <p:cNvPr id="9" name="Slayt Numarası Yer Tutucusu 8"/>
          <p:cNvSpPr>
            <a:spLocks noGrp="1"/>
          </p:cNvSpPr>
          <p:nvPr>
            <p:ph type="sldNum" sz="quarter" idx="12"/>
          </p:nvPr>
        </p:nvSpPr>
        <p:spPr/>
        <p:txBody>
          <a:bodyPr/>
          <a:lstStyle/>
          <a:p>
            <a:fld id="{F31656B6-91E3-754E-B3CC-20C988954746}" type="slidenum">
              <a:rPr lang="tr-TR" smtClean="0"/>
              <a:t>‹#›</a:t>
            </a:fld>
            <a:endParaRPr lang="tr-TR"/>
          </a:p>
        </p:txBody>
      </p:sp>
    </p:spTree>
    <p:extLst>
      <p:ext uri="{BB962C8B-B14F-4D97-AF65-F5344CB8AC3E}">
        <p14:creationId xmlns:p14="http://schemas.microsoft.com/office/powerpoint/2010/main" val="18902992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CAEE3ACF-B19B-1342-8378-188FE95CC32A}" type="datetime1">
              <a:rPr lang="tr-TR" smtClean="0"/>
              <a:t>23.03.2020</a:t>
            </a:fld>
            <a:endParaRPr lang="tr-TR"/>
          </a:p>
        </p:txBody>
      </p:sp>
      <p:sp>
        <p:nvSpPr>
          <p:cNvPr id="4" name="Altbilgi Yer Tutucusu 3"/>
          <p:cNvSpPr>
            <a:spLocks noGrp="1"/>
          </p:cNvSpPr>
          <p:nvPr>
            <p:ph type="ftr" sz="quarter" idx="11"/>
          </p:nvPr>
        </p:nvSpPr>
        <p:spPr/>
        <p:txBody>
          <a:bodyPr/>
          <a:lstStyle/>
          <a:p>
            <a:r>
              <a:rPr lang="tr-TR"/>
              <a:t>Sinematografi / Prof. Dr. S. Ruken Öztürk</a:t>
            </a:r>
          </a:p>
        </p:txBody>
      </p:sp>
      <p:sp>
        <p:nvSpPr>
          <p:cNvPr id="5" name="Slayt Numarası Yer Tutucusu 4"/>
          <p:cNvSpPr>
            <a:spLocks noGrp="1"/>
          </p:cNvSpPr>
          <p:nvPr>
            <p:ph type="sldNum" sz="quarter" idx="12"/>
          </p:nvPr>
        </p:nvSpPr>
        <p:spPr/>
        <p:txBody>
          <a:bodyPr/>
          <a:lstStyle/>
          <a:p>
            <a:fld id="{F31656B6-91E3-754E-B3CC-20C988954746}" type="slidenum">
              <a:rPr lang="tr-TR" smtClean="0"/>
              <a:t>‹#›</a:t>
            </a:fld>
            <a:endParaRPr lang="tr-TR"/>
          </a:p>
        </p:txBody>
      </p:sp>
    </p:spTree>
    <p:extLst>
      <p:ext uri="{BB962C8B-B14F-4D97-AF65-F5344CB8AC3E}">
        <p14:creationId xmlns:p14="http://schemas.microsoft.com/office/powerpoint/2010/main" val="385681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1B50132-5BE2-4B49-A312-CA9B2D121997}" type="datetime1">
              <a:rPr lang="tr-TR" smtClean="0"/>
              <a:t>23.03.2020</a:t>
            </a:fld>
            <a:endParaRPr lang="tr-TR"/>
          </a:p>
        </p:txBody>
      </p:sp>
      <p:sp>
        <p:nvSpPr>
          <p:cNvPr id="3" name="Altbilgi Yer Tutucusu 2"/>
          <p:cNvSpPr>
            <a:spLocks noGrp="1"/>
          </p:cNvSpPr>
          <p:nvPr>
            <p:ph type="ftr" sz="quarter" idx="11"/>
          </p:nvPr>
        </p:nvSpPr>
        <p:spPr/>
        <p:txBody>
          <a:bodyPr/>
          <a:lstStyle/>
          <a:p>
            <a:r>
              <a:rPr lang="tr-TR"/>
              <a:t>Sinematografi / Prof. Dr. S. Ruken Öztürk</a:t>
            </a:r>
          </a:p>
        </p:txBody>
      </p:sp>
      <p:sp>
        <p:nvSpPr>
          <p:cNvPr id="4" name="Slayt Numarası Yer Tutucusu 3"/>
          <p:cNvSpPr>
            <a:spLocks noGrp="1"/>
          </p:cNvSpPr>
          <p:nvPr>
            <p:ph type="sldNum" sz="quarter" idx="12"/>
          </p:nvPr>
        </p:nvSpPr>
        <p:spPr/>
        <p:txBody>
          <a:bodyPr/>
          <a:lstStyle/>
          <a:p>
            <a:fld id="{F31656B6-91E3-754E-B3CC-20C988954746}" type="slidenum">
              <a:rPr lang="tr-TR" smtClean="0"/>
              <a:t>‹#›</a:t>
            </a:fld>
            <a:endParaRPr lang="tr-TR"/>
          </a:p>
        </p:txBody>
      </p:sp>
    </p:spTree>
    <p:extLst>
      <p:ext uri="{BB962C8B-B14F-4D97-AF65-F5344CB8AC3E}">
        <p14:creationId xmlns:p14="http://schemas.microsoft.com/office/powerpoint/2010/main" val="1043727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9812150E-F1D9-A94C-A07C-58B5E550135E}"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F31656B6-91E3-754E-B3CC-20C988954746}" type="slidenum">
              <a:rPr lang="tr-TR" smtClean="0"/>
              <a:t>‹#›</a:t>
            </a:fld>
            <a:endParaRPr lang="tr-TR"/>
          </a:p>
        </p:txBody>
      </p:sp>
    </p:spTree>
    <p:extLst>
      <p:ext uri="{BB962C8B-B14F-4D97-AF65-F5344CB8AC3E}">
        <p14:creationId xmlns:p14="http://schemas.microsoft.com/office/powerpoint/2010/main" val="1276991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A30B5AA6-AC2C-BC4B-8463-0618C734E707}"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F31656B6-91E3-754E-B3CC-20C988954746}" type="slidenum">
              <a:rPr lang="tr-TR" smtClean="0"/>
              <a:t>‹#›</a:t>
            </a:fld>
            <a:endParaRPr lang="tr-TR"/>
          </a:p>
        </p:txBody>
      </p:sp>
    </p:spTree>
    <p:extLst>
      <p:ext uri="{BB962C8B-B14F-4D97-AF65-F5344CB8AC3E}">
        <p14:creationId xmlns:p14="http://schemas.microsoft.com/office/powerpoint/2010/main" val="443866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lumMod val="0"/>
                <a:lumOff val="100000"/>
                <a:alpha val="30000"/>
              </a:srgbClr>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71C5D4-E8F0-424E-93CB-79FA1D745DB0}" type="datetime1">
              <a:rPr lang="tr-TR" smtClean="0"/>
              <a:t>23.03.2020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1656B6-91E3-754E-B3CC-20C988954746}" type="slidenum">
              <a:rPr lang="tr-TR" smtClean="0"/>
              <a:t>‹#›</a:t>
            </a:fld>
            <a:endParaRPr lang="tr-TR"/>
          </a:p>
        </p:txBody>
      </p:sp>
    </p:spTree>
    <p:extLst>
      <p:ext uri="{BB962C8B-B14F-4D97-AF65-F5344CB8AC3E}">
        <p14:creationId xmlns:p14="http://schemas.microsoft.com/office/powerpoint/2010/main" val="1697608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s48OhfAK-bQ"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61010" y="305749"/>
            <a:ext cx="10336481" cy="715530"/>
          </a:xfrm>
        </p:spPr>
        <p:txBody>
          <a:bodyPr>
            <a:normAutofit/>
          </a:bodyPr>
          <a:lstStyle/>
          <a:p>
            <a:pPr algn="ctr"/>
            <a:r>
              <a:rPr lang="tr-TR" sz="2800" b="1" dirty="0">
                <a:solidFill>
                  <a:srgbClr val="C00000"/>
                </a:solidFill>
                <a:latin typeface="+mn-lt"/>
              </a:rPr>
              <a:t>Sinemada Siyah-Beyaz ve Renk</a:t>
            </a:r>
          </a:p>
        </p:txBody>
      </p:sp>
      <p:sp>
        <p:nvSpPr>
          <p:cNvPr id="3" name="İçerik Yer Tutucusu 2"/>
          <p:cNvSpPr>
            <a:spLocks noGrp="1"/>
          </p:cNvSpPr>
          <p:nvPr>
            <p:ph idx="1"/>
          </p:nvPr>
        </p:nvSpPr>
        <p:spPr>
          <a:xfrm>
            <a:off x="695697" y="1294412"/>
            <a:ext cx="10467109" cy="3980028"/>
          </a:xfrm>
        </p:spPr>
        <p:txBody>
          <a:bodyPr>
            <a:normAutofit fontScale="92500" lnSpcReduction="10000"/>
          </a:bodyPr>
          <a:lstStyle/>
          <a:p>
            <a:pPr algn="just"/>
            <a:r>
              <a:rPr lang="tr-TR" sz="2400" dirty="0"/>
              <a:t>Görüntü renklerin bir alanını gösterir. Bir görüntü tamamen gri veya tamamen siyah-beyaz görünebilir. Dokular net bir şekilde göze çarpabilir ya da belirsizliğin içine çekilebilir. Yönetmen ham filmi, </a:t>
            </a:r>
            <a:r>
              <a:rPr lang="tr-TR" sz="2400" dirty="0" err="1"/>
              <a:t>pozlandırmayı</a:t>
            </a:r>
            <a:r>
              <a:rPr lang="tr-TR" sz="2400" dirty="0"/>
              <a:t> ve geliştirme (yıkama) işlemlerini yönlendirerek bütün bu görsel nitelikleri kontrol eder.</a:t>
            </a:r>
          </a:p>
          <a:p>
            <a:pPr marL="0" indent="0" algn="just">
              <a:buNone/>
            </a:pPr>
            <a:endParaRPr lang="tr-TR" sz="2400" dirty="0"/>
          </a:p>
          <a:p>
            <a:pPr algn="just"/>
            <a:r>
              <a:rPr lang="tr-TR" sz="2400" b="1" dirty="0"/>
              <a:t>Ham film</a:t>
            </a:r>
            <a:r>
              <a:rPr lang="tr-TR" sz="2400" dirty="0"/>
              <a:t>lerin tipleri değişiklik gösterir. Ham film seçiminin birçok sanatsal içerimi vardır. Her şeyden önce görüntü kısmen kullanılan ham filme bağlı az ya da çok </a:t>
            </a:r>
            <a:r>
              <a:rPr lang="tr-TR" sz="2400" i="1" dirty="0"/>
              <a:t>kontrasta</a:t>
            </a:r>
            <a:r>
              <a:rPr lang="tr-TR" sz="2400" dirty="0"/>
              <a:t> sahiptir.  Kontrast çerçevedeki en karanlık ve en aydınlık alanlar arasındaki farklılık derecesidir.  Yüksek kontrast beyaz parlak noktaları, tamamen karanlık alanları ve bunlar arasındaki grilerin dar alanını gösterir. Düşük kontrast ise geniş bir griler alanına sahiptir.</a:t>
            </a:r>
          </a:p>
          <a:p>
            <a:pPr marL="0" indent="0" algn="just">
              <a:buNone/>
            </a:pPr>
            <a:endParaRPr lang="tr-TR" sz="2400" dirty="0"/>
          </a:p>
          <a:p>
            <a:pPr marL="0" indent="0" algn="just">
              <a:buNone/>
            </a:pPr>
            <a:r>
              <a:rPr lang="tr-TR" sz="2400" dirty="0"/>
              <a:t>						(</a:t>
            </a:r>
            <a:r>
              <a:rPr lang="tr-TR" sz="2400" dirty="0" err="1"/>
              <a:t>Bordwell</a:t>
            </a:r>
            <a:r>
              <a:rPr lang="tr-TR" sz="2400" dirty="0"/>
              <a:t> &amp; </a:t>
            </a:r>
            <a:r>
              <a:rPr lang="tr-TR" sz="2400" dirty="0" err="1"/>
              <a:t>Thompson</a:t>
            </a:r>
            <a:r>
              <a:rPr lang="tr-TR" sz="2400" dirty="0"/>
              <a:t>, 2011, s. 167)</a:t>
            </a:r>
          </a:p>
        </p:txBody>
      </p:sp>
      <p:sp>
        <p:nvSpPr>
          <p:cNvPr id="4" name="Alt Bilgi Yer Tutucusu 3">
            <a:extLst>
              <a:ext uri="{FF2B5EF4-FFF2-40B4-BE49-F238E27FC236}">
                <a16:creationId xmlns:a16="http://schemas.microsoft.com/office/drawing/2014/main" id="{A1BD7398-87AA-FB4E-8ED4-C9FFFD84108A}"/>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29827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360231" cy="1036163"/>
          </a:xfrm>
        </p:spPr>
        <p:txBody>
          <a:bodyPr>
            <a:normAutofit/>
          </a:bodyPr>
          <a:lstStyle/>
          <a:p>
            <a:pPr algn="ctr"/>
            <a:r>
              <a:rPr lang="tr-TR" sz="2800" b="1" dirty="0">
                <a:solidFill>
                  <a:srgbClr val="C00000"/>
                </a:solidFill>
                <a:latin typeface="+mn-lt"/>
              </a:rPr>
              <a:t>Sinemada Siyah-Beyaz ve Renk</a:t>
            </a:r>
          </a:p>
        </p:txBody>
      </p:sp>
      <p:sp>
        <p:nvSpPr>
          <p:cNvPr id="3" name="İçerik Yer Tutucusu 2"/>
          <p:cNvSpPr>
            <a:spLocks noGrp="1"/>
          </p:cNvSpPr>
          <p:nvPr>
            <p:ph idx="1"/>
          </p:nvPr>
        </p:nvSpPr>
        <p:spPr>
          <a:xfrm>
            <a:off x="838200" y="1647495"/>
            <a:ext cx="10515600" cy="4351338"/>
          </a:xfrm>
        </p:spPr>
        <p:txBody>
          <a:bodyPr>
            <a:normAutofit fontScale="92500"/>
          </a:bodyPr>
          <a:lstStyle/>
          <a:p>
            <a:pPr algn="just"/>
            <a:r>
              <a:rPr lang="tr-TR" sz="2400" dirty="0"/>
              <a:t>Değişik renkli ham filmler değişen renk kontrastları verirler. Örneğin </a:t>
            </a:r>
            <a:r>
              <a:rPr lang="tr-TR" sz="2400" i="1" dirty="0" err="1"/>
              <a:t>Technicolor</a:t>
            </a:r>
            <a:r>
              <a:rPr lang="tr-TR" sz="2400" i="1" dirty="0"/>
              <a:t> </a:t>
            </a:r>
            <a:r>
              <a:rPr lang="tr-TR" sz="2400" dirty="0"/>
              <a:t>keskin biçimde belirgin, yoğun şekilde doygun renk tonları nedeniyle ünlenmiştir. Bu zenginlik özel olarak tasarlanmış bir kamera ve gelişkin baskı işlemleri aracılığıyla başarılır. Başka bir örnekte, Sovyet yönetmenler ülke içinde yapılmış düşük kontrast eğiliminde olan ve görüntüye kasvetli yeşilimsi-mavi görünüm veren ham film kullandılar.</a:t>
            </a:r>
          </a:p>
          <a:p>
            <a:pPr algn="just"/>
            <a:endParaRPr lang="tr-TR" sz="2400" i="1" dirty="0"/>
          </a:p>
          <a:p>
            <a:pPr algn="just"/>
            <a:r>
              <a:rPr lang="tr-TR" sz="2400" dirty="0"/>
              <a:t>Renkli ham film tonlamaları aynı zamanda laboratuvar işlemleriyle değiştirilebilir. </a:t>
            </a:r>
            <a:r>
              <a:rPr lang="tr-TR" sz="2400" i="1" dirty="0"/>
              <a:t>Renk</a:t>
            </a:r>
            <a:r>
              <a:rPr lang="tr-TR" sz="2400" dirty="0"/>
              <a:t> </a:t>
            </a:r>
            <a:r>
              <a:rPr lang="tr-TR" sz="2400" i="1" dirty="0"/>
              <a:t>düzeltici</a:t>
            </a:r>
            <a:r>
              <a:rPr lang="tr-TR" sz="2400" dirty="0"/>
              <a:t> görevini yapan bir kişinin bir baskının renk alanıyla ilgili geniş bir tercih alanı bulunur. Bununla birlikte, giderek artan bir biçimde görüntü yönetmenleri seçilen çekimler ve hatta bütün bir film için bilgisayar düzeltici kullanmaktadır.</a:t>
            </a:r>
          </a:p>
          <a:p>
            <a:pPr marL="0" indent="0" algn="just">
              <a:buNone/>
            </a:pPr>
            <a:endParaRPr lang="tr-TR" sz="2400" dirty="0"/>
          </a:p>
          <a:p>
            <a:pPr marL="0" indent="0" algn="just">
              <a:buNone/>
            </a:pPr>
            <a:r>
              <a:rPr lang="tr-TR" sz="2400" dirty="0"/>
              <a:t>						(</a:t>
            </a:r>
            <a:r>
              <a:rPr lang="tr-TR" sz="2400" dirty="0" err="1"/>
              <a:t>Bordwell</a:t>
            </a:r>
            <a:r>
              <a:rPr lang="tr-TR" sz="2400" dirty="0"/>
              <a:t> &amp; </a:t>
            </a:r>
            <a:r>
              <a:rPr lang="tr-TR" sz="2400" dirty="0" err="1"/>
              <a:t>Thompson</a:t>
            </a:r>
            <a:r>
              <a:rPr lang="tr-TR" sz="2400" dirty="0"/>
              <a:t>, 2011, s. 168-169)</a:t>
            </a:r>
          </a:p>
          <a:p>
            <a:pPr marL="0" indent="0" algn="just">
              <a:buNone/>
            </a:pPr>
            <a:endParaRPr lang="tr-TR" sz="2400" dirty="0"/>
          </a:p>
        </p:txBody>
      </p:sp>
      <p:sp>
        <p:nvSpPr>
          <p:cNvPr id="4" name="Alt Bilgi Yer Tutucusu 3">
            <a:extLst>
              <a:ext uri="{FF2B5EF4-FFF2-40B4-BE49-F238E27FC236}">
                <a16:creationId xmlns:a16="http://schemas.microsoft.com/office/drawing/2014/main" id="{BB57805D-7BB8-1A43-9510-334EDC6A29F3}"/>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971188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5"/>
            <a:ext cx="10253353" cy="893659"/>
          </a:xfrm>
        </p:spPr>
        <p:txBody>
          <a:bodyPr>
            <a:normAutofit/>
          </a:bodyPr>
          <a:lstStyle/>
          <a:p>
            <a:pPr algn="ctr"/>
            <a:r>
              <a:rPr lang="tr-TR" sz="2800" b="1" dirty="0">
                <a:solidFill>
                  <a:srgbClr val="C00000"/>
                </a:solidFill>
                <a:latin typeface="+mn-lt"/>
              </a:rPr>
              <a:t>Renk İşlemleri</a:t>
            </a:r>
          </a:p>
        </p:txBody>
      </p:sp>
      <p:sp>
        <p:nvSpPr>
          <p:cNvPr id="3" name="İçerik Yer Tutucusu 2"/>
          <p:cNvSpPr>
            <a:spLocks noGrp="1"/>
          </p:cNvSpPr>
          <p:nvPr>
            <p:ph idx="1"/>
          </p:nvPr>
        </p:nvSpPr>
        <p:spPr>
          <a:xfrm>
            <a:off x="838200" y="1374363"/>
            <a:ext cx="10515600" cy="4351338"/>
          </a:xfrm>
        </p:spPr>
        <p:txBody>
          <a:bodyPr>
            <a:normAutofit fontScale="92500" lnSpcReduction="10000"/>
          </a:bodyPr>
          <a:lstStyle/>
          <a:p>
            <a:pPr algn="just"/>
            <a:r>
              <a:rPr lang="tr-TR" sz="2400" dirty="0"/>
              <a:t>Orijinal olarak siyah-beyaz çekilmiş bir filme renk eklemek için belirli işlemler de yapılabilmektedir. 1930’lardan önce sinemacılar genellikle </a:t>
            </a:r>
            <a:r>
              <a:rPr lang="tr-TR" sz="2400" i="1" dirty="0"/>
              <a:t>boyama</a:t>
            </a:r>
            <a:r>
              <a:rPr lang="tr-TR" sz="2400" dirty="0"/>
              <a:t> (</a:t>
            </a:r>
            <a:r>
              <a:rPr lang="tr-TR" sz="2400" dirty="0" err="1"/>
              <a:t>tinting</a:t>
            </a:r>
            <a:r>
              <a:rPr lang="tr-TR" sz="2400" dirty="0"/>
              <a:t>) ve </a:t>
            </a:r>
            <a:r>
              <a:rPr lang="tr-TR" sz="2400" i="1" dirty="0"/>
              <a:t>renklendirme</a:t>
            </a:r>
            <a:r>
              <a:rPr lang="tr-TR" sz="2400" dirty="0"/>
              <a:t> (</a:t>
            </a:r>
            <a:r>
              <a:rPr lang="tr-TR" sz="2400" dirty="0" err="1"/>
              <a:t>toning</a:t>
            </a:r>
            <a:r>
              <a:rPr lang="tr-TR" sz="2400" dirty="0"/>
              <a:t>) yaptılar. </a:t>
            </a:r>
          </a:p>
          <a:p>
            <a:pPr algn="just"/>
            <a:endParaRPr lang="tr-TR" sz="2400" dirty="0"/>
          </a:p>
          <a:p>
            <a:pPr algn="just"/>
            <a:r>
              <a:rPr lang="tr-TR" sz="2400" b="1" dirty="0"/>
              <a:t>Boyama</a:t>
            </a:r>
            <a:r>
              <a:rPr lang="tr-TR" sz="2400" dirty="0"/>
              <a:t>, zaten yıkanmış bir filmi boya banyosuna daldırmayla başarılır. Karanlık alanlar siyah ve gri kalırken, daha aydınlık alanlar rengi seçerler.</a:t>
            </a:r>
          </a:p>
          <a:p>
            <a:pPr algn="just"/>
            <a:endParaRPr lang="tr-TR" sz="2400" i="1" dirty="0"/>
          </a:p>
          <a:p>
            <a:pPr algn="just"/>
            <a:r>
              <a:rPr lang="tr-TR" sz="2400" b="1" dirty="0"/>
              <a:t>Renklendirme </a:t>
            </a:r>
            <a:r>
              <a:rPr lang="tr-TR" sz="2400" dirty="0"/>
              <a:t>zıt bir tarzda işlemiştir. Boya pozitif kopyanın yıkanması sırasında eklenir. Sonuç olarak daha karanlık alanlar renklenirken, çerçevenin daha aydınlık alanları beyaz ya da belirsiz şekilde renkli kalır.</a:t>
            </a:r>
          </a:p>
          <a:p>
            <a:pPr algn="just"/>
            <a:endParaRPr lang="tr-TR" sz="2400" b="1" dirty="0"/>
          </a:p>
          <a:p>
            <a:pPr marL="0" indent="0" algn="just">
              <a:buNone/>
            </a:pPr>
            <a:r>
              <a:rPr lang="tr-TR" sz="2400" dirty="0"/>
              <a:t>						(</a:t>
            </a:r>
            <a:r>
              <a:rPr lang="tr-TR" sz="2400" dirty="0" err="1"/>
              <a:t>Bordwell</a:t>
            </a:r>
            <a:r>
              <a:rPr lang="tr-TR" sz="2400" dirty="0"/>
              <a:t> &amp; </a:t>
            </a:r>
            <a:r>
              <a:rPr lang="tr-TR" sz="2400" dirty="0" err="1"/>
              <a:t>Thompson</a:t>
            </a:r>
            <a:r>
              <a:rPr lang="tr-TR" sz="2400" dirty="0"/>
              <a:t>, 2011, s. 168-169)</a:t>
            </a:r>
          </a:p>
          <a:p>
            <a:pPr marL="0" indent="0" algn="just">
              <a:buNone/>
            </a:pPr>
            <a:endParaRPr lang="tr-TR" sz="2400" b="1" dirty="0"/>
          </a:p>
        </p:txBody>
      </p:sp>
      <p:sp>
        <p:nvSpPr>
          <p:cNvPr id="4" name="Alt Bilgi Yer Tutucusu 3">
            <a:extLst>
              <a:ext uri="{FF2B5EF4-FFF2-40B4-BE49-F238E27FC236}">
                <a16:creationId xmlns:a16="http://schemas.microsoft.com/office/drawing/2014/main" id="{5A31A5A3-D13D-7548-BBFD-CA8BCDCA1834}"/>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635523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6"/>
            <a:ext cx="10312730" cy="751156"/>
          </a:xfrm>
        </p:spPr>
        <p:txBody>
          <a:bodyPr>
            <a:normAutofit/>
          </a:bodyPr>
          <a:lstStyle/>
          <a:p>
            <a:pPr algn="ctr"/>
            <a:r>
              <a:rPr lang="tr-TR" sz="2800" b="1" dirty="0">
                <a:solidFill>
                  <a:srgbClr val="C00000"/>
                </a:solidFill>
                <a:latin typeface="+mn-lt"/>
              </a:rPr>
              <a:t>Renk İşlemleri</a:t>
            </a:r>
          </a:p>
        </p:txBody>
      </p:sp>
      <p:sp>
        <p:nvSpPr>
          <p:cNvPr id="3" name="İçerik Yer Tutucusu 2"/>
          <p:cNvSpPr>
            <a:spLocks noGrp="1"/>
          </p:cNvSpPr>
          <p:nvPr>
            <p:ph idx="1"/>
          </p:nvPr>
        </p:nvSpPr>
        <p:spPr>
          <a:xfrm>
            <a:off x="838200" y="1303111"/>
            <a:ext cx="10515600" cy="4351338"/>
          </a:xfrm>
        </p:spPr>
        <p:txBody>
          <a:bodyPr>
            <a:normAutofit fontScale="92500"/>
          </a:bodyPr>
          <a:lstStyle/>
          <a:p>
            <a:pPr algn="just"/>
            <a:r>
              <a:rPr lang="tr-TR" sz="2400" dirty="0"/>
              <a:t>Renk eklemenin nadir bir yöntemi de zor olan elle renklendirme işlemidir. Burada siyah-beyaz görüntülerin bölümleri kare kare renklerle boyanır. Örneğin </a:t>
            </a:r>
            <a:r>
              <a:rPr lang="tr-TR" sz="2400" dirty="0" err="1"/>
              <a:t>Eisenstein’ın</a:t>
            </a:r>
            <a:r>
              <a:rPr lang="tr-TR" sz="2400" dirty="0"/>
              <a:t> </a:t>
            </a:r>
            <a:r>
              <a:rPr lang="tr-TR" sz="2400" i="1" dirty="0" err="1"/>
              <a:t>Potemkin</a:t>
            </a:r>
            <a:r>
              <a:rPr lang="tr-TR" sz="2400" i="1" dirty="0"/>
              <a:t> Zırhlısı</a:t>
            </a:r>
            <a:r>
              <a:rPr lang="tr-TR" sz="2400" dirty="0"/>
              <a:t> filmindeki geminin bayrağı orijinal olarak mavi gökyüzüne karşı elle renklendirilmiş kırmızıydı.</a:t>
            </a:r>
          </a:p>
          <a:p>
            <a:pPr algn="just"/>
            <a:endParaRPr lang="tr-TR" sz="2400" dirty="0"/>
          </a:p>
          <a:p>
            <a:pPr algn="just"/>
            <a:r>
              <a:rPr lang="tr-TR" sz="2400" dirty="0"/>
              <a:t>Yönetmenin film çekiminden sonra görüntünün tonlarını yönlendirmesinin pek çok başka yolu vardır. Duyarkatın çizilmesi ve dijital yöntemlerin kullanılması bunlardan bazılarıdır. Öte yandan görüntüdeki tonların alanı en çok film çekimi sırasında görüntünün </a:t>
            </a:r>
            <a:r>
              <a:rPr lang="tr-TR" sz="2400" i="1" dirty="0" err="1"/>
              <a:t>pozlandırılması</a:t>
            </a:r>
            <a:r>
              <a:rPr lang="tr-TR" sz="2400" dirty="0" err="1"/>
              <a:t>ndan</a:t>
            </a:r>
            <a:r>
              <a:rPr lang="tr-TR" sz="2400" dirty="0"/>
              <a:t> etkilenir. Sinemacılar genellikle, kameranın objektifinden ne kadar ışık geçeceğini düzenleyerek </a:t>
            </a:r>
            <a:r>
              <a:rPr lang="tr-TR" sz="2400" dirty="0" err="1"/>
              <a:t>pozlandırmayı</a:t>
            </a:r>
            <a:r>
              <a:rPr lang="tr-TR" sz="2400" dirty="0"/>
              <a:t> kontrol ederler.</a:t>
            </a:r>
          </a:p>
          <a:p>
            <a:pPr marL="0" indent="0" algn="just">
              <a:buNone/>
            </a:pPr>
            <a:endParaRPr lang="tr-TR" sz="2400" dirty="0"/>
          </a:p>
          <a:p>
            <a:pPr marL="0" indent="0" algn="just">
              <a:buNone/>
            </a:pPr>
            <a:r>
              <a:rPr lang="tr-TR" sz="2400" dirty="0"/>
              <a:t>						(</a:t>
            </a:r>
            <a:r>
              <a:rPr lang="tr-TR" sz="2400" dirty="0" err="1"/>
              <a:t>Bordwell</a:t>
            </a:r>
            <a:r>
              <a:rPr lang="tr-TR" sz="2400" dirty="0"/>
              <a:t> &amp; </a:t>
            </a:r>
            <a:r>
              <a:rPr lang="tr-TR" sz="2400" dirty="0" err="1"/>
              <a:t>Thompson</a:t>
            </a:r>
            <a:r>
              <a:rPr lang="tr-TR" sz="2400" dirty="0"/>
              <a:t>, 2011, s. 170)</a:t>
            </a:r>
          </a:p>
          <a:p>
            <a:pPr marL="0" indent="0" algn="just">
              <a:buNone/>
            </a:pPr>
            <a:endParaRPr lang="tr-TR" sz="2400" dirty="0"/>
          </a:p>
        </p:txBody>
      </p:sp>
      <p:sp>
        <p:nvSpPr>
          <p:cNvPr id="4" name="Alt Bilgi Yer Tutucusu 3">
            <a:extLst>
              <a:ext uri="{FF2B5EF4-FFF2-40B4-BE49-F238E27FC236}">
                <a16:creationId xmlns:a16="http://schemas.microsoft.com/office/drawing/2014/main" id="{839187EA-D54F-814A-9002-EF99297E583C}"/>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0872421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200" y="365126"/>
            <a:ext cx="10312730" cy="917410"/>
          </a:xfrm>
        </p:spPr>
        <p:txBody>
          <a:bodyPr>
            <a:normAutofit/>
          </a:bodyPr>
          <a:lstStyle/>
          <a:p>
            <a:pPr algn="ctr"/>
            <a:r>
              <a:rPr lang="tr-TR" sz="2800" b="1" dirty="0">
                <a:solidFill>
                  <a:srgbClr val="C00000"/>
                </a:solidFill>
                <a:latin typeface="+mn-lt"/>
              </a:rPr>
              <a:t>Renk işlemleri</a:t>
            </a:r>
          </a:p>
        </p:txBody>
      </p:sp>
      <p:sp>
        <p:nvSpPr>
          <p:cNvPr id="3" name="İçerik Yer Tutucusu 2"/>
          <p:cNvSpPr>
            <a:spLocks noGrp="1"/>
          </p:cNvSpPr>
          <p:nvPr>
            <p:ph idx="1"/>
          </p:nvPr>
        </p:nvSpPr>
        <p:spPr>
          <a:xfrm>
            <a:off x="736765" y="1282536"/>
            <a:ext cx="10515600" cy="4351338"/>
          </a:xfrm>
        </p:spPr>
        <p:txBody>
          <a:bodyPr>
            <a:normAutofit fontScale="92500" lnSpcReduction="20000"/>
          </a:bodyPr>
          <a:lstStyle/>
          <a:p>
            <a:pPr algn="just"/>
            <a:r>
              <a:rPr lang="tr-TR" sz="2400" dirty="0"/>
              <a:t>Yönetmen özel efektler için </a:t>
            </a:r>
            <a:r>
              <a:rPr lang="tr-TR" sz="2400" dirty="0" err="1"/>
              <a:t>pozlandırmayı</a:t>
            </a:r>
            <a:r>
              <a:rPr lang="tr-TR" sz="2400" dirty="0"/>
              <a:t> yönlendirebilir. Örneğin 1940’lardaki Amerikan kara filmi bazen loş ışıklandırma teknikleriyle uyumlu biçimde imgenin gölgeli alanlarını daha az </a:t>
            </a:r>
            <a:r>
              <a:rPr lang="tr-TR" sz="2400" dirty="0" err="1"/>
              <a:t>pozlandırmıştır</a:t>
            </a:r>
            <a:r>
              <a:rPr lang="tr-TR" sz="2400" dirty="0"/>
              <a:t>. </a:t>
            </a:r>
            <a:r>
              <a:rPr lang="tr-TR" sz="2400" i="1" dirty="0" err="1"/>
              <a:t>The</a:t>
            </a:r>
            <a:r>
              <a:rPr lang="tr-TR" sz="2400" i="1" dirty="0"/>
              <a:t> </a:t>
            </a:r>
            <a:r>
              <a:rPr lang="tr-TR" sz="2400" i="1" dirty="0" err="1"/>
              <a:t>Lord</a:t>
            </a:r>
            <a:r>
              <a:rPr lang="tr-TR" sz="2400" i="1" dirty="0"/>
              <a:t> of </a:t>
            </a:r>
            <a:r>
              <a:rPr lang="tr-TR" sz="2400" i="1" dirty="0" err="1"/>
              <a:t>the</a:t>
            </a:r>
            <a:r>
              <a:rPr lang="tr-TR" sz="2400" i="1" dirty="0"/>
              <a:t> Rings: </a:t>
            </a:r>
            <a:r>
              <a:rPr lang="tr-TR" sz="2400" i="1" dirty="0" err="1"/>
              <a:t>The</a:t>
            </a:r>
            <a:r>
              <a:rPr lang="tr-TR" sz="2400" i="1" dirty="0"/>
              <a:t> </a:t>
            </a:r>
            <a:r>
              <a:rPr lang="tr-TR" sz="2400" i="1" dirty="0" err="1"/>
              <a:t>Fellowship</a:t>
            </a:r>
            <a:r>
              <a:rPr lang="tr-TR" sz="2400" i="1" dirty="0"/>
              <a:t> of </a:t>
            </a:r>
            <a:r>
              <a:rPr lang="tr-TR" sz="2400" i="1" dirty="0" err="1"/>
              <a:t>the</a:t>
            </a:r>
            <a:r>
              <a:rPr lang="tr-TR" sz="2400" i="1" dirty="0"/>
              <a:t> </a:t>
            </a:r>
            <a:r>
              <a:rPr lang="tr-TR" sz="2400" i="1" dirty="0" err="1"/>
              <a:t>Ring</a:t>
            </a:r>
            <a:r>
              <a:rPr lang="tr-TR" sz="2400" dirty="0" err="1"/>
              <a:t>’deki</a:t>
            </a:r>
            <a:r>
              <a:rPr lang="tr-TR" sz="2400" dirty="0"/>
              <a:t> Mora sekansında ise, birkaç çekimde aşırı </a:t>
            </a:r>
            <a:r>
              <a:rPr lang="tr-TR" sz="2400" dirty="0" err="1"/>
              <a:t>pozlandırma</a:t>
            </a:r>
            <a:r>
              <a:rPr lang="tr-TR" sz="2400" dirty="0"/>
              <a:t> kullanılmıştır.</a:t>
            </a:r>
          </a:p>
          <a:p>
            <a:pPr algn="just"/>
            <a:endParaRPr lang="tr-TR" sz="2400" dirty="0"/>
          </a:p>
          <a:p>
            <a:pPr algn="just"/>
            <a:r>
              <a:rPr lang="tr-TR" sz="2400" dirty="0"/>
              <a:t>Filtreler de </a:t>
            </a:r>
            <a:r>
              <a:rPr lang="tr-TR" sz="2400" dirty="0" err="1"/>
              <a:t>pozlandırmayı</a:t>
            </a:r>
            <a:r>
              <a:rPr lang="tr-TR" sz="2400" dirty="0"/>
              <a:t> etkileyebilir. Kameranın önüne cam ya da jelatin konur ya da basıcı filme ulaşan ışığın sıklığını azaltır. Böylece filtreler tonların alanını radikal biçimde değiştirir. </a:t>
            </a:r>
          </a:p>
          <a:p>
            <a:pPr algn="just"/>
            <a:endParaRPr lang="tr-TR" sz="2400" dirty="0"/>
          </a:p>
          <a:p>
            <a:pPr algn="just"/>
            <a:r>
              <a:rPr lang="tr-TR" sz="2400" dirty="0"/>
              <a:t>Ham filmdeki ve aydınlatmadaki modern gelişmeler geceleyin dış mekan çekimini kolaylaştırdığı için yönetmenler rutin olarak bu tip sahneleri gün ışığında  -gece etkisi denen- mavi filtrelerle çekebilmişlerdir.</a:t>
            </a:r>
          </a:p>
          <a:p>
            <a:pPr algn="just"/>
            <a:endParaRPr lang="tr-TR" sz="2400" dirty="0"/>
          </a:p>
          <a:p>
            <a:pPr marL="0" indent="0" algn="just">
              <a:buNone/>
            </a:pPr>
            <a:r>
              <a:rPr lang="tr-TR" sz="2400" dirty="0"/>
              <a:t>						(</a:t>
            </a:r>
            <a:r>
              <a:rPr lang="tr-TR" sz="2400" dirty="0" err="1"/>
              <a:t>Bordwell</a:t>
            </a:r>
            <a:r>
              <a:rPr lang="tr-TR" sz="2400" dirty="0"/>
              <a:t> &amp; </a:t>
            </a:r>
            <a:r>
              <a:rPr lang="tr-TR" sz="2400" dirty="0" err="1"/>
              <a:t>Thompson</a:t>
            </a:r>
            <a:r>
              <a:rPr lang="tr-TR" sz="2400" dirty="0"/>
              <a:t>, 2011, s. 170-171)</a:t>
            </a:r>
          </a:p>
          <a:p>
            <a:pPr marL="0" indent="0" algn="just">
              <a:buNone/>
            </a:pPr>
            <a:endParaRPr lang="tr-TR" sz="2400" dirty="0"/>
          </a:p>
          <a:p>
            <a:pPr algn="just"/>
            <a:endParaRPr lang="tr-TR" sz="2400" dirty="0"/>
          </a:p>
        </p:txBody>
      </p:sp>
      <p:sp>
        <p:nvSpPr>
          <p:cNvPr id="4" name="Alt Bilgi Yer Tutucusu 3">
            <a:extLst>
              <a:ext uri="{FF2B5EF4-FFF2-40B4-BE49-F238E27FC236}">
                <a16:creationId xmlns:a16="http://schemas.microsoft.com/office/drawing/2014/main" id="{E87B618E-6F5F-1E45-B51A-50F665E9340C}"/>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691054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94DEF9-0BF1-6842-ADEF-D230B1C4330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5BDB72F-31DB-E54D-BC5E-80E607A62FF0}"/>
              </a:ext>
            </a:extLst>
          </p:cNvPr>
          <p:cNvSpPr>
            <a:spLocks noGrp="1"/>
          </p:cNvSpPr>
          <p:nvPr>
            <p:ph idx="1"/>
          </p:nvPr>
        </p:nvSpPr>
        <p:spPr/>
        <p:txBody>
          <a:bodyPr/>
          <a:lstStyle/>
          <a:p>
            <a:r>
              <a:rPr lang="tr-TR" dirty="0"/>
              <a:t>Renk söz konusu olunca aklımıza birçok örnek gelebilir; </a:t>
            </a:r>
            <a:r>
              <a:rPr lang="tr-TR" dirty="0" err="1"/>
              <a:t>Pedro</a:t>
            </a:r>
            <a:r>
              <a:rPr lang="tr-TR" dirty="0"/>
              <a:t> </a:t>
            </a:r>
            <a:r>
              <a:rPr lang="tr-TR" dirty="0" err="1"/>
              <a:t>Almodovar</a:t>
            </a:r>
            <a:r>
              <a:rPr lang="tr-TR" dirty="0"/>
              <a:t> filmleri ya da </a:t>
            </a:r>
            <a:r>
              <a:rPr lang="tr-TR" dirty="0" err="1"/>
              <a:t>Wes</a:t>
            </a:r>
            <a:r>
              <a:rPr lang="tr-TR" dirty="0"/>
              <a:t> </a:t>
            </a:r>
            <a:r>
              <a:rPr lang="tr-TR" dirty="0" err="1"/>
              <a:t>Anderson’da</a:t>
            </a:r>
            <a:r>
              <a:rPr lang="tr-TR" dirty="0"/>
              <a:t> renk </a:t>
            </a:r>
            <a:r>
              <a:rPr lang="tr-TR"/>
              <a:t>kullanımı gibi. </a:t>
            </a:r>
            <a:r>
              <a:rPr lang="tr-TR" dirty="0" err="1"/>
              <a:t>Bkz</a:t>
            </a:r>
            <a:r>
              <a:rPr lang="tr-TR" dirty="0"/>
              <a:t>:</a:t>
            </a:r>
          </a:p>
          <a:p>
            <a:r>
              <a:rPr lang="tr-TR" dirty="0">
                <a:hlinkClick r:id="rId2"/>
              </a:rPr>
              <a:t>https://www.youtube.com/watch?v=s48OhfAK-bQ</a:t>
            </a:r>
            <a:endParaRPr lang="tr-TR" dirty="0"/>
          </a:p>
          <a:p>
            <a:endParaRPr lang="tr-TR" dirty="0"/>
          </a:p>
          <a:p>
            <a:r>
              <a:rPr lang="tr-TR" dirty="0"/>
              <a:t>Ayrıca geçen hafta izlediğimiz </a:t>
            </a:r>
            <a:r>
              <a:rPr lang="tr-TR" i="1" dirty="0"/>
              <a:t>Mavi</a:t>
            </a:r>
            <a:r>
              <a:rPr lang="tr-TR" dirty="0"/>
              <a:t>’yi de bu bağlamda düşünmeliyiz.</a:t>
            </a:r>
          </a:p>
        </p:txBody>
      </p:sp>
      <p:sp>
        <p:nvSpPr>
          <p:cNvPr id="4" name="Alt Bilgi Yer Tutucusu 3">
            <a:extLst>
              <a:ext uri="{FF2B5EF4-FFF2-40B4-BE49-F238E27FC236}">
                <a16:creationId xmlns:a16="http://schemas.microsoft.com/office/drawing/2014/main" id="{32998557-3412-2E42-ACF5-6D05BFCC1BBA}"/>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735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dirty="0">
                <a:solidFill>
                  <a:srgbClr val="C00000"/>
                </a:solidFill>
                <a:latin typeface="+mn-lt"/>
              </a:rPr>
              <a:t>Derste İzlenecek Film:</a:t>
            </a:r>
          </a:p>
        </p:txBody>
      </p:sp>
      <p:sp>
        <p:nvSpPr>
          <p:cNvPr id="3" name="İçerik Yer Tutucusu 2"/>
          <p:cNvSpPr>
            <a:spLocks noGrp="1"/>
          </p:cNvSpPr>
          <p:nvPr>
            <p:ph idx="1"/>
          </p:nvPr>
        </p:nvSpPr>
        <p:spPr>
          <a:xfrm>
            <a:off x="838200" y="1880693"/>
            <a:ext cx="9897094" cy="2786310"/>
          </a:xfrm>
        </p:spPr>
        <p:txBody>
          <a:bodyPr/>
          <a:lstStyle/>
          <a:p>
            <a:r>
              <a:rPr lang="tr-TR" i="1" dirty="0"/>
              <a:t>Do </a:t>
            </a:r>
            <a:r>
              <a:rPr lang="tr-TR" i="1" dirty="0" err="1"/>
              <a:t>the</a:t>
            </a:r>
            <a:r>
              <a:rPr lang="tr-TR" i="1" dirty="0"/>
              <a:t> Right </a:t>
            </a:r>
            <a:r>
              <a:rPr lang="tr-TR" i="1" dirty="0" err="1"/>
              <a:t>Thing</a:t>
            </a:r>
            <a:r>
              <a:rPr lang="tr-TR" dirty="0"/>
              <a:t> (</a:t>
            </a:r>
            <a:r>
              <a:rPr lang="tr-TR" dirty="0" err="1"/>
              <a:t>Spike</a:t>
            </a:r>
            <a:r>
              <a:rPr lang="tr-TR" dirty="0"/>
              <a:t> Lee, 1989)</a:t>
            </a:r>
          </a:p>
          <a:p>
            <a:pPr marL="0" indent="0">
              <a:buNone/>
            </a:pPr>
            <a:endParaRPr lang="tr-TR" dirty="0"/>
          </a:p>
          <a:p>
            <a:r>
              <a:rPr lang="tr-TR" dirty="0" err="1"/>
              <a:t>https</a:t>
            </a:r>
            <a:r>
              <a:rPr lang="tr-TR" dirty="0"/>
              <a:t>://</a:t>
            </a:r>
            <a:r>
              <a:rPr lang="tr-TR" dirty="0" err="1"/>
              <a:t>www.youtube.com</a:t>
            </a:r>
            <a:r>
              <a:rPr lang="tr-TR" dirty="0"/>
              <a:t>/</a:t>
            </a:r>
            <a:r>
              <a:rPr lang="tr-TR" dirty="0" err="1"/>
              <a:t>watch?v</a:t>
            </a:r>
            <a:r>
              <a:rPr lang="tr-TR" dirty="0"/>
              <a:t>=BT2al2t2jnU</a:t>
            </a:r>
          </a:p>
        </p:txBody>
      </p:sp>
      <p:sp>
        <p:nvSpPr>
          <p:cNvPr id="4" name="Alt Bilgi Yer Tutucusu 3">
            <a:extLst>
              <a:ext uri="{FF2B5EF4-FFF2-40B4-BE49-F238E27FC236}">
                <a16:creationId xmlns:a16="http://schemas.microsoft.com/office/drawing/2014/main" id="{F626FE1B-DBCF-604B-8D06-E57BC986D114}"/>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696737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14450" y="685759"/>
            <a:ext cx="10515600" cy="1325563"/>
          </a:xfrm>
        </p:spPr>
        <p:txBody>
          <a:bodyPr>
            <a:normAutofit/>
          </a:bodyPr>
          <a:lstStyle/>
          <a:p>
            <a:pPr algn="ctr"/>
            <a:r>
              <a:rPr lang="tr-TR" sz="2800" b="1" u="sng" dirty="0">
                <a:solidFill>
                  <a:srgbClr val="C00000"/>
                </a:solidFill>
                <a:latin typeface="+mn-lt"/>
                <a:cs typeface="Times New Roman" panose="02020603050405020304" pitchFamily="18" charset="0"/>
              </a:rPr>
              <a:t>Bu ders için okunacak kaynaklar (kaynakların tam künyesi ilk dersin içinde bulunmaktadır):</a:t>
            </a:r>
            <a:endParaRPr lang="tr-TR" sz="2800" b="1" dirty="0">
              <a:solidFill>
                <a:srgbClr val="C00000"/>
              </a:solidFill>
              <a:latin typeface="+mn-lt"/>
            </a:endParaRPr>
          </a:p>
        </p:txBody>
      </p:sp>
      <p:sp>
        <p:nvSpPr>
          <p:cNvPr id="3" name="İçerik Yer Tutucusu 2"/>
          <p:cNvSpPr>
            <a:spLocks noGrp="1"/>
          </p:cNvSpPr>
          <p:nvPr>
            <p:ph idx="1"/>
          </p:nvPr>
        </p:nvSpPr>
        <p:spPr>
          <a:xfrm>
            <a:off x="945078" y="2490643"/>
            <a:ext cx="9564584" cy="1665720"/>
          </a:xfrm>
        </p:spPr>
        <p:txBody>
          <a:bodyPr/>
          <a:lstStyle/>
          <a:p>
            <a:r>
              <a:rPr lang="tr-TR" dirty="0"/>
              <a:t>Film </a:t>
            </a:r>
            <a:r>
              <a:rPr lang="tr-TR" dirty="0" err="1"/>
              <a:t>Sanatı’ndan</a:t>
            </a:r>
            <a:r>
              <a:rPr lang="tr-TR" dirty="0"/>
              <a:t> (404-408).</a:t>
            </a:r>
          </a:p>
        </p:txBody>
      </p:sp>
      <p:sp>
        <p:nvSpPr>
          <p:cNvPr id="4" name="Alt Bilgi Yer Tutucusu 3">
            <a:extLst>
              <a:ext uri="{FF2B5EF4-FFF2-40B4-BE49-F238E27FC236}">
                <a16:creationId xmlns:a16="http://schemas.microsoft.com/office/drawing/2014/main" id="{0182A976-CFA6-484D-9FBC-1C129BE5C943}"/>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489219420"/>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767</Words>
  <Application>Microsoft Macintosh PowerPoint</Application>
  <PresentationFormat>Geniş ekran</PresentationFormat>
  <Paragraphs>52</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Sinemada Siyah-Beyaz ve Renk</vt:lpstr>
      <vt:lpstr>Sinemada Siyah-Beyaz ve Renk</vt:lpstr>
      <vt:lpstr>Renk İşlemleri</vt:lpstr>
      <vt:lpstr>Renk İşlemleri</vt:lpstr>
      <vt:lpstr>Renk işlemleri</vt:lpstr>
      <vt:lpstr>PowerPoint Sunusu</vt:lpstr>
      <vt:lpstr>Derste İzlenecek Film:</vt:lpstr>
      <vt:lpstr>Bu ders için okunacak kaynaklar (kaynakların tam künyesi ilk dersin içinde bulunmaktadır):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Sinemada Renk</dc:title>
  <dc:creator>Microsoft Office Kullanıcısı</dc:creator>
  <cp:lastModifiedBy>Microsoft Office User</cp:lastModifiedBy>
  <cp:revision>11</cp:revision>
  <dcterms:created xsi:type="dcterms:W3CDTF">2020-01-14T09:24:03Z</dcterms:created>
  <dcterms:modified xsi:type="dcterms:W3CDTF">2020-03-23T09:56:38Z</dcterms:modified>
</cp:coreProperties>
</file>