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6" r:id="rId3"/>
    <p:sldId id="278" r:id="rId4"/>
    <p:sldId id="283" r:id="rId5"/>
    <p:sldId id="286" r:id="rId6"/>
    <p:sldId id="291" r:id="rId7"/>
    <p:sldId id="295" r:id="rId8"/>
    <p:sldId id="299" r:id="rId9"/>
    <p:sldId id="303" r:id="rId10"/>
    <p:sldId id="308" r:id="rId11"/>
    <p:sldId id="311" r:id="rId12"/>
    <p:sldId id="314" r:id="rId13"/>
    <p:sldId id="321" r:id="rId14"/>
    <p:sldId id="324" r:id="rId15"/>
    <p:sldId id="325" r:id="rId16"/>
    <p:sldId id="326" r:id="rId17"/>
    <p:sldId id="328" r:id="rId18"/>
    <p:sldId id="329" r:id="rId19"/>
    <p:sldId id="331" r:id="rId20"/>
    <p:sldId id="332" r:id="rId21"/>
    <p:sldId id="335" r:id="rId22"/>
    <p:sldId id="338" r:id="rId23"/>
    <p:sldId id="340" r:id="rId24"/>
    <p:sldId id="341" r:id="rId25"/>
    <p:sldId id="343" r:id="rId26"/>
    <p:sldId id="344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649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17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67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FFF39D"/>
                </a:solidFill>
              </a:rPr>
              <a:pPr/>
              <a:t>30.04.2020</a:t>
            </a:fld>
            <a:endParaRPr lang="tr-TR">
              <a:solidFill>
                <a:srgbClr val="FFF39D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FFF39D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4493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8781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76481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9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11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32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10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575F6D"/>
                </a:solidFill>
              </a:rPr>
              <a:pPr/>
              <a:t>30.04.2020</a:t>
            </a:fld>
            <a:endParaRPr lang="tr-TR">
              <a:solidFill>
                <a:srgbClr val="575F6D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575F6D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19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4400" dirty="0"/>
              <a:t>KİŞİLİK BOZUKLUKLARI</a:t>
            </a:r>
          </a:p>
        </p:txBody>
      </p:sp>
    </p:spTree>
    <p:extLst>
      <p:ext uri="{BB962C8B-B14F-4D97-AF65-F5344CB8AC3E}">
        <p14:creationId xmlns:p14="http://schemas.microsoft.com/office/powerpoint/2010/main" val="393986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93775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(C) Çekingen Kişilik Bozukluğu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41438"/>
            <a:ext cx="8229600" cy="52562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dirty="0"/>
              <a:t>	1. Eleştirilecek, beğenilmeyecek ya da dışlanacak olma korkusuyla kişiler arası ilişki gerektiren mesleki etkinliklerden kaçınır.</a:t>
            </a:r>
            <a:br>
              <a:rPr lang="tr-TR" dirty="0"/>
            </a:br>
            <a:r>
              <a:rPr lang="tr-TR" dirty="0"/>
              <a:t>2. </a:t>
            </a:r>
            <a:r>
              <a:rPr lang="tr-TR" dirty="0">
                <a:solidFill>
                  <a:srgbClr val="3333FF"/>
                </a:solidFill>
              </a:rPr>
              <a:t>Sevildiğinden emin olmadıkça insanlarla ilişkiye girmek istemez.</a:t>
            </a:r>
            <a:br>
              <a:rPr lang="tr-TR" dirty="0">
                <a:solidFill>
                  <a:srgbClr val="3333FF"/>
                </a:solidFill>
              </a:rPr>
            </a:br>
            <a:r>
              <a:rPr lang="tr-TR" dirty="0"/>
              <a:t>3. Mahcup düşeceği, alay konusu olacağı korkusuyla yakın ilişkilerde tutukluk gösterir.</a:t>
            </a:r>
            <a:br>
              <a:rPr lang="tr-TR" dirty="0"/>
            </a:br>
            <a:r>
              <a:rPr lang="tr-TR" dirty="0"/>
              <a:t>4. Toplumsal durumlarda eleştirileceği ya da dışlanacağı üzerine kafa yorar.</a:t>
            </a:r>
            <a:br>
              <a:rPr lang="tr-TR" dirty="0"/>
            </a:br>
            <a:r>
              <a:rPr lang="tr-TR" dirty="0"/>
              <a:t>5. Yetersizlik duyguları yüzünden yeni kişilerle aynı ortamda bulunduğu durumlarda </a:t>
            </a:r>
            <a:r>
              <a:rPr lang="tr-TR" dirty="0" err="1"/>
              <a:t>ketlenir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6. Kendisini toplumsal yönden beceriksiz, kişisel olarak albenisi olmayan biri olarak görür.</a:t>
            </a:r>
            <a:br>
              <a:rPr lang="tr-TR" dirty="0"/>
            </a:br>
            <a:r>
              <a:rPr lang="tr-TR" dirty="0"/>
              <a:t>7. Mahcup düşebileceğinden ötürü kişisel girişimlerde bulunmak ya da yeni etkinliklere katılmak istemez.</a:t>
            </a:r>
          </a:p>
        </p:txBody>
      </p:sp>
    </p:spTree>
    <p:extLst>
      <p:ext uri="{BB962C8B-B14F-4D97-AF65-F5344CB8AC3E}">
        <p14:creationId xmlns:p14="http://schemas.microsoft.com/office/powerpoint/2010/main" val="3117767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r>
              <a:rPr lang="tr-TR" sz="4000" dirty="0"/>
              <a:t>(C) Bağımlı Kişilik Bozukluğu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47211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dirty="0"/>
              <a:t>	1. Başkalarından bol miktarda </a:t>
            </a:r>
            <a:r>
              <a:rPr lang="tr-TR" dirty="0">
                <a:solidFill>
                  <a:srgbClr val="3333FF"/>
                </a:solidFill>
              </a:rPr>
              <a:t>öğüt ve destek </a:t>
            </a:r>
            <a:r>
              <a:rPr lang="tr-TR" dirty="0"/>
              <a:t>almazsa gündelik kararlarını vermekte güçlük çeker.</a:t>
            </a:r>
            <a:br>
              <a:rPr lang="tr-TR" dirty="0"/>
            </a:br>
            <a:r>
              <a:rPr lang="tr-TR" dirty="0"/>
              <a:t>2. Yaşamının çoğu alanında sorumluluk almak için başkalarına gereksinim duyar.</a:t>
            </a:r>
            <a:br>
              <a:rPr lang="tr-TR" dirty="0"/>
            </a:br>
            <a:r>
              <a:rPr lang="tr-TR" dirty="0"/>
              <a:t>3. Desteğini yitireceği ya da kabul görmeyeceği korkusuyla başkaları ile aynı görüşü paylaşmadığını söylemekte zorluk çeker.</a:t>
            </a:r>
            <a:br>
              <a:rPr lang="tr-TR" dirty="0"/>
            </a:br>
            <a:r>
              <a:rPr lang="tr-TR" dirty="0"/>
              <a:t>4. Tasarıları başlatma, kendi başına iş yapma zorluğu vardır.</a:t>
            </a:r>
            <a:br>
              <a:rPr lang="tr-TR" dirty="0"/>
            </a:br>
            <a:r>
              <a:rPr lang="tr-TR" dirty="0"/>
              <a:t>5. Başkalarının bakım ve desteğini sağlamak için hoş olmayan şeyleri yapmayı isteyecek kadar aşırıya gider.</a:t>
            </a:r>
            <a:br>
              <a:rPr lang="tr-TR" dirty="0"/>
            </a:br>
            <a:r>
              <a:rPr lang="tr-TR" dirty="0"/>
              <a:t>6. Kendine bakamayacağına ilişkin aşırı korku nedeniyle tek başına kaldığında kendisini rahatsız veya çaresiz hisseder.</a:t>
            </a:r>
            <a:br>
              <a:rPr lang="tr-TR" dirty="0"/>
            </a:br>
            <a:r>
              <a:rPr lang="tr-TR" dirty="0"/>
              <a:t>7. Yakın bir ilişki sonlandığında bir bakım ve destek kaynağı olarak derhal başka bir ilişki arayışı içine girer.</a:t>
            </a:r>
            <a:br>
              <a:rPr lang="tr-TR" dirty="0"/>
            </a:br>
            <a:r>
              <a:rPr lang="tr-TR" dirty="0"/>
              <a:t>8. Kendi kendine bakma durumunda bırakılacağı üzerine gerçekçi olmayan bir biçimde kafa yorar. </a:t>
            </a:r>
          </a:p>
        </p:txBody>
      </p:sp>
    </p:spTree>
    <p:extLst>
      <p:ext uri="{BB962C8B-B14F-4D97-AF65-F5344CB8AC3E}">
        <p14:creationId xmlns:p14="http://schemas.microsoft.com/office/powerpoint/2010/main" val="2522822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>
            <a:normAutofit fontScale="90000"/>
          </a:bodyPr>
          <a:lstStyle/>
          <a:p>
            <a:r>
              <a:rPr lang="tr-TR" sz="4000"/>
              <a:t>(C) Obsesif Kompulsif Kişilik Bozuk.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4006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000" dirty="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b="1" dirty="0"/>
              <a:t>	Esneklik, açıklık ve verimlilik pahasına düzenlilik, </a:t>
            </a:r>
            <a:r>
              <a:rPr lang="tr-TR" b="1" dirty="0" err="1"/>
              <a:t>mükemmelliyetçilik</a:t>
            </a:r>
            <a:r>
              <a:rPr lang="tr-TR" b="1" dirty="0"/>
              <a:t>, zihinsel ve kişilerarası kontrol koyma üzerine aşırı kafa yormanın olduğu sürekli bir örüntü.</a:t>
            </a:r>
            <a:br>
              <a:rPr lang="tr-TR" b="1" dirty="0"/>
            </a:br>
            <a:endParaRPr lang="tr-TR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tr-TR" sz="2000" dirty="0"/>
              <a:t>	1. Asıl amacı unutturacak şekilde </a:t>
            </a:r>
            <a:r>
              <a:rPr lang="tr-TR" sz="2000" dirty="0">
                <a:solidFill>
                  <a:srgbClr val="3333FF"/>
                </a:solidFill>
              </a:rPr>
              <a:t>ayrıntılar, kurallar, listeler</a:t>
            </a:r>
            <a:r>
              <a:rPr lang="tr-TR" sz="2000" dirty="0"/>
              <a:t>, sıralama, organize etme ya da program yapma ile uğraşıp durur.</a:t>
            </a:r>
            <a:br>
              <a:rPr lang="tr-TR" sz="2000" dirty="0"/>
            </a:br>
            <a:r>
              <a:rPr lang="tr-TR" sz="2000" dirty="0"/>
              <a:t>2. İşin bitmesini zorlaştıran </a:t>
            </a:r>
            <a:r>
              <a:rPr lang="tr-TR" sz="2000" dirty="0" err="1">
                <a:solidFill>
                  <a:srgbClr val="3333FF"/>
                </a:solidFill>
              </a:rPr>
              <a:t>mükemmelliyetçilik</a:t>
            </a:r>
            <a:r>
              <a:rPr lang="tr-TR" sz="2000" dirty="0">
                <a:solidFill>
                  <a:srgbClr val="3333FF"/>
                </a:solidFill>
              </a:rPr>
              <a:t> </a:t>
            </a:r>
            <a:r>
              <a:rPr lang="tr-TR" sz="2000" dirty="0"/>
              <a:t>gösterir.</a:t>
            </a:r>
            <a:br>
              <a:rPr lang="tr-TR" sz="2000" dirty="0"/>
            </a:br>
            <a:r>
              <a:rPr lang="tr-TR" sz="2000" dirty="0"/>
              <a:t>3. Etkinlik ve arkadaşlarından yoksun kalacak şekilde </a:t>
            </a:r>
            <a:r>
              <a:rPr lang="tr-TR" sz="2000" dirty="0">
                <a:solidFill>
                  <a:srgbClr val="3333FF"/>
                </a:solidFill>
              </a:rPr>
              <a:t>kendini işe adar</a:t>
            </a:r>
            <a:r>
              <a:rPr lang="tr-TR" sz="2000" dirty="0"/>
              <a:t>.</a:t>
            </a:r>
            <a:br>
              <a:rPr lang="tr-TR" sz="2000" dirty="0"/>
            </a:br>
            <a:r>
              <a:rPr lang="tr-TR" sz="2000" dirty="0"/>
              <a:t>4. Ahlak, doğruluk, değerler gibi konularda esneklik göstermez.</a:t>
            </a:r>
            <a:br>
              <a:rPr lang="tr-TR" sz="2000" dirty="0"/>
            </a:br>
            <a:r>
              <a:rPr lang="tr-TR" sz="2000" dirty="0"/>
              <a:t>5. Özel bir değeri olmasa bile eski, değersiz şeyleri elden çıkaramaz.</a:t>
            </a:r>
            <a:br>
              <a:rPr lang="tr-TR" sz="2000" dirty="0"/>
            </a:br>
            <a:r>
              <a:rPr lang="tr-TR" sz="2000" dirty="0"/>
              <a:t>6. Görev dağılımı yapmak ve başkaları ile birlikte çalışmak istemez.</a:t>
            </a:r>
            <a:br>
              <a:rPr lang="tr-TR" sz="2000" dirty="0"/>
            </a:br>
            <a:r>
              <a:rPr lang="tr-TR" sz="2000" dirty="0"/>
              <a:t>7. Para harcama konusunda hem kendisine, hem de başkalarına karşı </a:t>
            </a:r>
            <a:r>
              <a:rPr lang="tr-TR" sz="2000" dirty="0">
                <a:solidFill>
                  <a:srgbClr val="3333FF"/>
                </a:solidFill>
              </a:rPr>
              <a:t>cimri</a:t>
            </a:r>
            <a:r>
              <a:rPr lang="tr-TR" sz="2000" dirty="0"/>
              <a:t> davranır.</a:t>
            </a:r>
            <a:br>
              <a:rPr lang="tr-TR" sz="2000" dirty="0"/>
            </a:br>
            <a:r>
              <a:rPr lang="tr-TR" sz="2000" dirty="0"/>
              <a:t>8. </a:t>
            </a:r>
            <a:r>
              <a:rPr lang="tr-TR" sz="2000" dirty="0">
                <a:solidFill>
                  <a:srgbClr val="3333FF"/>
                </a:solidFill>
              </a:rPr>
              <a:t>Katı ve inatçı</a:t>
            </a:r>
            <a:r>
              <a:rPr lang="tr-TR" sz="2000" dirty="0"/>
              <a:t>dır.</a:t>
            </a:r>
          </a:p>
        </p:txBody>
      </p:sp>
    </p:spTree>
    <p:extLst>
      <p:ext uri="{BB962C8B-B14F-4D97-AF65-F5344CB8AC3E}">
        <p14:creationId xmlns:p14="http://schemas.microsoft.com/office/powerpoint/2010/main" val="485052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4800" dirty="0"/>
          </a:p>
          <a:p>
            <a:pPr algn="ctr">
              <a:buNone/>
            </a:pPr>
            <a:r>
              <a:rPr lang="tr-TR" sz="4800" dirty="0"/>
              <a:t>DUYGUDURUM BOZUKLUKLARI</a:t>
            </a:r>
          </a:p>
        </p:txBody>
      </p:sp>
    </p:spTree>
    <p:extLst>
      <p:ext uri="{BB962C8B-B14F-4D97-AF65-F5344CB8AC3E}">
        <p14:creationId xmlns:p14="http://schemas.microsoft.com/office/powerpoint/2010/main" val="274209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Duygudurum</a:t>
            </a:r>
            <a:r>
              <a:rPr lang="tr-TR" dirty="0" smtClean="0"/>
              <a:t> </a:t>
            </a:r>
            <a:r>
              <a:rPr lang="tr-TR" dirty="0" err="1" smtClean="0"/>
              <a:t>bozukluklarI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Depresyon Bozuklukları</a:t>
            </a:r>
          </a:p>
          <a:p>
            <a:r>
              <a:rPr lang="tr-TR" dirty="0" smtClean="0"/>
              <a:t>İki uçlu (</a:t>
            </a:r>
            <a:r>
              <a:rPr lang="tr-TR" dirty="0" err="1" smtClean="0"/>
              <a:t>bipolar</a:t>
            </a:r>
            <a:r>
              <a:rPr lang="tr-TR" dirty="0" smtClean="0"/>
              <a:t>) ve ilişkili bozukluklar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7351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cs typeface="Arial" charset="0"/>
              </a:rPr>
              <a:t>dsm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v’e</a:t>
            </a:r>
            <a:r>
              <a:rPr lang="en-US" sz="2800" dirty="0">
                <a:cs typeface="Arial" charset="0"/>
              </a:rPr>
              <a:t> g</a:t>
            </a:r>
            <a:r>
              <a:rPr lang="tr-TR" sz="2800" dirty="0">
                <a:cs typeface="Arial" charset="0"/>
              </a:rPr>
              <a:t>ö</a:t>
            </a:r>
            <a:r>
              <a:rPr lang="en-US" sz="2800" dirty="0">
                <a:cs typeface="Arial" charset="0"/>
              </a:rPr>
              <a:t>re </a:t>
            </a:r>
            <a:r>
              <a:rPr lang="en-US" sz="2800" dirty="0" err="1">
                <a:cs typeface="Arial" charset="0"/>
              </a:rPr>
              <a:t>depresif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bozukluk</a:t>
            </a:r>
            <a:r>
              <a:rPr lang="en-US" sz="2800" dirty="0">
                <a:cs typeface="Arial" charset="0"/>
              </a:rPr>
              <a:t> alt </a:t>
            </a:r>
            <a:r>
              <a:rPr lang="en-US" sz="2800" dirty="0" err="1">
                <a:cs typeface="Arial" charset="0"/>
              </a:rPr>
              <a:t>grupları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latin typeface="Arial" charset="0"/>
                <a:cs typeface="Arial" charset="0"/>
              </a:rPr>
              <a:t>Majör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depresif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bozukluk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latin typeface="Arial" charset="0"/>
                <a:cs typeface="Arial" charset="0"/>
              </a:rPr>
              <a:t>Distimik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bozukluk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Yıkıcı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duygudurumu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düzenleyememe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bozukluğu</a:t>
            </a:r>
            <a:endParaRPr lang="en-US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Premenstrüel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disforik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bozukluk</a:t>
            </a:r>
            <a:endParaRPr lang="en-US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latin typeface="Arial" charset="0"/>
                <a:cs typeface="Arial" charset="0"/>
              </a:rPr>
              <a:t>Madde</a:t>
            </a:r>
            <a:r>
              <a:rPr lang="en-US" dirty="0" smtClean="0">
                <a:latin typeface="Arial" charset="0"/>
                <a:cs typeface="Arial" charset="0"/>
              </a:rPr>
              <a:t> / </a:t>
            </a:r>
            <a:r>
              <a:rPr lang="en-US" dirty="0" err="1" smtClean="0">
                <a:latin typeface="Arial" charset="0"/>
                <a:cs typeface="Arial" charset="0"/>
              </a:rPr>
              <a:t>İlaç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kaynaklı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depresif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bozukluk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latin typeface="Arial" charset="0"/>
                <a:cs typeface="Arial" charset="0"/>
              </a:rPr>
              <a:t>Başka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medikal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duruma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bağımlı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depresif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bozukluk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latin typeface="Arial" charset="0"/>
                <a:cs typeface="Arial" charset="0"/>
              </a:rPr>
              <a:t>Diğer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belirtilen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depresif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bozukluk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685800" lvl="1" indent="-457200">
              <a:buFont typeface="Arial" charset="0"/>
              <a:buAutoNum type="arabicPeriod"/>
            </a:pPr>
            <a:r>
              <a:rPr lang="en-US" dirty="0" err="1" smtClean="0">
                <a:latin typeface="Arial" charset="0"/>
                <a:cs typeface="Arial" charset="0"/>
              </a:rPr>
              <a:t>Tanımlanmamış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depresif</a:t>
            </a:r>
            <a:r>
              <a:rPr lang="en-US" dirty="0" smtClean="0">
                <a:latin typeface="Arial" charset="0"/>
                <a:cs typeface="Arial" charset="0"/>
              </a:rPr>
              <a:t> </a:t>
            </a:r>
            <a:r>
              <a:rPr lang="en-US" dirty="0" err="1" smtClean="0">
                <a:latin typeface="Arial" charset="0"/>
                <a:cs typeface="Arial" charset="0"/>
              </a:rPr>
              <a:t>bozukluk</a:t>
            </a:r>
            <a:endParaRPr lang="en-US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263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cs typeface="Arial" charset="0"/>
              </a:rPr>
              <a:t>DSM V’E G</a:t>
            </a:r>
            <a:r>
              <a:rPr lang="tr-TR" sz="2800" dirty="0">
                <a:cs typeface="Arial" charset="0"/>
              </a:rPr>
              <a:t>Ö</a:t>
            </a:r>
            <a:r>
              <a:rPr lang="en-US" sz="2800" dirty="0">
                <a:cs typeface="Arial" charset="0"/>
              </a:rPr>
              <a:t>RE </a:t>
            </a:r>
            <a:r>
              <a:rPr lang="tr-TR" sz="2800" dirty="0"/>
              <a:t>İKİUÇLU(BİPOLAR) VE İLİŞKİLİ BOZUKLUKLAR </a:t>
            </a:r>
            <a:r>
              <a:rPr lang="en-US" sz="2800" dirty="0">
                <a:cs typeface="Arial" charset="0"/>
              </a:rPr>
              <a:t>ALT GRUPLARI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İkiuçlu</a:t>
            </a:r>
            <a:r>
              <a:rPr lang="tr-TR" dirty="0" smtClean="0"/>
              <a:t>(</a:t>
            </a:r>
            <a:r>
              <a:rPr lang="tr-TR" dirty="0" err="1" smtClean="0"/>
              <a:t>Bipolar</a:t>
            </a:r>
            <a:r>
              <a:rPr lang="tr-TR" dirty="0" smtClean="0"/>
              <a:t>) I Bozukluğu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2.</a:t>
            </a:r>
            <a:r>
              <a:rPr lang="tr-TR" dirty="0" smtClean="0"/>
              <a:t>	</a:t>
            </a:r>
            <a:r>
              <a:rPr lang="tr-TR" dirty="0" err="1" smtClean="0"/>
              <a:t>İkiuçlu</a:t>
            </a:r>
            <a:r>
              <a:rPr lang="tr-TR" dirty="0" smtClean="0"/>
              <a:t>(</a:t>
            </a:r>
            <a:r>
              <a:rPr lang="tr-TR" dirty="0" err="1" smtClean="0"/>
              <a:t>Bipolar</a:t>
            </a:r>
            <a:r>
              <a:rPr lang="tr-TR" dirty="0" smtClean="0"/>
              <a:t>) II Bozukluğu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3.</a:t>
            </a:r>
            <a:r>
              <a:rPr lang="tr-TR" dirty="0" smtClean="0"/>
              <a:t>	</a:t>
            </a:r>
            <a:r>
              <a:rPr lang="tr-TR" dirty="0" err="1" smtClean="0"/>
              <a:t>Siklotimi</a:t>
            </a:r>
            <a:r>
              <a:rPr lang="tr-TR" dirty="0" smtClean="0"/>
              <a:t> Bozukluğu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</a:t>
            </a:r>
            <a:r>
              <a:rPr lang="tr-TR" dirty="0" smtClean="0"/>
              <a:t>	Maddenin/İlacın Yol Açtığı </a:t>
            </a:r>
            <a:r>
              <a:rPr lang="tr-TR" dirty="0" err="1" smtClean="0"/>
              <a:t>İkiuçlu</a:t>
            </a:r>
            <a:r>
              <a:rPr lang="tr-TR" dirty="0" smtClean="0"/>
              <a:t> ve İlişkili Bozukluk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</a:t>
            </a:r>
            <a:r>
              <a:rPr lang="tr-TR" dirty="0" smtClean="0"/>
              <a:t>	Başka Bir Sağlık Durumuna Bağlı </a:t>
            </a:r>
            <a:r>
              <a:rPr lang="tr-TR" dirty="0" err="1" smtClean="0"/>
              <a:t>İkiuçlu</a:t>
            </a:r>
            <a:r>
              <a:rPr lang="tr-TR" dirty="0" smtClean="0"/>
              <a:t> ve İlişkili Bozukluk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</a:t>
            </a:r>
            <a:r>
              <a:rPr lang="tr-TR" dirty="0" smtClean="0"/>
              <a:t>	Tanımlanmış Diğer Bir </a:t>
            </a:r>
            <a:r>
              <a:rPr lang="tr-TR" dirty="0" err="1" smtClean="0"/>
              <a:t>İkiuçlu</a:t>
            </a:r>
            <a:r>
              <a:rPr lang="tr-TR" dirty="0" smtClean="0"/>
              <a:t> ve İlişkili Bozukluk</a:t>
            </a:r>
          </a:p>
          <a:p>
            <a:pPr marL="457200" indent="-457200">
              <a:buNone/>
            </a:pPr>
            <a:r>
              <a:rPr lang="tr-TR" dirty="0" smtClean="0"/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4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1296974"/>
          </a:xfrm>
        </p:spPr>
        <p:txBody>
          <a:bodyPr>
            <a:normAutofit fontScale="90000"/>
          </a:bodyPr>
          <a:lstStyle/>
          <a:p>
            <a:r>
              <a:rPr lang="tr-TR" sz="3200" dirty="0">
                <a:cs typeface="Arial" charset="0"/>
              </a:rPr>
              <a:t/>
            </a:r>
            <a:br>
              <a:rPr lang="tr-TR" sz="3200" dirty="0">
                <a:cs typeface="Arial" charset="0"/>
              </a:rPr>
            </a:br>
            <a:r>
              <a:rPr lang="tr-TR" sz="3200" dirty="0">
                <a:cs typeface="Arial" charset="0"/>
              </a:rPr>
              <a:t/>
            </a:r>
            <a:br>
              <a:rPr lang="tr-TR" sz="3200" dirty="0">
                <a:cs typeface="Arial" charset="0"/>
              </a:rPr>
            </a:br>
            <a:r>
              <a:rPr lang="tr-TR" sz="3200" dirty="0">
                <a:cs typeface="Arial" charset="0"/>
              </a:rPr>
              <a:t/>
            </a:r>
            <a:br>
              <a:rPr lang="tr-TR" sz="3200" dirty="0">
                <a:cs typeface="Arial" charset="0"/>
              </a:rPr>
            </a:br>
            <a:r>
              <a:rPr lang="tr-TR" sz="3200" dirty="0" err="1">
                <a:cs typeface="Arial" charset="0"/>
              </a:rPr>
              <a:t>Major</a:t>
            </a:r>
            <a:r>
              <a:rPr lang="tr-TR" sz="3200" dirty="0">
                <a:cs typeface="Arial" charset="0"/>
              </a:rPr>
              <a:t> </a:t>
            </a:r>
            <a:r>
              <a:rPr lang="tr-TR" sz="3200" dirty="0" err="1">
                <a:cs typeface="Arial" charset="0"/>
              </a:rPr>
              <a:t>Depresif</a:t>
            </a:r>
            <a:r>
              <a:rPr lang="tr-TR" sz="3200" dirty="0">
                <a:cs typeface="Arial" charset="0"/>
              </a:rPr>
              <a:t> Bozukluk Tanı Ölçütleri</a:t>
            </a:r>
            <a:br>
              <a:rPr lang="tr-TR" sz="3200" dirty="0">
                <a:cs typeface="Arial" charset="0"/>
              </a:rPr>
            </a:br>
            <a:r>
              <a:rPr lang="tr-TR" sz="3200" dirty="0">
                <a:cs typeface="Arial" charset="0"/>
              </a:rPr>
              <a:t> (DSM V)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Arial" charset="0"/>
                <a:cs typeface="Arial" charset="0"/>
              </a:rPr>
              <a:t>A-Belirtiler</a:t>
            </a:r>
          </a:p>
          <a:p>
            <a:pPr>
              <a:buNone/>
            </a:pPr>
            <a:r>
              <a:rPr lang="tr-TR" dirty="0" smtClean="0">
                <a:latin typeface="Arial" charset="0"/>
                <a:cs typeface="Arial" charset="0"/>
              </a:rPr>
              <a:t>   Ardışık iki hafta boyunca neredeyse her gün günün büyük kısmında ortaya çıkan aşağıdaki semptomlardan </a:t>
            </a:r>
            <a:r>
              <a:rPr lang="tr-TR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EN AZ </a:t>
            </a:r>
            <a:r>
              <a:rPr lang="tr-TR" dirty="0" smtClean="0">
                <a:latin typeface="Arial" charset="0"/>
                <a:cs typeface="Arial" charset="0"/>
              </a:rPr>
              <a:t>beş tanesinin bulunması gerekir. </a:t>
            </a:r>
          </a:p>
          <a:p>
            <a:pPr>
              <a:buNone/>
            </a:pPr>
            <a:r>
              <a:rPr lang="tr-TR" dirty="0" smtClean="0">
                <a:latin typeface="Arial" charset="0"/>
                <a:cs typeface="Arial" charset="0"/>
              </a:rPr>
              <a:t>	Semptomlardan biri </a:t>
            </a:r>
            <a:r>
              <a:rPr lang="tr-TR" dirty="0" err="1" smtClean="0">
                <a:latin typeface="Arial" charset="0"/>
                <a:cs typeface="Arial" charset="0"/>
              </a:rPr>
              <a:t>depresif</a:t>
            </a:r>
            <a:r>
              <a:rPr lang="tr-TR" dirty="0" smtClean="0">
                <a:latin typeface="Arial" charset="0"/>
                <a:cs typeface="Arial" charset="0"/>
              </a:rPr>
              <a:t> ruh hali veya ilgi/istek kaybı olmalıdır.</a:t>
            </a:r>
          </a:p>
          <a:p>
            <a:pPr>
              <a:defRPr/>
            </a:pPr>
            <a:endParaRPr lang="tr-TR" dirty="0" smtClean="0">
              <a:latin typeface="Arial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299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Çökkünlük</a:t>
            </a:r>
          </a:p>
          <a:p>
            <a:r>
              <a:rPr lang="tr-TR" dirty="0" smtClean="0"/>
              <a:t>İsteksizlik ve hayattan zevk alamama</a:t>
            </a:r>
          </a:p>
          <a:p>
            <a:r>
              <a:rPr lang="tr-TR" dirty="0" smtClean="0"/>
              <a:t>Yorgunluk ve enerji azalması</a:t>
            </a:r>
          </a:p>
          <a:p>
            <a:r>
              <a:rPr lang="tr-TR" dirty="0" smtClean="0"/>
              <a:t>Kiloda değişiklikler</a:t>
            </a:r>
          </a:p>
          <a:p>
            <a:r>
              <a:rPr lang="tr-TR" dirty="0" smtClean="0"/>
              <a:t>Uyku bozuklukları</a:t>
            </a:r>
          </a:p>
          <a:p>
            <a:r>
              <a:rPr lang="tr-TR" dirty="0" err="1" smtClean="0"/>
              <a:t>Psikomotor</a:t>
            </a:r>
            <a:r>
              <a:rPr lang="tr-TR" dirty="0" smtClean="0"/>
              <a:t> yavaşlama</a:t>
            </a:r>
          </a:p>
          <a:p>
            <a:r>
              <a:rPr lang="tr-TR" dirty="0" smtClean="0"/>
              <a:t>Değersizlik ve suçluluk duyguları</a:t>
            </a:r>
          </a:p>
          <a:p>
            <a:r>
              <a:rPr lang="tr-TR" dirty="0" smtClean="0"/>
              <a:t>Dikkat bozukluğu</a:t>
            </a:r>
          </a:p>
          <a:p>
            <a:r>
              <a:rPr lang="tr-TR" dirty="0" smtClean="0"/>
              <a:t>Ölüm düşünceleri ve intihar girişimleri</a:t>
            </a:r>
          </a:p>
        </p:txBody>
      </p:sp>
    </p:spTree>
    <p:extLst>
      <p:ext uri="{BB962C8B-B14F-4D97-AF65-F5344CB8AC3E}">
        <p14:creationId xmlns:p14="http://schemas.microsoft.com/office/powerpoint/2010/main" val="274301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Distimik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357298"/>
            <a:ext cx="7467600" cy="5116654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En </a:t>
            </a:r>
            <a:r>
              <a:rPr lang="en-US" dirty="0" err="1" smtClean="0"/>
              <a:t>az</a:t>
            </a:r>
            <a:r>
              <a:rPr lang="en-US" dirty="0" smtClean="0"/>
              <a:t> 2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günün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kısmında</a:t>
            </a:r>
            <a:r>
              <a:rPr lang="en-US" dirty="0" smtClean="0"/>
              <a:t> </a:t>
            </a:r>
            <a:r>
              <a:rPr lang="en-US" dirty="0" err="1" smtClean="0"/>
              <a:t>çökkün</a:t>
            </a:r>
            <a:r>
              <a:rPr lang="en-US" dirty="0" smtClean="0"/>
              <a:t> </a:t>
            </a:r>
            <a:r>
              <a:rPr lang="en-US" dirty="0" err="1" smtClean="0"/>
              <a:t>duygudur</a:t>
            </a:r>
            <a:r>
              <a:rPr lang="tr-TR" dirty="0" smtClean="0"/>
              <a:t>u</a:t>
            </a:r>
            <a:r>
              <a:rPr lang="en-US" dirty="0" smtClean="0"/>
              <a:t>m </a:t>
            </a:r>
            <a:r>
              <a:rPr lang="en-US" dirty="0" err="1" smtClean="0"/>
              <a:t>varlığı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tanımlanabilir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duygudurumlarını</a:t>
            </a:r>
            <a:r>
              <a:rPr lang="en-US" dirty="0" smtClean="0"/>
              <a:t> </a:t>
            </a:r>
            <a:r>
              <a:rPr lang="en-US" dirty="0" err="1" smtClean="0"/>
              <a:t>üzgün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dibe</a:t>
            </a:r>
            <a:r>
              <a:rPr lang="en-US" dirty="0" smtClean="0"/>
              <a:t> </a:t>
            </a:r>
            <a:r>
              <a:rPr lang="en-US" dirty="0" err="1" smtClean="0"/>
              <a:t>vurmuş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tanımlarlar</a:t>
            </a:r>
            <a:r>
              <a:rPr lang="en-US" dirty="0" smtClean="0"/>
              <a:t>. </a:t>
            </a:r>
          </a:p>
          <a:p>
            <a:pPr>
              <a:defRPr/>
            </a:pPr>
            <a:r>
              <a:rPr lang="en-US" dirty="0" err="1" smtClean="0"/>
              <a:t>Çökkün</a:t>
            </a:r>
            <a:r>
              <a:rPr lang="en-US" dirty="0" smtClean="0"/>
              <a:t> </a:t>
            </a:r>
            <a:r>
              <a:rPr lang="en-US" dirty="0" err="1" smtClean="0"/>
              <a:t>duygudurum</a:t>
            </a:r>
            <a:r>
              <a:rPr lang="en-US" dirty="0" smtClean="0"/>
              <a:t> </a:t>
            </a:r>
            <a:r>
              <a:rPr lang="en-US" dirty="0" err="1" smtClean="0"/>
              <a:t>dönemleri</a:t>
            </a:r>
            <a:r>
              <a:rPr lang="en-US" dirty="0" smtClean="0"/>
              <a:t>;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dirty="0" err="1" smtClean="0"/>
              <a:t>iştahsızlık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aşırı</a:t>
            </a:r>
            <a:r>
              <a:rPr lang="en-US" dirty="0" smtClean="0"/>
              <a:t> </a:t>
            </a:r>
            <a:r>
              <a:rPr lang="en-US" dirty="0" err="1" smtClean="0"/>
              <a:t>iştah</a:t>
            </a:r>
            <a:r>
              <a:rPr lang="en-US" dirty="0" smtClean="0"/>
              <a:t>,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dirty="0" err="1" smtClean="0"/>
              <a:t>uykusuzluk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aşırı</a:t>
            </a:r>
            <a:r>
              <a:rPr lang="en-US" dirty="0" smtClean="0"/>
              <a:t> </a:t>
            </a:r>
            <a:r>
              <a:rPr lang="en-US" dirty="0" err="1" smtClean="0"/>
              <a:t>uyuma</a:t>
            </a:r>
            <a:r>
              <a:rPr lang="en-US" dirty="0" smtClean="0"/>
              <a:t>,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dirty="0" err="1" smtClean="0"/>
              <a:t>yorgunluk</a:t>
            </a:r>
            <a:r>
              <a:rPr lang="en-US" dirty="0" smtClean="0"/>
              <a:t>,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dirty="0" err="1" smtClean="0"/>
              <a:t>özgüven</a:t>
            </a:r>
            <a:r>
              <a:rPr lang="en-US" dirty="0" smtClean="0"/>
              <a:t> </a:t>
            </a:r>
            <a:r>
              <a:rPr lang="en-US" dirty="0" err="1" smtClean="0"/>
              <a:t>eksikliği</a:t>
            </a:r>
            <a:r>
              <a:rPr lang="en-US" dirty="0" smtClean="0"/>
              <a:t>,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dirty="0" err="1" smtClean="0"/>
              <a:t>konsantre</a:t>
            </a:r>
            <a:r>
              <a:rPr lang="en-US" dirty="0" smtClean="0"/>
              <a:t> </a:t>
            </a:r>
            <a:r>
              <a:rPr lang="en-US" dirty="0" err="1" smtClean="0"/>
              <a:t>olamama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vermede</a:t>
            </a:r>
            <a:r>
              <a:rPr lang="en-US" dirty="0" smtClean="0"/>
              <a:t> </a:t>
            </a:r>
            <a:r>
              <a:rPr lang="en-US" dirty="0" err="1" smtClean="0"/>
              <a:t>zorluk</a:t>
            </a:r>
            <a:r>
              <a:rPr lang="en-US" dirty="0" smtClean="0"/>
              <a:t> </a:t>
            </a:r>
            <a:r>
              <a:rPr lang="en-US" dirty="0" err="1" smtClean="0"/>
              <a:t>çekme</a:t>
            </a:r>
            <a:r>
              <a:rPr lang="en-US" dirty="0" smtClean="0"/>
              <a:t> </a:t>
            </a:r>
          </a:p>
          <a:p>
            <a:pPr lvl="1">
              <a:buClr>
                <a:schemeClr val="accent1">
                  <a:lumMod val="50000"/>
                </a:schemeClr>
              </a:buClr>
              <a:defRPr/>
            </a:pPr>
            <a:r>
              <a:rPr lang="en-US" dirty="0" err="1" smtClean="0"/>
              <a:t>çaresizlik</a:t>
            </a:r>
            <a:endParaRPr lang="en-US" dirty="0" smtClean="0"/>
          </a:p>
          <a:p>
            <a:pPr marL="228600" lvl="1" indent="0">
              <a:buClr>
                <a:schemeClr val="accent1">
                  <a:lumMod val="50000"/>
                </a:schemeClr>
              </a:buClr>
              <a:buNone/>
              <a:defRPr/>
            </a:pPr>
            <a:r>
              <a:rPr lang="en-US" dirty="0" err="1" smtClean="0"/>
              <a:t>durumlarından</a:t>
            </a:r>
            <a:r>
              <a:rPr lang="en-US" dirty="0" smtClean="0"/>
              <a:t> en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ikisini</a:t>
            </a:r>
            <a:r>
              <a:rPr lang="en-US" dirty="0" smtClean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30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596" y="1214422"/>
            <a:ext cx="7467600" cy="515950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endParaRPr lang="tr-TR" sz="2800" dirty="0"/>
          </a:p>
          <a:p>
            <a:pPr>
              <a:lnSpc>
                <a:spcPct val="90000"/>
              </a:lnSpc>
            </a:pPr>
            <a:r>
              <a:rPr lang="tr-TR" sz="2800" b="1" dirty="0"/>
              <a:t>A KÜMESİ</a:t>
            </a:r>
            <a:r>
              <a:rPr lang="tr-TR" sz="2800" dirty="0"/>
              <a:t>: Majör </a:t>
            </a:r>
            <a:r>
              <a:rPr lang="tr-TR" sz="2800" dirty="0" err="1"/>
              <a:t>psikotik</a:t>
            </a:r>
            <a:r>
              <a:rPr lang="tr-TR" sz="2800" dirty="0"/>
              <a:t> belirtilerden </a:t>
            </a:r>
            <a:r>
              <a:rPr lang="tr-TR" sz="2800" dirty="0" err="1"/>
              <a:t>kognitif</a:t>
            </a:r>
            <a:r>
              <a:rPr lang="tr-TR" sz="2800" dirty="0"/>
              <a:t> süreçlerdeki bozulmalara benzer </a:t>
            </a:r>
            <a:r>
              <a:rPr lang="tr-TR" sz="2800" dirty="0" err="1"/>
              <a:t>belirtlerle</a:t>
            </a:r>
            <a:r>
              <a:rPr lang="tr-TR" sz="2800" dirty="0"/>
              <a:t> ve tuhaf davranışlarla, yansıtma ve fantezi kurma eğilimi gösteren</a:t>
            </a:r>
          </a:p>
          <a:p>
            <a:pPr>
              <a:lnSpc>
                <a:spcPct val="90000"/>
              </a:lnSpc>
            </a:pPr>
            <a:r>
              <a:rPr lang="tr-TR" sz="2800" dirty="0" err="1"/>
              <a:t>Paranoid</a:t>
            </a:r>
            <a:r>
              <a:rPr lang="tr-TR" sz="2800" dirty="0"/>
              <a:t>, </a:t>
            </a:r>
            <a:r>
              <a:rPr lang="tr-TR" sz="2800" dirty="0" err="1"/>
              <a:t>Şizoid</a:t>
            </a:r>
            <a:r>
              <a:rPr lang="tr-TR" sz="2800" dirty="0"/>
              <a:t> ve </a:t>
            </a:r>
            <a:r>
              <a:rPr lang="tr-TR" sz="2800" dirty="0" err="1"/>
              <a:t>Şizotipal</a:t>
            </a:r>
            <a:r>
              <a:rPr lang="tr-TR" sz="2800" dirty="0"/>
              <a:t> KB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dirty="0"/>
          </a:p>
          <a:p>
            <a:pPr>
              <a:lnSpc>
                <a:spcPct val="90000"/>
              </a:lnSpc>
            </a:pPr>
            <a:r>
              <a:rPr lang="tr-TR" sz="2800" b="1" dirty="0"/>
              <a:t>B KÜMESİ</a:t>
            </a:r>
            <a:r>
              <a:rPr lang="tr-TR" sz="2800" dirty="0"/>
              <a:t>: </a:t>
            </a:r>
            <a:r>
              <a:rPr lang="tr-TR" sz="2800" dirty="0" err="1"/>
              <a:t>İmpulsivite</a:t>
            </a:r>
            <a:r>
              <a:rPr lang="tr-TR" sz="2800" dirty="0"/>
              <a:t>, kendine yönelik yıkıcılık, katılık, </a:t>
            </a:r>
            <a:r>
              <a:rPr lang="tr-TR" sz="2800" dirty="0" err="1"/>
              <a:t>affektif</a:t>
            </a:r>
            <a:r>
              <a:rPr lang="tr-TR" sz="2800" dirty="0"/>
              <a:t> </a:t>
            </a:r>
            <a:r>
              <a:rPr lang="tr-TR" sz="2800" dirty="0" err="1"/>
              <a:t>labilite</a:t>
            </a:r>
            <a:r>
              <a:rPr lang="tr-TR" sz="2800" dirty="0"/>
              <a:t> ve kalıcı olmayan ilişkilerle karakterize, </a:t>
            </a:r>
            <a:r>
              <a:rPr lang="tr-TR" sz="2800" dirty="0" err="1"/>
              <a:t>çoşkulu</a:t>
            </a:r>
            <a:r>
              <a:rPr lang="tr-TR" sz="2800" dirty="0"/>
              <a:t>, dramatik, kararsız, çözülme, bölünme, yadsıma savunma mekanizmalarını gösteren</a:t>
            </a:r>
          </a:p>
          <a:p>
            <a:pPr>
              <a:lnSpc>
                <a:spcPct val="90000"/>
              </a:lnSpc>
            </a:pPr>
            <a:r>
              <a:rPr lang="tr-TR" sz="2800" dirty="0" err="1"/>
              <a:t>Antisosyal</a:t>
            </a:r>
            <a:r>
              <a:rPr lang="tr-TR" sz="2800" dirty="0"/>
              <a:t>, Narsistik, </a:t>
            </a:r>
            <a:r>
              <a:rPr lang="tr-TR" sz="2800" dirty="0" err="1"/>
              <a:t>Histriyonik</a:t>
            </a:r>
            <a:r>
              <a:rPr lang="tr-TR" sz="2800" dirty="0"/>
              <a:t> ve </a:t>
            </a:r>
            <a:r>
              <a:rPr lang="tr-TR" sz="2800" dirty="0" err="1"/>
              <a:t>Borderline</a:t>
            </a:r>
            <a:r>
              <a:rPr lang="tr-TR" sz="2800" dirty="0"/>
              <a:t> KB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sz="2800" dirty="0"/>
          </a:p>
          <a:p>
            <a:pPr>
              <a:lnSpc>
                <a:spcPct val="90000"/>
              </a:lnSpc>
            </a:pPr>
            <a:r>
              <a:rPr lang="tr-TR" sz="2800" b="1" dirty="0"/>
              <a:t>C KÜMESİ: </a:t>
            </a:r>
            <a:r>
              <a:rPr lang="tr-TR" sz="2800" dirty="0" err="1"/>
              <a:t>Anksiyetenin</a:t>
            </a:r>
            <a:r>
              <a:rPr lang="tr-TR" sz="2800" dirty="0"/>
              <a:t> çeşitli formlarından oluşan, izolasyon, pasif </a:t>
            </a:r>
            <a:r>
              <a:rPr lang="tr-TR" sz="2800" dirty="0" err="1"/>
              <a:t>agresyon</a:t>
            </a:r>
            <a:r>
              <a:rPr lang="tr-TR" sz="2800" dirty="0"/>
              <a:t>, </a:t>
            </a:r>
            <a:r>
              <a:rPr lang="tr-TR" sz="2800" dirty="0" err="1"/>
              <a:t>hipokondriyazis</a:t>
            </a:r>
            <a:r>
              <a:rPr lang="tr-TR" sz="2800" dirty="0"/>
              <a:t> savunmalarını sık kullanan;</a:t>
            </a:r>
          </a:p>
          <a:p>
            <a:pPr>
              <a:lnSpc>
                <a:spcPct val="90000"/>
              </a:lnSpc>
            </a:pPr>
            <a:r>
              <a:rPr lang="tr-TR" sz="2800" dirty="0"/>
              <a:t>Çekingen, Bağımlı ve Obsesif-</a:t>
            </a:r>
            <a:r>
              <a:rPr lang="tr-TR" sz="2800" dirty="0" err="1"/>
              <a:t>Kompulsif</a:t>
            </a:r>
            <a:r>
              <a:rPr lang="tr-TR" sz="2800" dirty="0"/>
              <a:t> KB</a:t>
            </a:r>
          </a:p>
        </p:txBody>
      </p:sp>
    </p:spTree>
    <p:extLst>
      <p:ext uri="{BB962C8B-B14F-4D97-AF65-F5344CB8AC3E}">
        <p14:creationId xmlns:p14="http://schemas.microsoft.com/office/powerpoint/2010/main" val="2567080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err="1" smtClean="0"/>
              <a:t>Yıkıcı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duygudurumu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düzenleyememe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bozukluğu</a:t>
            </a:r>
            <a:endParaRPr lang="tr-TR" b="1" u="sng" dirty="0" smtClean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En </a:t>
            </a:r>
            <a:r>
              <a:rPr lang="en-US" dirty="0" err="1" smtClean="0">
                <a:latin typeface="Arial" charset="0"/>
              </a:rPr>
              <a:t>az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bir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yıldır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devam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etmek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üzere</a:t>
            </a:r>
            <a:r>
              <a:rPr lang="en-US" dirty="0" smtClean="0">
                <a:latin typeface="Arial" charset="0"/>
              </a:rPr>
              <a:t>, 10 </a:t>
            </a:r>
            <a:r>
              <a:rPr lang="en-US" dirty="0" err="1" smtClean="0">
                <a:latin typeface="Arial" charset="0"/>
              </a:rPr>
              <a:t>yaşından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önce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başlayan</a:t>
            </a:r>
            <a:r>
              <a:rPr lang="en-US" dirty="0" smtClean="0">
                <a:latin typeface="Arial" charset="0"/>
              </a:rPr>
              <a:t> </a:t>
            </a:r>
          </a:p>
          <a:p>
            <a:r>
              <a:rPr lang="en-US" dirty="0" err="1" smtClean="0">
                <a:latin typeface="Arial" charset="0"/>
              </a:rPr>
              <a:t>Süre</a:t>
            </a:r>
            <a:r>
              <a:rPr lang="tr-TR" dirty="0" err="1" smtClean="0">
                <a:latin typeface="Arial" charset="0"/>
              </a:rPr>
              <a:t>ğe</a:t>
            </a:r>
            <a:r>
              <a:rPr lang="en-US" dirty="0" smtClean="0">
                <a:latin typeface="Arial" charset="0"/>
              </a:rPr>
              <a:t>n, </a:t>
            </a:r>
            <a:r>
              <a:rPr lang="en-US" dirty="0" err="1" smtClean="0">
                <a:latin typeface="Arial" charset="0"/>
              </a:rPr>
              <a:t>irritabl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ve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sinirli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duygudurum</a:t>
            </a:r>
            <a:r>
              <a:rPr lang="en-US" dirty="0" smtClean="0">
                <a:latin typeface="Arial" charset="0"/>
              </a:rPr>
              <a:t> </a:t>
            </a:r>
          </a:p>
          <a:p>
            <a:r>
              <a:rPr lang="en-US" dirty="0" err="1" smtClean="0">
                <a:latin typeface="Arial" charset="0"/>
              </a:rPr>
              <a:t>Haftada</a:t>
            </a:r>
            <a:r>
              <a:rPr lang="en-US" dirty="0" smtClean="0">
                <a:latin typeface="Arial" charset="0"/>
              </a:rPr>
              <a:t> en </a:t>
            </a:r>
            <a:r>
              <a:rPr lang="en-US" dirty="0" err="1" smtClean="0">
                <a:latin typeface="Arial" charset="0"/>
              </a:rPr>
              <a:t>az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üc</a:t>
            </a:r>
            <a:r>
              <a:rPr lang="en-US" dirty="0" smtClean="0">
                <a:latin typeface="Arial" charset="0"/>
              </a:rPr>
              <a:t>̧ </a:t>
            </a:r>
            <a:r>
              <a:rPr lang="en-US" dirty="0" err="1" smtClean="0">
                <a:latin typeface="Arial" charset="0"/>
              </a:rPr>
              <a:t>kez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yineleyen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öfke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nöbetleri</a:t>
            </a:r>
            <a:r>
              <a:rPr lang="en-US" dirty="0" smtClean="0">
                <a:latin typeface="Arial" charset="0"/>
              </a:rPr>
              <a:t> </a:t>
            </a:r>
            <a:endParaRPr lang="tr-TR" dirty="0" smtClean="0">
              <a:latin typeface="Arial" charset="0"/>
            </a:endParaRPr>
          </a:p>
          <a:p>
            <a:pPr>
              <a:buNone/>
              <a:defRPr/>
            </a:pPr>
            <a:r>
              <a:rPr lang="en-US" b="1" u="sng" dirty="0" err="1" smtClean="0"/>
              <a:t>Premenstruel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Disforik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Bozukluk</a:t>
            </a:r>
            <a:endParaRPr lang="tr-TR" sz="2800" b="1" u="sng" dirty="0"/>
          </a:p>
          <a:p>
            <a:pPr>
              <a:defRPr/>
            </a:pPr>
            <a:r>
              <a:rPr lang="en-US" sz="2800" dirty="0" err="1"/>
              <a:t>Semptomlar</a:t>
            </a:r>
            <a:r>
              <a:rPr lang="en-US" sz="2800" dirty="0"/>
              <a:t>; </a:t>
            </a:r>
            <a:r>
              <a:rPr lang="en-US" sz="2800" dirty="0" err="1"/>
              <a:t>belirgin</a:t>
            </a:r>
            <a:r>
              <a:rPr lang="en-US" sz="2800" dirty="0"/>
              <a:t> </a:t>
            </a:r>
            <a:r>
              <a:rPr lang="en-US" sz="2800" dirty="0" err="1"/>
              <a:t>çökkün</a:t>
            </a:r>
            <a:r>
              <a:rPr lang="en-US" sz="2800" dirty="0"/>
              <a:t> </a:t>
            </a:r>
            <a:r>
              <a:rPr lang="en-US" sz="2800" dirty="0" err="1"/>
              <a:t>duygudurum</a:t>
            </a:r>
            <a:r>
              <a:rPr lang="en-US" sz="2800" dirty="0"/>
              <a:t>, </a:t>
            </a:r>
            <a:r>
              <a:rPr lang="en-US" sz="2800" dirty="0" err="1"/>
              <a:t>anksiyete,emosyonel</a:t>
            </a:r>
            <a:r>
              <a:rPr lang="en-US" sz="2800" dirty="0"/>
              <a:t> </a:t>
            </a:r>
            <a:r>
              <a:rPr lang="en-US" sz="2800" dirty="0" err="1"/>
              <a:t>labilite</a:t>
            </a:r>
            <a:r>
              <a:rPr lang="en-US" sz="2800" dirty="0"/>
              <a:t>, </a:t>
            </a:r>
            <a:r>
              <a:rPr lang="en-US" sz="2800" dirty="0" err="1"/>
              <a:t>ilgi</a:t>
            </a:r>
            <a:r>
              <a:rPr lang="en-US" sz="2800" dirty="0"/>
              <a:t> </a:t>
            </a:r>
            <a:r>
              <a:rPr lang="en-US" sz="2800" dirty="0" err="1"/>
              <a:t>kaybı</a:t>
            </a:r>
            <a:endParaRPr lang="en-US" sz="2800" dirty="0"/>
          </a:p>
          <a:p>
            <a:pPr>
              <a:defRPr/>
            </a:pPr>
            <a:r>
              <a:rPr lang="en-US" sz="2800" dirty="0" err="1"/>
              <a:t>Düzenli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luteal</a:t>
            </a:r>
            <a:r>
              <a:rPr lang="en-US" sz="2800" dirty="0"/>
              <a:t> </a:t>
            </a:r>
            <a:r>
              <a:rPr lang="en-US" sz="2800" dirty="0" err="1"/>
              <a:t>fazın</a:t>
            </a:r>
            <a:r>
              <a:rPr lang="en-US" sz="2800" dirty="0"/>
              <a:t> son </a:t>
            </a:r>
            <a:r>
              <a:rPr lang="en-US" sz="2800" dirty="0" err="1"/>
              <a:t>haftasında</a:t>
            </a:r>
            <a:r>
              <a:rPr lang="en-US" sz="2800" dirty="0"/>
              <a:t> </a:t>
            </a:r>
            <a:r>
              <a:rPr lang="en-US" sz="2800" dirty="0" err="1"/>
              <a:t>başlar</a:t>
            </a:r>
            <a:r>
              <a:rPr lang="en-US" sz="2800" dirty="0"/>
              <a:t>, </a:t>
            </a:r>
            <a:r>
              <a:rPr lang="en-US" sz="2800" dirty="0" err="1"/>
              <a:t>menstruasyon</a:t>
            </a:r>
            <a:r>
              <a:rPr lang="en-US" sz="2800" dirty="0"/>
              <a:t> </a:t>
            </a:r>
            <a:r>
              <a:rPr lang="en-US" sz="2800" dirty="0" err="1"/>
              <a:t>başladıktan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kaç</a:t>
            </a:r>
            <a:r>
              <a:rPr lang="en-US" sz="2800" dirty="0"/>
              <a:t> </a:t>
            </a:r>
            <a:r>
              <a:rPr lang="en-US" sz="2800" dirty="0" err="1"/>
              <a:t>gün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</a:t>
            </a:r>
            <a:r>
              <a:rPr lang="en-US" sz="2800" dirty="0" err="1"/>
              <a:t>sona</a:t>
            </a:r>
            <a:r>
              <a:rPr lang="tr-TR" sz="2800" dirty="0"/>
              <a:t> </a:t>
            </a:r>
            <a:r>
              <a:rPr lang="en-US" sz="2800" dirty="0" err="1"/>
              <a:t>erer</a:t>
            </a:r>
            <a:r>
              <a:rPr lang="en-US" sz="2800" dirty="0"/>
              <a:t>.</a:t>
            </a:r>
          </a:p>
          <a:p>
            <a:endParaRPr lang="en-US" dirty="0" smtClean="0">
              <a:latin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27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2) </a:t>
            </a:r>
            <a:r>
              <a:rPr lang="tr-TR" dirty="0" err="1" smtClean="0"/>
              <a:t>Bipolar</a:t>
            </a:r>
            <a:r>
              <a:rPr lang="tr-TR" dirty="0" smtClean="0"/>
              <a:t> ve İlişkili bozukluklar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İkiuçlu</a:t>
            </a:r>
            <a:r>
              <a:rPr lang="tr-TR" dirty="0" smtClean="0"/>
              <a:t>(</a:t>
            </a:r>
            <a:r>
              <a:rPr lang="tr-TR" dirty="0" err="1" smtClean="0"/>
              <a:t>Bipolar</a:t>
            </a:r>
            <a:r>
              <a:rPr lang="tr-TR" dirty="0" smtClean="0"/>
              <a:t>) I Bozukluğu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2.</a:t>
            </a:r>
            <a:r>
              <a:rPr lang="tr-TR" dirty="0" smtClean="0"/>
              <a:t>	</a:t>
            </a:r>
            <a:r>
              <a:rPr lang="tr-TR" dirty="0" err="1" smtClean="0"/>
              <a:t>İkiuçlu</a:t>
            </a:r>
            <a:r>
              <a:rPr lang="tr-TR" dirty="0" smtClean="0"/>
              <a:t>(</a:t>
            </a:r>
            <a:r>
              <a:rPr lang="tr-TR" dirty="0" err="1" smtClean="0"/>
              <a:t>Bipolar</a:t>
            </a:r>
            <a:r>
              <a:rPr lang="tr-TR" dirty="0" smtClean="0"/>
              <a:t>) II Bozukluğu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3.</a:t>
            </a:r>
            <a:r>
              <a:rPr lang="tr-TR" dirty="0" smtClean="0"/>
              <a:t>	</a:t>
            </a:r>
            <a:r>
              <a:rPr lang="tr-TR" dirty="0" err="1" smtClean="0"/>
              <a:t>Siklotimi</a:t>
            </a:r>
            <a:r>
              <a:rPr lang="tr-TR" dirty="0" smtClean="0"/>
              <a:t> Bozukluğu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4.</a:t>
            </a:r>
            <a:r>
              <a:rPr lang="tr-TR" dirty="0" smtClean="0"/>
              <a:t>	Maddenin/İlacın Yol Açtığı </a:t>
            </a:r>
            <a:r>
              <a:rPr lang="tr-TR" dirty="0" err="1" smtClean="0"/>
              <a:t>İkiuçlu</a:t>
            </a:r>
            <a:r>
              <a:rPr lang="tr-TR" dirty="0" smtClean="0"/>
              <a:t> ve İlişkili Bozukluk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</a:t>
            </a:r>
            <a:r>
              <a:rPr lang="tr-TR" dirty="0" smtClean="0"/>
              <a:t>	Başka Bir Sağlık Durumuna Bağlı </a:t>
            </a:r>
            <a:r>
              <a:rPr lang="tr-TR" dirty="0" err="1" smtClean="0"/>
              <a:t>İkiuçlu</a:t>
            </a:r>
            <a:r>
              <a:rPr lang="tr-TR" dirty="0" smtClean="0"/>
              <a:t> ve İlişkili Bozukluk</a:t>
            </a:r>
          </a:p>
          <a:p>
            <a:pPr marL="457200" indent="-457200">
              <a:buNone/>
            </a:pPr>
            <a:r>
              <a:rPr lang="tr-T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6.</a:t>
            </a:r>
            <a:r>
              <a:rPr lang="tr-TR" dirty="0" smtClean="0"/>
              <a:t>	Tanımlanmış Diğer Bir </a:t>
            </a:r>
            <a:r>
              <a:rPr lang="tr-TR" dirty="0" err="1" smtClean="0"/>
              <a:t>İkiuçlu</a:t>
            </a:r>
            <a:r>
              <a:rPr lang="tr-TR" dirty="0" smtClean="0"/>
              <a:t> ve İlişkili Bozukluk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680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DSM-V e göre Mani Dönemi</a:t>
            </a:r>
            <a:r>
              <a:rPr lang="tr-TR" dirty="0" smtClean="0"/>
              <a:t> 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A) Kabarmış,taşkın yada çabuk kızan ,olağandışı ve sürekli bir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duyguduurmun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ve amaca yönelik etkinlikte ve içsel güçte olağandışı ve sürekli bir artışın olduğu ayrı bir dönemin ,en az bir hafta süreyle, neredeyse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hergün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günün büyük bir bölümünde bulunması 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Duygudurum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bozukluğunun olduğu dönemde aşağıdakilerden üçü yada daha fazlası bulunmaktadır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1.Benlik saygısında abartılı bir artış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2.Uyku gereksiniminde azalma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3.Aşırı miktarda konuşma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4.Fikirlerin birbiri ile yarışıyor gibi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ard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arda gelmesi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5.Dikkat dağınıklığı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6.Amaca yönelik etkinlikte artma( toplumda, işte, okulda vb) 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7.Kötü sonuçlar doğurabilecek etkinliklere aşırı katılma(aşırı para harcama,düşüncesizce cinsel girişimlerde bulunma vb) 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C)Toplumsal ya da işle ilgili işlevsellikte belirgin bir düşme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36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Hipomani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A. Olağan, </a:t>
            </a:r>
            <a:r>
              <a:rPr lang="tr-TR" dirty="0" err="1" smtClean="0"/>
              <a:t>depresif</a:t>
            </a:r>
            <a:r>
              <a:rPr lang="tr-TR" dirty="0" smtClean="0"/>
              <a:t> olmayan </a:t>
            </a:r>
            <a:r>
              <a:rPr lang="tr-TR" dirty="0" err="1" smtClean="0"/>
              <a:t>duygudurumdan</a:t>
            </a:r>
            <a:r>
              <a:rPr lang="tr-TR" dirty="0" smtClean="0"/>
              <a:t> açıkça farklı, en az dört gün süreyle gün boyu süren, sürekli, kabarmış, taşkın ya da </a:t>
            </a:r>
            <a:r>
              <a:rPr lang="tr-TR" dirty="0" err="1" smtClean="0"/>
              <a:t>irritabl</a:t>
            </a:r>
            <a:r>
              <a:rPr lang="tr-TR" dirty="0" smtClean="0"/>
              <a:t> ayrı bir </a:t>
            </a:r>
            <a:r>
              <a:rPr lang="tr-TR" dirty="0" err="1" smtClean="0"/>
              <a:t>duygudurum</a:t>
            </a:r>
            <a:r>
              <a:rPr lang="tr-TR" dirty="0" smtClean="0"/>
              <a:t> döneminin olması</a:t>
            </a:r>
          </a:p>
          <a:p>
            <a:pPr>
              <a:buNone/>
            </a:pPr>
            <a:r>
              <a:rPr lang="tr-TR" dirty="0" smtClean="0"/>
              <a:t>B. </a:t>
            </a:r>
            <a:r>
              <a:rPr lang="tr-TR" dirty="0" err="1" smtClean="0"/>
              <a:t>Duygudurum</a:t>
            </a:r>
            <a:r>
              <a:rPr lang="tr-TR" dirty="0" smtClean="0"/>
              <a:t> bozukluğu dönemi sırasında aşağıdaki semptomlardan üçü (ya da daha fazlası-</a:t>
            </a:r>
            <a:r>
              <a:rPr lang="tr-TR" dirty="0" err="1" smtClean="0"/>
              <a:t>duygudurum</a:t>
            </a:r>
            <a:r>
              <a:rPr lang="tr-TR" dirty="0" smtClean="0"/>
              <a:t> </a:t>
            </a:r>
            <a:r>
              <a:rPr lang="tr-TR" dirty="0" err="1" smtClean="0"/>
              <a:t>irritabl</a:t>
            </a:r>
            <a:r>
              <a:rPr lang="tr-TR" dirty="0" smtClean="0"/>
              <a:t> ise dördü) belirgin olarak bulunur:</a:t>
            </a:r>
            <a:br>
              <a:rPr lang="tr-TR" dirty="0" smtClean="0"/>
            </a:br>
            <a:r>
              <a:rPr lang="tr-TR" dirty="0" smtClean="0"/>
              <a:t>1. Benlik saygısında abartılı artma ya da </a:t>
            </a:r>
            <a:r>
              <a:rPr lang="tr-TR" dirty="0" err="1" smtClean="0"/>
              <a:t>grandiyözite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2. Uyku gereksiniminde azalma</a:t>
            </a:r>
            <a:br>
              <a:rPr lang="tr-TR" dirty="0" smtClean="0"/>
            </a:br>
            <a:r>
              <a:rPr lang="tr-TR" dirty="0" smtClean="0"/>
              <a:t>3. Her zamankinden daha konuşkan olma ya da konuşmaya tutma</a:t>
            </a:r>
            <a:br>
              <a:rPr lang="tr-TR" dirty="0" smtClean="0"/>
            </a:br>
            <a:r>
              <a:rPr lang="tr-TR" dirty="0" smtClean="0"/>
              <a:t>4. Fikir uçuşmaları ya da düşüncelerin sanki yarışıyor gibi birbirlerinin peşi sıra gelmesi</a:t>
            </a:r>
            <a:br>
              <a:rPr lang="tr-TR" dirty="0" smtClean="0"/>
            </a:br>
            <a:r>
              <a:rPr lang="tr-TR" dirty="0" smtClean="0"/>
              <a:t>5. Dikkat dağınıklığı</a:t>
            </a:r>
            <a:br>
              <a:rPr lang="tr-TR" dirty="0" smtClean="0"/>
            </a:br>
            <a:r>
              <a:rPr lang="tr-TR" dirty="0" smtClean="0"/>
              <a:t>6. Amaca yönelik etkinlikte artma</a:t>
            </a:r>
            <a:br>
              <a:rPr lang="tr-TR" dirty="0" smtClean="0"/>
            </a:br>
            <a:r>
              <a:rPr lang="tr-TR" dirty="0" smtClean="0"/>
              <a:t>7. Kötü sonuçlar doğurma ihtimali yüksek zevk veren etkinliklere aşırı katılma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35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C. Bu </a:t>
            </a:r>
            <a:r>
              <a:rPr lang="tr-TR" dirty="0" err="1" smtClean="0"/>
              <a:t>epizod</a:t>
            </a:r>
            <a:r>
              <a:rPr lang="tr-TR" dirty="0" smtClean="0"/>
              <a:t> sırasında, kişinin </a:t>
            </a:r>
            <a:r>
              <a:rPr lang="tr-TR" dirty="0" err="1" smtClean="0"/>
              <a:t>semptomatik</a:t>
            </a:r>
            <a:r>
              <a:rPr lang="tr-TR" dirty="0" smtClean="0"/>
              <a:t> olmadığı zamanlardakinden çok farklı olarak işlevsellikte belirgin bir değişiklik olur.</a:t>
            </a:r>
          </a:p>
          <a:p>
            <a:pPr>
              <a:buNone/>
            </a:pPr>
            <a:r>
              <a:rPr lang="tr-TR" dirty="0" smtClean="0"/>
              <a:t>D. </a:t>
            </a:r>
            <a:r>
              <a:rPr lang="tr-TR" dirty="0" err="1" smtClean="0"/>
              <a:t>Duygudurum</a:t>
            </a:r>
            <a:r>
              <a:rPr lang="tr-TR" dirty="0" smtClean="0"/>
              <a:t> bozukluğu ve işlevsellikteki değişiklik başkalarınca da gözlenebilir düzeydedir.</a:t>
            </a:r>
          </a:p>
          <a:p>
            <a:pPr>
              <a:buNone/>
            </a:pPr>
            <a:r>
              <a:rPr lang="tr-TR" dirty="0" smtClean="0"/>
              <a:t>E. Bu </a:t>
            </a:r>
            <a:r>
              <a:rPr lang="tr-TR" dirty="0" err="1" smtClean="0"/>
              <a:t>epizod</a:t>
            </a:r>
            <a:r>
              <a:rPr lang="tr-TR" dirty="0" smtClean="0"/>
              <a:t>,toplumsal ya da mesleksel işlevsellikte belirgin bir bozulmaya yol açacak ya da hastaneye yatırılmayı gerektirecek denli ağır değildir ve </a:t>
            </a:r>
            <a:r>
              <a:rPr lang="tr-TR" dirty="0" err="1" smtClean="0"/>
              <a:t>psikotik</a:t>
            </a:r>
            <a:r>
              <a:rPr lang="tr-TR" dirty="0" smtClean="0"/>
              <a:t> özellikler göstermez.</a:t>
            </a:r>
          </a:p>
          <a:p>
            <a:pPr>
              <a:buNone/>
            </a:pPr>
            <a:r>
              <a:rPr lang="tr-TR" dirty="0" smtClean="0"/>
              <a:t>F. Bu semptomlar, bir madde kullanımının ya da tıbbi bir durumun doğrudan fizyolojik etkilerine bağlı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940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Maddenin/İlacın yol açtığı </a:t>
            </a:r>
            <a:r>
              <a:rPr lang="tr-TR" dirty="0" err="1" smtClean="0">
                <a:solidFill>
                  <a:schemeClr val="tx1"/>
                </a:solidFill>
              </a:rPr>
              <a:t>ikiuçlu</a:t>
            </a:r>
            <a:r>
              <a:rPr lang="tr-TR" dirty="0" smtClean="0">
                <a:solidFill>
                  <a:schemeClr val="tx1"/>
                </a:solidFill>
              </a:rPr>
              <a:t> bozukluk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Maddenin ya da ilacın yol açtığı, klinik görünüme egemen olan, kabarmış, taşkın ya da çabuk kızan, olağan dışı ve sürekli bir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duygudurumun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olduğu belirgin bir dönemin olmasıdır. </a:t>
            </a:r>
          </a:p>
          <a:p>
            <a:pPr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Başka Bir Sağlık Durumuna Bağlı </a:t>
            </a: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İkiuçlu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Bozukluk</a:t>
            </a:r>
            <a:endParaRPr lang="tr-TR" dirty="0" smtClean="0"/>
          </a:p>
          <a:p>
            <a:r>
              <a:rPr lang="tr-TR" dirty="0" smtClean="0"/>
              <a:t>Başka bir sağlık durumuna bağlanabilen, klinik görünüme egemen olan, kabarmış, taşkın ya da çabuk kızan, olağan dışı ve sürekli bir </a:t>
            </a:r>
            <a:r>
              <a:rPr lang="tr-TR" dirty="0" err="1" smtClean="0"/>
              <a:t>duygudurumun</a:t>
            </a:r>
            <a:r>
              <a:rPr lang="tr-TR" dirty="0" smtClean="0"/>
              <a:t> olduğu belirgin bir dönemin olmasıdır.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238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Amerikan Psikiyatri Birliği, Ruhsal Bozuklukların Tanımsal ve </a:t>
            </a:r>
            <a:r>
              <a:rPr lang="tr-TR" dirty="0" err="1"/>
              <a:t>Sayımsal</a:t>
            </a:r>
            <a:r>
              <a:rPr lang="tr-TR" dirty="0"/>
              <a:t> Elkitabı, Beşinci Baskı (DSM-5) Tanı Ölçütleri Başvuru </a:t>
            </a:r>
            <a:r>
              <a:rPr lang="tr-TR" dirty="0" err="1"/>
              <a:t>Elkitabı’ndan</a:t>
            </a:r>
            <a:r>
              <a:rPr lang="tr-TR" dirty="0"/>
              <a:t>, çev. </a:t>
            </a:r>
            <a:r>
              <a:rPr lang="tr-TR" dirty="0" err="1"/>
              <a:t>Köroğlu,E</a:t>
            </a:r>
            <a:r>
              <a:rPr lang="tr-TR" dirty="0"/>
              <a:t>. Hekimler Yayın Birliği, </a:t>
            </a:r>
            <a:r>
              <a:rPr lang="tr-TR" dirty="0" err="1"/>
              <a:t>ankara</a:t>
            </a:r>
            <a:r>
              <a:rPr lang="tr-TR"/>
              <a:t>, 2013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96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49312"/>
          </a:xfrm>
        </p:spPr>
        <p:txBody>
          <a:bodyPr/>
          <a:lstStyle/>
          <a:p>
            <a:r>
              <a:rPr lang="tr-TR" dirty="0"/>
              <a:t>(A) </a:t>
            </a:r>
            <a:r>
              <a:rPr lang="tr-TR" dirty="0" err="1"/>
              <a:t>Paranoid</a:t>
            </a:r>
            <a:r>
              <a:rPr lang="tr-TR" dirty="0"/>
              <a:t> Kişilik Bozukluğu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919288" y="1484314"/>
            <a:ext cx="831691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/>
            <a:r>
              <a:rPr lang="tr-TR" dirty="0">
                <a:solidFill>
                  <a:prstClr val="black"/>
                </a:solidFill>
              </a:rPr>
              <a:t>	1. Yeterli bir temele dayanmadan başkalarının kendisini sömürdüğünden, aldattığından veya kendine zarar verdiğinden kuşkulanır.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2. Dostlarının veya iş arkadaşlarının kendine olan bağlılığı veya güvenirliği üzerine yersiz kuşkuları vardır.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3. Söylediklerinin kendisine karşı kötü niyetle kullanılacağından yersiz korkuları olduğundan </a:t>
            </a:r>
            <a:r>
              <a:rPr lang="tr-TR" dirty="0">
                <a:solidFill>
                  <a:srgbClr val="3333FF"/>
                </a:solidFill>
              </a:rPr>
              <a:t>başkalarına sır vermek istemez</a:t>
            </a:r>
            <a:r>
              <a:rPr lang="tr-TR" dirty="0">
                <a:solidFill>
                  <a:prstClr val="black"/>
                </a:solidFill>
              </a:rPr>
              <a:t>.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4. Sıradan sözlerden, olaylardan aşağılandığı veya kendisine gözdağı verildiği şeklinde </a:t>
            </a:r>
            <a:r>
              <a:rPr lang="tr-TR" dirty="0">
                <a:solidFill>
                  <a:srgbClr val="3333FF"/>
                </a:solidFill>
              </a:rPr>
              <a:t>anlamlar çıkarır</a:t>
            </a:r>
            <a:r>
              <a:rPr lang="tr-TR" dirty="0">
                <a:solidFill>
                  <a:prstClr val="black"/>
                </a:solidFill>
              </a:rPr>
              <a:t>.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5. Sürekli </a:t>
            </a:r>
            <a:r>
              <a:rPr lang="tr-TR" dirty="0">
                <a:solidFill>
                  <a:srgbClr val="3333FF"/>
                </a:solidFill>
              </a:rPr>
              <a:t>kin besler</a:t>
            </a:r>
            <a:r>
              <a:rPr lang="tr-TR" dirty="0">
                <a:solidFill>
                  <a:prstClr val="black"/>
                </a:solidFill>
              </a:rPr>
              <a:t>.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6. Karakterine ve itibarına saldırıldığı yargısını taşır ve öfke ile karşı saldırıda bulunur.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>7. Haksız yere eşinin </a:t>
            </a:r>
            <a:r>
              <a:rPr lang="tr-TR" dirty="0" err="1">
                <a:solidFill>
                  <a:prstClr val="black"/>
                </a:solidFill>
              </a:rPr>
              <a:t>sadakatsızlığı</a:t>
            </a:r>
            <a:r>
              <a:rPr lang="tr-TR" dirty="0">
                <a:solidFill>
                  <a:prstClr val="black"/>
                </a:solidFill>
              </a:rPr>
              <a:t> ile ilgili </a:t>
            </a:r>
            <a:r>
              <a:rPr lang="tr-TR" dirty="0">
                <a:solidFill>
                  <a:srgbClr val="3333FF"/>
                </a:solidFill>
              </a:rPr>
              <a:t>kuşkulara </a:t>
            </a:r>
            <a:r>
              <a:rPr lang="tr-TR" dirty="0">
                <a:solidFill>
                  <a:prstClr val="black"/>
                </a:solidFill>
              </a:rPr>
              <a:t>kapılır.</a:t>
            </a:r>
          </a:p>
        </p:txBody>
      </p:sp>
    </p:spTree>
    <p:extLst>
      <p:ext uri="{BB962C8B-B14F-4D97-AF65-F5344CB8AC3E}">
        <p14:creationId xmlns:p14="http://schemas.microsoft.com/office/powerpoint/2010/main" val="715989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(A) </a:t>
            </a:r>
            <a:r>
              <a:rPr lang="tr-TR" dirty="0" err="1"/>
              <a:t>Şizoid</a:t>
            </a:r>
            <a:r>
              <a:rPr lang="tr-TR" dirty="0"/>
              <a:t> Kişilik Bozukluğu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tr-TR" sz="1800" dirty="0"/>
          </a:p>
          <a:p>
            <a:pPr>
              <a:lnSpc>
                <a:spcPct val="80000"/>
              </a:lnSpc>
            </a:pPr>
            <a:r>
              <a:rPr lang="tr-TR" dirty="0"/>
              <a:t>1. Ailenin bir parçası değilmiş gibi davranır; yakın ilişkiye girmez ve yakın ilişkilerden zevk almaz. </a:t>
            </a:r>
            <a:br>
              <a:rPr lang="tr-TR" dirty="0"/>
            </a:br>
            <a:r>
              <a:rPr lang="tr-TR" dirty="0"/>
              <a:t>2. Çoğunlukla tek bir etkinlikte bulunmayı tercih eder.</a:t>
            </a:r>
            <a:br>
              <a:rPr lang="tr-TR" dirty="0"/>
            </a:br>
            <a:r>
              <a:rPr lang="tr-TR" dirty="0"/>
              <a:t>3. Cinsel deneyim yaşamaya karşı oldukça ilgisizdir.</a:t>
            </a:r>
            <a:br>
              <a:rPr lang="tr-TR" dirty="0"/>
            </a:br>
            <a:r>
              <a:rPr lang="tr-TR" dirty="0"/>
              <a:t>4. Çok az etkinlikten zevk alır.</a:t>
            </a:r>
            <a:br>
              <a:rPr lang="tr-TR" dirty="0"/>
            </a:br>
            <a:r>
              <a:rPr lang="tr-TR" dirty="0"/>
              <a:t>5. Yakın arkadaşı ve sırdaşı yoktur.</a:t>
            </a:r>
            <a:br>
              <a:rPr lang="tr-TR" dirty="0"/>
            </a:br>
            <a:r>
              <a:rPr lang="tr-TR" dirty="0"/>
              <a:t>6. </a:t>
            </a:r>
            <a:r>
              <a:rPr lang="tr-TR" dirty="0">
                <a:solidFill>
                  <a:srgbClr val="3333FF"/>
                </a:solidFill>
              </a:rPr>
              <a:t>Övgü ve eleştirilere karşı ilgisiz</a:t>
            </a:r>
            <a:r>
              <a:rPr lang="tr-TR" dirty="0"/>
              <a:t> kalır.</a:t>
            </a:r>
            <a:br>
              <a:rPr lang="tr-TR" dirty="0"/>
            </a:br>
            <a:r>
              <a:rPr lang="tr-TR" dirty="0"/>
              <a:t>7. </a:t>
            </a:r>
            <a:r>
              <a:rPr lang="tr-TR" dirty="0">
                <a:solidFill>
                  <a:srgbClr val="3333FF"/>
                </a:solidFill>
              </a:rPr>
              <a:t>Duygusal soğukluk, kopukluk veya tekdüze</a:t>
            </a:r>
            <a:r>
              <a:rPr lang="tr-TR" dirty="0"/>
              <a:t> bir duygulanım gösterir.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752145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(A) </a:t>
            </a:r>
            <a:r>
              <a:rPr lang="tr-TR" dirty="0" err="1"/>
              <a:t>Şizotipal</a:t>
            </a:r>
            <a:r>
              <a:rPr lang="tr-TR" dirty="0"/>
              <a:t> Kişilik Bozukluğu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800" dirty="0"/>
              <a:t>	1. Referans fikirler.</a:t>
            </a:r>
            <a:br>
              <a:rPr lang="tr-TR" sz="2800" dirty="0"/>
            </a:br>
            <a:r>
              <a:rPr lang="tr-TR" sz="2800" dirty="0"/>
              <a:t>2. Davranışı etkileyen, kültürü ile uyumlu olmayan acayip inanışlar, büyüsel düşünceler.</a:t>
            </a:r>
            <a:br>
              <a:rPr lang="tr-TR" sz="2800" dirty="0"/>
            </a:br>
            <a:r>
              <a:rPr lang="tr-TR" sz="2800" dirty="0"/>
              <a:t>3. Olağandışı algısal yaşantılar, bedensel yanılsamalar.</a:t>
            </a:r>
            <a:br>
              <a:rPr lang="tr-TR" sz="2800" dirty="0"/>
            </a:br>
            <a:r>
              <a:rPr lang="tr-TR" sz="2800" dirty="0"/>
              <a:t>4. </a:t>
            </a:r>
            <a:r>
              <a:rPr lang="tr-TR" sz="2800" dirty="0">
                <a:solidFill>
                  <a:srgbClr val="3333FF"/>
                </a:solidFill>
              </a:rPr>
              <a:t>Acayip düşünüş ve konuşma biçimi.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5. Kuşkuculuk ya da </a:t>
            </a:r>
            <a:r>
              <a:rPr lang="tr-TR" sz="2800" dirty="0" err="1"/>
              <a:t>paranoid</a:t>
            </a:r>
            <a:r>
              <a:rPr lang="tr-TR" sz="2800" dirty="0"/>
              <a:t> düşünce.</a:t>
            </a:r>
            <a:br>
              <a:rPr lang="tr-TR" sz="2800" dirty="0"/>
            </a:br>
            <a:r>
              <a:rPr lang="tr-TR" sz="2800" dirty="0"/>
              <a:t>6. Uygunsuz ya da kısıtlı duygulanım.</a:t>
            </a:r>
            <a:br>
              <a:rPr lang="tr-TR" sz="2800" dirty="0"/>
            </a:br>
            <a:r>
              <a:rPr lang="tr-TR" sz="2800" dirty="0"/>
              <a:t>7. Acayip, kendine özgü davranış veya görünüm.</a:t>
            </a:r>
            <a:br>
              <a:rPr lang="tr-TR" sz="2800" dirty="0"/>
            </a:br>
            <a:r>
              <a:rPr lang="tr-TR" sz="2800" dirty="0"/>
              <a:t>8. Yakın arkadaş ve sırdaşların olmaması.</a:t>
            </a:r>
            <a:br>
              <a:rPr lang="tr-TR" sz="2800" dirty="0"/>
            </a:br>
            <a:r>
              <a:rPr lang="tr-TR" sz="2800" dirty="0"/>
              <a:t>9. Azalmayan aşırı toplumsal </a:t>
            </a:r>
            <a:r>
              <a:rPr lang="tr-TR" sz="2800" dirty="0" err="1"/>
              <a:t>anksiyete</a:t>
            </a:r>
            <a:r>
              <a:rPr lang="tr-TR" sz="2800" dirty="0"/>
              <a:t>, </a:t>
            </a:r>
            <a:r>
              <a:rPr lang="tr-TR" sz="2800" dirty="0" err="1"/>
              <a:t>paranoid</a:t>
            </a:r>
            <a:r>
              <a:rPr lang="tr-TR" sz="2800" dirty="0"/>
              <a:t> korkular.</a:t>
            </a:r>
          </a:p>
        </p:txBody>
      </p:sp>
    </p:spTree>
    <p:extLst>
      <p:ext uri="{BB962C8B-B14F-4D97-AF65-F5344CB8AC3E}">
        <p14:creationId xmlns:p14="http://schemas.microsoft.com/office/powerpoint/2010/main" val="40982149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49312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(B) </a:t>
            </a:r>
            <a:r>
              <a:rPr lang="tr-TR" sz="4000" dirty="0" err="1"/>
              <a:t>Antisosyal</a:t>
            </a:r>
            <a:r>
              <a:rPr lang="tr-TR" sz="4000" dirty="0"/>
              <a:t> Kişilik Bozukluğu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4721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tr-TR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tr-TR" sz="1800" dirty="0"/>
              <a:t>	1. Tutuklanması için zemin hazırlayan tekrarlayıcı eylemlerde bulunma, </a:t>
            </a:r>
            <a:r>
              <a:rPr lang="tr-TR" sz="1800" dirty="0">
                <a:solidFill>
                  <a:srgbClr val="3333FF"/>
                </a:solidFill>
              </a:rPr>
              <a:t>yasalara ve toplumsal kurallara ayak uyduramama</a:t>
            </a:r>
            <a:r>
              <a:rPr lang="tr-TR" sz="1800" dirty="0"/>
              <a:t>.</a:t>
            </a:r>
            <a:br>
              <a:rPr lang="tr-TR" sz="1800" dirty="0"/>
            </a:br>
            <a:r>
              <a:rPr lang="tr-TR" sz="1800" dirty="0"/>
              <a:t>2. Sürekli yalan söyleme, takma isim kullanma, kişisel çıkar ve zevki için başkalarını atlatma.</a:t>
            </a:r>
            <a:br>
              <a:rPr lang="tr-TR" sz="1800" dirty="0"/>
            </a:br>
            <a:r>
              <a:rPr lang="tr-TR" sz="1800" dirty="0"/>
              <a:t>3. </a:t>
            </a:r>
            <a:r>
              <a:rPr lang="tr-TR" sz="1800" dirty="0">
                <a:solidFill>
                  <a:srgbClr val="3333FF"/>
                </a:solidFill>
              </a:rPr>
              <a:t>Dürtüsellik ve gelecek için tasarılar yapamama</a:t>
            </a:r>
            <a:r>
              <a:rPr lang="tr-TR" sz="1800" dirty="0"/>
              <a:t>.</a:t>
            </a:r>
            <a:br>
              <a:rPr lang="tr-TR" sz="1800" dirty="0"/>
            </a:br>
            <a:r>
              <a:rPr lang="tr-TR" sz="1800" dirty="0"/>
              <a:t>4. Yineleyen kavgalar veya saldırılarla belirli </a:t>
            </a:r>
            <a:r>
              <a:rPr lang="tr-TR" sz="1800" dirty="0">
                <a:solidFill>
                  <a:srgbClr val="3333FF"/>
                </a:solidFill>
              </a:rPr>
              <a:t>sinirlilik ve saldırganlık</a:t>
            </a:r>
            <a:r>
              <a:rPr lang="tr-TR" sz="1800" dirty="0"/>
              <a:t>.</a:t>
            </a:r>
            <a:br>
              <a:rPr lang="tr-TR" sz="1800" dirty="0"/>
            </a:br>
            <a:r>
              <a:rPr lang="tr-TR" sz="1800" dirty="0"/>
              <a:t>5. Kendi ve başkalarının güvenliği konusunda umursamazlık</a:t>
            </a:r>
            <a:br>
              <a:rPr lang="tr-TR" sz="1800" dirty="0"/>
            </a:br>
            <a:r>
              <a:rPr lang="tr-TR" sz="1800" dirty="0"/>
              <a:t>6. Bir işi sürekli götürememe, mali yükümlülüklerini yerine getirememe ile belirli sürekli sorumsuzluk.</a:t>
            </a:r>
            <a:br>
              <a:rPr lang="tr-TR" sz="1800" dirty="0"/>
            </a:br>
            <a:r>
              <a:rPr lang="tr-TR" sz="1800" dirty="0"/>
              <a:t>7. Başkalarına zarar verme, kötü davranma veya bir şey çalma durumuna karşı ilgisizlik veya bunlara kendine göre mantıklı açıklamalar getirme, vicdan azabı çekmeme.</a:t>
            </a:r>
            <a:br>
              <a:rPr lang="tr-TR" sz="1800" dirty="0"/>
            </a:br>
            <a:endParaRPr lang="tr-TR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tr-TR" sz="1800" dirty="0"/>
              <a:t/>
            </a:r>
            <a:br>
              <a:rPr lang="tr-TR" sz="1800" dirty="0"/>
            </a:b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080180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r>
              <a:rPr lang="tr-TR" dirty="0"/>
              <a:t>(B) Narsistik Kişilik Bozukluğu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32923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000" dirty="0"/>
              <a:t>	1. Kendisinin çok önemli olduğu duygusunu taşır.</a:t>
            </a:r>
            <a:br>
              <a:rPr lang="tr-TR" sz="2000" dirty="0"/>
            </a:br>
            <a:r>
              <a:rPr lang="tr-TR" sz="2000" dirty="0"/>
              <a:t>2. Sınırsız başarı, güç, zeka, güzellik veya kusursuz sevgi düşlemleri üzerine kafa yorar.</a:t>
            </a:r>
            <a:br>
              <a:rPr lang="tr-TR" sz="2000" dirty="0"/>
            </a:br>
            <a:r>
              <a:rPr lang="tr-TR" sz="2000" dirty="0"/>
              <a:t>3. Özel ve eşi bulunmaz birisi olduğuna ve ancak başka özel veya toplumsal durumu üstün kişilerin kendisini anlayabileceğine ya da ancak onlarla arkadaşlık edebileceğine inanır.</a:t>
            </a:r>
            <a:br>
              <a:rPr lang="tr-TR" sz="2000" dirty="0"/>
            </a:br>
            <a:r>
              <a:rPr lang="tr-TR" sz="2000" dirty="0"/>
              <a:t>4. Çok beğenilmek ister.</a:t>
            </a:r>
            <a:br>
              <a:rPr lang="tr-TR" sz="2000" dirty="0"/>
            </a:br>
            <a:r>
              <a:rPr lang="tr-TR" sz="2000" dirty="0"/>
              <a:t>5. Hak kazandığı duygusu vardır.</a:t>
            </a:r>
            <a:br>
              <a:rPr lang="tr-TR" sz="2000" dirty="0"/>
            </a:br>
            <a:r>
              <a:rPr lang="tr-TR" sz="2000" dirty="0"/>
              <a:t>6. </a:t>
            </a:r>
            <a:r>
              <a:rPr lang="tr-TR" sz="2000" dirty="0">
                <a:solidFill>
                  <a:srgbClr val="3333FF"/>
                </a:solidFill>
              </a:rPr>
              <a:t>Kişilerarası ilişkileri kendi çıkarı için kullanır, amaçlarına ulaşmak için başkalarının zayıf taraflarını kullanır.</a:t>
            </a:r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/>
              <a:t>7. Empati yapamaz.</a:t>
            </a:r>
            <a:br>
              <a:rPr lang="tr-TR" sz="2000" dirty="0"/>
            </a:br>
            <a:r>
              <a:rPr lang="tr-TR" sz="2000" dirty="0"/>
              <a:t>8. Çoğu zaman başkalarını kıskanır ya da başkalarının kendisini kıskandığını sanır. </a:t>
            </a:r>
            <a:br>
              <a:rPr lang="tr-TR" sz="2000" dirty="0"/>
            </a:br>
            <a:r>
              <a:rPr lang="tr-TR" sz="2000" dirty="0"/>
              <a:t>9. Küstah, kendini beğenmiş davranış ve tutumlar sergiler </a:t>
            </a:r>
          </a:p>
        </p:txBody>
      </p:sp>
    </p:spTree>
    <p:extLst>
      <p:ext uri="{BB962C8B-B14F-4D97-AF65-F5344CB8AC3E}">
        <p14:creationId xmlns:p14="http://schemas.microsoft.com/office/powerpoint/2010/main" val="896078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(B) </a:t>
            </a:r>
            <a:r>
              <a:rPr lang="tr-TR" dirty="0" err="1"/>
              <a:t>Histriyonik</a:t>
            </a:r>
            <a:r>
              <a:rPr lang="tr-TR" dirty="0"/>
              <a:t> Kişilik Bozukluğu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9244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dirty="0"/>
              <a:t>	1. İlgi odağı olmadığı durumlarda rahatsız olur.</a:t>
            </a:r>
            <a:br>
              <a:rPr lang="tr-TR" dirty="0"/>
            </a:br>
            <a:r>
              <a:rPr lang="tr-TR" dirty="0"/>
              <a:t>2. Başkalarıyla iletişimi çoğu zaman uygunsuz bir şekilde cinsel yönden ayartıcı davranışlarla belirlidir.</a:t>
            </a:r>
            <a:br>
              <a:rPr lang="tr-TR" dirty="0"/>
            </a:br>
            <a:r>
              <a:rPr lang="tr-TR" dirty="0"/>
              <a:t>3. Hızlı değişen ve yüzeysel kalan duygular sergiler.</a:t>
            </a:r>
            <a:br>
              <a:rPr lang="tr-TR" dirty="0"/>
            </a:br>
            <a:r>
              <a:rPr lang="tr-TR" dirty="0"/>
              <a:t>4. İlgiyi çekmek için fiziksel görümünü kullanır.</a:t>
            </a:r>
            <a:br>
              <a:rPr lang="tr-TR" dirty="0"/>
            </a:br>
            <a:r>
              <a:rPr lang="tr-TR" dirty="0"/>
              <a:t>5.Aşırı düzeyde başkalarını etkilemeye yönelik ve ayrıntıdan yoksun bir konuşma biçimi vardır.</a:t>
            </a:r>
            <a:br>
              <a:rPr lang="tr-TR" dirty="0"/>
            </a:br>
            <a:r>
              <a:rPr lang="tr-TR" dirty="0"/>
              <a:t>6. </a:t>
            </a:r>
            <a:r>
              <a:rPr lang="tr-TR" dirty="0">
                <a:solidFill>
                  <a:srgbClr val="3333FF"/>
                </a:solidFill>
              </a:rPr>
              <a:t>Gösteriş yapar, yapmacık davranır ve duygularını aşırı bir abartı ile gösterir.</a:t>
            </a:r>
            <a:br>
              <a:rPr lang="tr-TR" dirty="0">
                <a:solidFill>
                  <a:srgbClr val="3333FF"/>
                </a:solidFill>
              </a:rPr>
            </a:br>
            <a:r>
              <a:rPr lang="tr-TR" dirty="0"/>
              <a:t>7. Telkine yatkındır, kolay etkilenir.</a:t>
            </a:r>
            <a:br>
              <a:rPr lang="tr-TR" dirty="0"/>
            </a:br>
            <a:r>
              <a:rPr lang="tr-TR" dirty="0"/>
              <a:t>8. İlişkilerin olduğundan daha yakın olması gerektiğini düşünür.</a:t>
            </a:r>
          </a:p>
        </p:txBody>
      </p:sp>
    </p:spTree>
    <p:extLst>
      <p:ext uri="{BB962C8B-B14F-4D97-AF65-F5344CB8AC3E}">
        <p14:creationId xmlns:p14="http://schemas.microsoft.com/office/powerpoint/2010/main" val="1829341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(B) </a:t>
            </a:r>
            <a:r>
              <a:rPr lang="tr-TR" sz="4000" dirty="0" err="1"/>
              <a:t>Borderline</a:t>
            </a:r>
            <a:r>
              <a:rPr lang="tr-TR" sz="4000" dirty="0"/>
              <a:t> Kişilik Bozukluğu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341438"/>
            <a:ext cx="8229600" cy="55165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000" dirty="0"/>
              <a:t>	1. Gerçek veya hayali bir </a:t>
            </a:r>
            <a:r>
              <a:rPr lang="tr-TR" sz="2000" dirty="0" err="1"/>
              <a:t>terkedilmeden</a:t>
            </a:r>
            <a:r>
              <a:rPr lang="tr-TR" sz="2000" dirty="0"/>
              <a:t> kaçınmak için çılgınca çabalar gösterme.</a:t>
            </a:r>
            <a:br>
              <a:rPr lang="tr-TR" sz="2000" dirty="0"/>
            </a:br>
            <a:r>
              <a:rPr lang="tr-TR" sz="2000" dirty="0"/>
              <a:t>2. </a:t>
            </a:r>
            <a:r>
              <a:rPr lang="tr-TR" sz="2000" dirty="0">
                <a:solidFill>
                  <a:srgbClr val="3333FF"/>
                </a:solidFill>
              </a:rPr>
              <a:t>Gözünde aşırı büyütme ve yerin dibine sokma </a:t>
            </a:r>
            <a:r>
              <a:rPr lang="tr-TR" sz="2000" dirty="0"/>
              <a:t>uçları arasında gidip gelme, gergin ve tutarsız kişilerarası ilişkilerin olması.</a:t>
            </a:r>
            <a:br>
              <a:rPr lang="tr-TR" sz="2000" dirty="0"/>
            </a:br>
            <a:r>
              <a:rPr lang="tr-TR" sz="2000" dirty="0"/>
              <a:t>3. </a:t>
            </a:r>
            <a:r>
              <a:rPr lang="tr-TR" sz="2000" dirty="0">
                <a:solidFill>
                  <a:srgbClr val="3333FF"/>
                </a:solidFill>
              </a:rPr>
              <a:t>Kimlik karmaşası:</a:t>
            </a:r>
            <a:r>
              <a:rPr lang="tr-TR" sz="2000" dirty="0"/>
              <a:t> belirgin olarak ve sürekli bir biçimde tutarsız benlik algısı veya kimlik duyumu.</a:t>
            </a:r>
            <a:br>
              <a:rPr lang="tr-TR" sz="2000" dirty="0"/>
            </a:br>
            <a:r>
              <a:rPr lang="tr-TR" sz="2000" dirty="0"/>
              <a:t>4. Kendine zarar verme olasılığı yüksek en az iki alanda dürtüsellik.</a:t>
            </a:r>
            <a:br>
              <a:rPr lang="tr-TR" sz="2000" dirty="0"/>
            </a:br>
            <a:r>
              <a:rPr lang="tr-TR" sz="2000" dirty="0"/>
              <a:t>5. Yineleyen </a:t>
            </a:r>
            <a:r>
              <a:rPr lang="tr-TR" sz="2000" dirty="0" err="1"/>
              <a:t>özkıyımla</a:t>
            </a:r>
            <a:r>
              <a:rPr lang="tr-TR" sz="2000" dirty="0"/>
              <a:t> ilgili davranışlar, girişimler, göz korkutmalar.</a:t>
            </a:r>
            <a:br>
              <a:rPr lang="tr-TR" sz="2000" dirty="0"/>
            </a:br>
            <a:r>
              <a:rPr lang="tr-TR" sz="2000" dirty="0"/>
              <a:t>6. </a:t>
            </a:r>
            <a:r>
              <a:rPr lang="tr-TR" sz="2000" dirty="0" err="1"/>
              <a:t>Duygudurumda</a:t>
            </a:r>
            <a:r>
              <a:rPr lang="tr-TR" sz="2000" dirty="0"/>
              <a:t> belirgin tepkiselliğe bağlı </a:t>
            </a:r>
            <a:r>
              <a:rPr lang="tr-TR" sz="2000" dirty="0" err="1"/>
              <a:t>instabilite</a:t>
            </a:r>
            <a:r>
              <a:rPr lang="tr-TR" sz="2000" dirty="0"/>
              <a:t>.</a:t>
            </a:r>
            <a:br>
              <a:rPr lang="tr-TR" sz="2000" dirty="0"/>
            </a:br>
            <a:r>
              <a:rPr lang="tr-TR" sz="2000" dirty="0"/>
              <a:t>7. Kendini </a:t>
            </a:r>
            <a:r>
              <a:rPr lang="tr-TR" sz="2000" dirty="0">
                <a:solidFill>
                  <a:srgbClr val="3333FF"/>
                </a:solidFill>
              </a:rPr>
              <a:t>sürekli boşlukta hissetme</a:t>
            </a:r>
            <a:r>
              <a:rPr lang="tr-TR" sz="2000" dirty="0"/>
              <a:t>.</a:t>
            </a:r>
            <a:br>
              <a:rPr lang="tr-TR" sz="2000" dirty="0"/>
            </a:br>
            <a:r>
              <a:rPr lang="tr-TR" sz="2000" dirty="0"/>
              <a:t>8. Uygunsuz, yoğun öfke ya da </a:t>
            </a:r>
            <a:r>
              <a:rPr lang="tr-TR" sz="2000" dirty="0">
                <a:solidFill>
                  <a:srgbClr val="3333FF"/>
                </a:solidFill>
              </a:rPr>
              <a:t>öfkesini kontrol edememe</a:t>
            </a:r>
            <a:r>
              <a:rPr lang="tr-TR" sz="2000" dirty="0"/>
              <a:t>.</a:t>
            </a:r>
            <a:br>
              <a:rPr lang="tr-TR" sz="2000" dirty="0"/>
            </a:br>
            <a:r>
              <a:rPr lang="tr-TR" sz="2000" dirty="0"/>
              <a:t>9. Stresle ilişkili geçici </a:t>
            </a:r>
            <a:r>
              <a:rPr lang="tr-TR" sz="2000" dirty="0" err="1"/>
              <a:t>paranoid</a:t>
            </a:r>
            <a:r>
              <a:rPr lang="tr-TR" sz="2000" dirty="0"/>
              <a:t> düşünce veya ağır </a:t>
            </a:r>
            <a:r>
              <a:rPr lang="tr-TR" sz="2000" dirty="0" err="1"/>
              <a:t>dissosiyatif</a:t>
            </a:r>
            <a:r>
              <a:rPr lang="tr-TR" sz="2000" dirty="0"/>
              <a:t> semptomlar.</a:t>
            </a:r>
          </a:p>
        </p:txBody>
      </p:sp>
    </p:spTree>
    <p:extLst>
      <p:ext uri="{BB962C8B-B14F-4D97-AF65-F5344CB8AC3E}">
        <p14:creationId xmlns:p14="http://schemas.microsoft.com/office/powerpoint/2010/main" val="1547548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740</Words>
  <Application>Microsoft Office PowerPoint</Application>
  <PresentationFormat>Geniş ekran</PresentationFormat>
  <Paragraphs>116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2" baseType="lpstr">
      <vt:lpstr>Arial</vt:lpstr>
      <vt:lpstr>Century Schoolbook</vt:lpstr>
      <vt:lpstr>Times New Roman</vt:lpstr>
      <vt:lpstr>Wingdings</vt:lpstr>
      <vt:lpstr>Wingdings 2</vt:lpstr>
      <vt:lpstr>Cumba</vt:lpstr>
      <vt:lpstr>PowerPoint Sunusu</vt:lpstr>
      <vt:lpstr>PowerPoint Sunusu</vt:lpstr>
      <vt:lpstr>(A) Paranoid Kişilik Bozukluğu</vt:lpstr>
      <vt:lpstr>(A) Şizoid Kişilik Bozukluğu</vt:lpstr>
      <vt:lpstr>(A) Şizotipal Kişilik Bozukluğu</vt:lpstr>
      <vt:lpstr>(B) Antisosyal Kişilik Bozukluğu</vt:lpstr>
      <vt:lpstr>(B) Narsistik Kişilik Bozukluğu</vt:lpstr>
      <vt:lpstr>(B) Histriyonik Kişilik Bozukluğu</vt:lpstr>
      <vt:lpstr>(B) Borderline Kişilik Bozukluğu</vt:lpstr>
      <vt:lpstr>(C) Çekingen Kişilik Bozukluğu</vt:lpstr>
      <vt:lpstr>(C) Bağımlı Kişilik Bozukluğu</vt:lpstr>
      <vt:lpstr>(C) Obsesif Kompulsif Kişilik Bozuk.</vt:lpstr>
      <vt:lpstr>PowerPoint Sunusu</vt:lpstr>
      <vt:lpstr>Duygudurum bozukluklarI</vt:lpstr>
      <vt:lpstr>dsm v’e göre depresif bozukluk alt grupları</vt:lpstr>
      <vt:lpstr>DSM V’E GÖRE İKİUÇLU(BİPOLAR) VE İLİŞKİLİ BOZUKLUKLAR ALT GRUPLARI</vt:lpstr>
      <vt:lpstr>   Major Depresif Bozukluk Tanı Ölçütleri  (DSM V) </vt:lpstr>
      <vt:lpstr>PowerPoint Sunusu</vt:lpstr>
      <vt:lpstr>Distimik Bozukluk </vt:lpstr>
      <vt:lpstr>PowerPoint Sunusu</vt:lpstr>
      <vt:lpstr>2) Bipolar ve İlişkili bozukluklar</vt:lpstr>
      <vt:lpstr>DSM-V e göre Mani Dönemi </vt:lpstr>
      <vt:lpstr>Hipomani</vt:lpstr>
      <vt:lpstr>PowerPoint Sunusu</vt:lpstr>
      <vt:lpstr>Maddenin/İlacın yol açtığı ikiuçlu bozukluk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Cenk</dc:creator>
  <cp:lastModifiedBy>Cenk</cp:lastModifiedBy>
  <cp:revision>2</cp:revision>
  <dcterms:created xsi:type="dcterms:W3CDTF">2020-03-27T07:49:50Z</dcterms:created>
  <dcterms:modified xsi:type="dcterms:W3CDTF">2020-04-30T10:07:11Z</dcterms:modified>
</cp:coreProperties>
</file>