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5" r:id="rId3"/>
    <p:sldId id="270" r:id="rId4"/>
    <p:sldId id="275" r:id="rId5"/>
    <p:sldId id="271" r:id="rId6"/>
    <p:sldId id="267" r:id="rId7"/>
    <p:sldId id="268" r:id="rId8"/>
    <p:sldId id="274" r:id="rId9"/>
    <p:sldId id="27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3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2</a:t>
            </a:fld>
            <a:endParaRPr lang="tr-TR"/>
          </a:p>
        </p:txBody>
      </p:sp>
    </p:spTree>
    <p:extLst>
      <p:ext uri="{BB962C8B-B14F-4D97-AF65-F5344CB8AC3E}">
        <p14:creationId xmlns:p14="http://schemas.microsoft.com/office/powerpoint/2010/main" val="3176073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3</a:t>
            </a:fld>
            <a:endParaRPr lang="tr-TR"/>
          </a:p>
        </p:txBody>
      </p:sp>
    </p:spTree>
    <p:extLst>
      <p:ext uri="{BB962C8B-B14F-4D97-AF65-F5344CB8AC3E}">
        <p14:creationId xmlns:p14="http://schemas.microsoft.com/office/powerpoint/2010/main" val="1454574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4</a:t>
            </a:fld>
            <a:endParaRPr lang="tr-TR"/>
          </a:p>
        </p:txBody>
      </p:sp>
    </p:spTree>
    <p:extLst>
      <p:ext uri="{BB962C8B-B14F-4D97-AF65-F5344CB8AC3E}">
        <p14:creationId xmlns:p14="http://schemas.microsoft.com/office/powerpoint/2010/main" val="2602972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5</a:t>
            </a:fld>
            <a:endParaRPr lang="tr-TR"/>
          </a:p>
        </p:txBody>
      </p:sp>
    </p:spTree>
    <p:extLst>
      <p:ext uri="{BB962C8B-B14F-4D97-AF65-F5344CB8AC3E}">
        <p14:creationId xmlns:p14="http://schemas.microsoft.com/office/powerpoint/2010/main" val="2303036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6</a:t>
            </a:fld>
            <a:endParaRPr lang="tr-TR"/>
          </a:p>
        </p:txBody>
      </p:sp>
    </p:spTree>
    <p:extLst>
      <p:ext uri="{BB962C8B-B14F-4D97-AF65-F5344CB8AC3E}">
        <p14:creationId xmlns:p14="http://schemas.microsoft.com/office/powerpoint/2010/main" val="877100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7</a:t>
            </a:fld>
            <a:endParaRPr lang="tr-TR"/>
          </a:p>
        </p:txBody>
      </p:sp>
    </p:spTree>
    <p:extLst>
      <p:ext uri="{BB962C8B-B14F-4D97-AF65-F5344CB8AC3E}">
        <p14:creationId xmlns:p14="http://schemas.microsoft.com/office/powerpoint/2010/main" val="2472738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8</a:t>
            </a:fld>
            <a:endParaRPr lang="tr-TR"/>
          </a:p>
        </p:txBody>
      </p:sp>
    </p:spTree>
    <p:extLst>
      <p:ext uri="{BB962C8B-B14F-4D97-AF65-F5344CB8AC3E}">
        <p14:creationId xmlns:p14="http://schemas.microsoft.com/office/powerpoint/2010/main" val="1649922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38CE9C12-E0E5-42AE-A4C6-560D77C049C9}" type="slidenum">
              <a:rPr lang="tr-TR" smtClean="0"/>
              <a:pPr/>
              <a:t>9</a:t>
            </a:fld>
            <a:endParaRPr lang="tr-TR"/>
          </a:p>
        </p:txBody>
      </p:sp>
    </p:spTree>
    <p:extLst>
      <p:ext uri="{BB962C8B-B14F-4D97-AF65-F5344CB8AC3E}">
        <p14:creationId xmlns:p14="http://schemas.microsoft.com/office/powerpoint/2010/main" val="974868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Odak Analiz: Bürokrat Seçkinler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84374" y="2215664"/>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Türkiye’de bürokrat seçkinler, özellikle 1920’li ve 1930’lu yıllarda önemli bir toplumsal aktör olarak görülebilir.</a:t>
            </a:r>
          </a:p>
          <a:p>
            <a:pPr lvl="1">
              <a:buFont typeface="Arial" panose="020B0604020202020204" pitchFamily="34" charset="0"/>
              <a:buChar char="•"/>
            </a:pPr>
            <a:r>
              <a:rPr lang="tr-TR" sz="2800" dirty="0">
                <a:latin typeface="Book Antiqua" panose="02040602050305030304" pitchFamily="18" charset="0"/>
              </a:rPr>
              <a:t>Bu dönemde bürokrasi, yerli burjuvazi ile ittifak halindedir. Askeri ve sivil bürokratlardan söz edilebilmektedir.</a:t>
            </a:r>
          </a:p>
        </p:txBody>
      </p:sp>
    </p:spTree>
    <p:extLst>
      <p:ext uri="{BB962C8B-B14F-4D97-AF65-F5344CB8AC3E}">
        <p14:creationId xmlns:p14="http://schemas.microsoft.com/office/powerpoint/2010/main" val="331407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84374" y="2060919"/>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Bürokrat seçkinler, toplumun yönetiminde yer alabilmekte ve toplum adına karar alabilecek konuma sahip olmuştur. Bu grupların gücü ve birlikte hareket ettiği diğer gruplar, dönemsel olarak değişmektedir.</a:t>
            </a:r>
          </a:p>
        </p:txBody>
      </p:sp>
    </p:spTree>
    <p:extLst>
      <p:ext uri="{BB962C8B-B14F-4D97-AF65-F5344CB8AC3E}">
        <p14:creationId xmlns:p14="http://schemas.microsoft.com/office/powerpoint/2010/main" val="4035433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84374" y="2060919"/>
            <a:ext cx="8980463"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Cumhuriyetin ilk yıllarında askeri bürokratlar, «yönetici </a:t>
            </a:r>
            <a:r>
              <a:rPr lang="tr-TR" sz="2800" dirty="0" err="1">
                <a:latin typeface="Book Antiqua" panose="02040602050305030304" pitchFamily="18" charset="0"/>
              </a:rPr>
              <a:t>seçkinler»in</a:t>
            </a:r>
            <a:r>
              <a:rPr lang="tr-TR" sz="2800" dirty="0">
                <a:latin typeface="Book Antiqua" panose="02040602050305030304" pitchFamily="18" charset="0"/>
              </a:rPr>
              <a:t> hem ideolojik hem de siyasal çekirdeğini oluşturmuştur. </a:t>
            </a:r>
          </a:p>
          <a:p>
            <a:pPr lvl="1">
              <a:buFont typeface="Arial" panose="020B0604020202020204" pitchFamily="34" charset="0"/>
              <a:buChar char="•"/>
            </a:pPr>
            <a:r>
              <a:rPr lang="tr-TR" sz="2800" dirty="0">
                <a:latin typeface="Book Antiqua" panose="02040602050305030304" pitchFamily="18" charset="0"/>
              </a:rPr>
              <a:t>Bürokrasi, bu dönemde hem kendisini halk gözünde meşrulaştırma hem de yöneticiler ve halk arasındaki inanç sistemlerinin farklılaşmasının yaratacağı sorunları önleme çabasına girmiştir ve bu anlamda büyük rol oynamıştır.</a:t>
            </a:r>
          </a:p>
        </p:txBody>
      </p:sp>
    </p:spTree>
    <p:extLst>
      <p:ext uri="{BB962C8B-B14F-4D97-AF65-F5344CB8AC3E}">
        <p14:creationId xmlns:p14="http://schemas.microsoft.com/office/powerpoint/2010/main" val="2412195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2173461"/>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Cumhuriyetin ilk yıllarında bürokrasi, reformları geliştirerek devam ettirmek, yerleştirmek ve ekonomik kalkınma hedeflerini savunmuştur. </a:t>
            </a:r>
          </a:p>
          <a:p>
            <a:pPr lvl="1">
              <a:buFont typeface="Arial" panose="020B0604020202020204" pitchFamily="34" charset="0"/>
              <a:buChar char="•"/>
            </a:pPr>
            <a:r>
              <a:rPr lang="tr-TR" sz="2800" dirty="0">
                <a:latin typeface="Book Antiqua" panose="02040602050305030304" pitchFamily="18" charset="0"/>
              </a:rPr>
              <a:t>Bu dönemde benimsenen devletçilik politikası, bürokrat seçkinlerin ekonomik hayatta büyük ölçüde söz sahibi olmasına izin vermiştir.</a:t>
            </a:r>
          </a:p>
          <a:p>
            <a:pPr lvl="1">
              <a:buFont typeface="Arial" panose="020B0604020202020204" pitchFamily="34" charset="0"/>
              <a:buChar char="•"/>
            </a:pPr>
            <a:endParaRPr lang="tr-TR" sz="2800" dirty="0">
              <a:latin typeface="Book Antiqua" panose="02040602050305030304" pitchFamily="18" charset="0"/>
            </a:endParaRPr>
          </a:p>
        </p:txBody>
      </p:sp>
    </p:spTree>
    <p:extLst>
      <p:ext uri="{BB962C8B-B14F-4D97-AF65-F5344CB8AC3E}">
        <p14:creationId xmlns:p14="http://schemas.microsoft.com/office/powerpoint/2010/main" val="51814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821766" y="2229731"/>
            <a:ext cx="8517988" cy="399522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1920 ve 1934 yılları arasında artan devlet gelirlerini bürokratlar kontrol etmiş ve devlet memurlarının maaşlarını arttırmıştır. Dolayısıyla krizden karlı çıkanların sanayiciler ve bürokratlar olduğunu söylemek mümkündür. </a:t>
            </a:r>
          </a:p>
        </p:txBody>
      </p:sp>
    </p:spTree>
    <p:extLst>
      <p:ext uri="{BB962C8B-B14F-4D97-AF65-F5344CB8AC3E}">
        <p14:creationId xmlns:p14="http://schemas.microsoft.com/office/powerpoint/2010/main" val="277446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82969" y="1920242"/>
            <a:ext cx="9308123" cy="399522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1930’lu yıllarda, bürokrasinin hakimiyetini uzatma amacını içeren devletçilik politikalarının iktisadi uygulamaları, bürokratlar ve sanayi burjuvazisinin homojen bir koalisyon içinde birleşmesine ve sanayi üretiminin artmasına </a:t>
            </a:r>
            <a:r>
              <a:rPr lang="tr-TR" sz="2800">
                <a:latin typeface="Book Antiqua" panose="02040602050305030304" pitchFamily="18" charset="0"/>
              </a:rPr>
              <a:t>yol </a:t>
            </a:r>
            <a:r>
              <a:rPr lang="tr-TR" sz="2800" smtClean="0">
                <a:latin typeface="Book Antiqua" panose="02040602050305030304" pitchFamily="18" charset="0"/>
              </a:rPr>
              <a:t>açmıştır.</a:t>
            </a:r>
            <a:endParaRPr lang="tr-TR" sz="2800" dirty="0">
              <a:latin typeface="Book Antiqua" panose="02040602050305030304" pitchFamily="18" charset="0"/>
            </a:endParaRPr>
          </a:p>
        </p:txBody>
      </p:sp>
    </p:spTree>
    <p:extLst>
      <p:ext uri="{BB962C8B-B14F-4D97-AF65-F5344CB8AC3E}">
        <p14:creationId xmlns:p14="http://schemas.microsoft.com/office/powerpoint/2010/main" val="220197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848730" y="2243800"/>
            <a:ext cx="7886114" cy="32988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1931 ile 1940 yılları arasında kurulan şirketlerin büyük çoğunluğunun kurucusu da bürokratlardır. Bu durum, siyasi nüfuzun o dönemde var olan hakimiyetine işaret etmektedir.</a:t>
            </a:r>
          </a:p>
        </p:txBody>
      </p:sp>
    </p:spTree>
    <p:extLst>
      <p:ext uri="{BB962C8B-B14F-4D97-AF65-F5344CB8AC3E}">
        <p14:creationId xmlns:p14="http://schemas.microsoft.com/office/powerpoint/2010/main" val="3491337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069146" y="942535"/>
            <a:ext cx="9721946" cy="759657"/>
          </a:xfrm>
        </p:spPr>
        <p:txBody>
          <a:bodyPr>
            <a:normAutofit/>
          </a:bodyPr>
          <a:lstStyle/>
          <a:p>
            <a:pPr algn="ctr"/>
            <a:r>
              <a:rPr lang="tr-TR" i="1" dirty="0">
                <a:latin typeface="Book Antiqua" panose="02040602050305030304" pitchFamily="18" charset="0"/>
              </a:rPr>
              <a:t>Bürokrat Seçkinler</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22120" y="2138292"/>
            <a:ext cx="8589497" cy="3777173"/>
          </a:xfrm>
        </p:spPr>
        <p:txBody>
          <a:bodyPr>
            <a:normAutofit/>
          </a:bodyPr>
          <a:lstStyle/>
          <a:p>
            <a:pPr lvl="1">
              <a:buFont typeface="Arial" panose="020B0604020202020204" pitchFamily="34" charset="0"/>
              <a:buChar char="•"/>
            </a:pPr>
            <a:r>
              <a:rPr lang="tr-TR" sz="2800" dirty="0">
                <a:latin typeface="Book Antiqua" panose="02040602050305030304" pitchFamily="18" charset="0"/>
              </a:rPr>
              <a:t>1950 ve 1960 yılları arasındaki dönem, bürokrat seçkinlerin itibar ve güç kaybı yaşadığı bir dönemdir. Bu yıllarda siyasi figürler öne çıkmış, bürokrasi ikinci plana itilmiş ve yalnızca kamusal hizmet aracı olarak görülmeye başlanmıştır.</a:t>
            </a:r>
          </a:p>
        </p:txBody>
      </p:sp>
    </p:spTree>
    <p:extLst>
      <p:ext uri="{BB962C8B-B14F-4D97-AF65-F5344CB8AC3E}">
        <p14:creationId xmlns:p14="http://schemas.microsoft.com/office/powerpoint/2010/main" val="7320210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240</TotalTime>
  <Words>303</Words>
  <Application>Microsoft Office PowerPoint</Application>
  <PresentationFormat>Geniş ekran</PresentationFormat>
  <Paragraphs>33</Paragraphs>
  <Slides>9</Slides>
  <Notes>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Verdana</vt:lpstr>
      <vt:lpstr>Wingdings 2</vt:lpstr>
      <vt:lpstr>Görünüş</vt:lpstr>
      <vt:lpstr>TÜRKİYE’NİN TOPLUMSAL YAPISI Odak Analiz: Bürokrat Seçkinler</vt:lpstr>
      <vt:lpstr>Bürokrat Seçkinler</vt:lpstr>
      <vt:lpstr>Bürokrat Seçkinler</vt:lpstr>
      <vt:lpstr>Bürokrat Seçkinler</vt:lpstr>
      <vt:lpstr>Bürokrat Seçkinler</vt:lpstr>
      <vt:lpstr>Bürokrat Seçkinler</vt:lpstr>
      <vt:lpstr>Bürokrat Seçkinler</vt:lpstr>
      <vt:lpstr>Bürokrat Seçkinler</vt:lpstr>
      <vt:lpstr>Bürokrat Seçkinler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135</cp:revision>
  <dcterms:created xsi:type="dcterms:W3CDTF">2018-03-24T09:54:46Z</dcterms:created>
  <dcterms:modified xsi:type="dcterms:W3CDTF">2020-05-30T11:44:24Z</dcterms:modified>
</cp:coreProperties>
</file>