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4" r:id="rId2"/>
    <p:sldId id="275" r:id="rId3"/>
    <p:sldId id="304" r:id="rId4"/>
    <p:sldId id="292" r:id="rId5"/>
    <p:sldId id="306" r:id="rId6"/>
    <p:sldId id="309" r:id="rId7"/>
    <p:sldId id="281" r:id="rId8"/>
    <p:sldId id="265"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CF2FEB-C3E8-4332-893F-0EAA40F5CEA3}" type="datetimeFigureOut">
              <a:rPr lang="tr-TR" smtClean="0"/>
              <a:pPr/>
              <a:t>11.10.2021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958F10-3898-4E6F-8A8A-9EF2019F2D2C}"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a:noFill/>
        </p:spPr>
        <p:txBody>
          <a:bodyPr/>
          <a:lstStyle/>
          <a:p>
            <a:fld id="{05851571-C888-4438-AFF9-5698E24FEB9B}" type="slidenum">
              <a:rPr lang="en-US"/>
              <a:pPr/>
              <a:t>3</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r>
              <a:rPr lang="en-US" dirty="0" smtClean="0"/>
              <a:t>[You can go into asking the students if they know how these species make their magnificent colors, versus how humans do it. These species create color structurally, by breaking up light waves and selectively reflecting them, like a rainbow or crystal prism. Humans generally create color by using toxic chemical pigments.]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11.10.2021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esa.int/" TargetMode="External"/><Relationship Id="rId2" Type="http://schemas.openxmlformats.org/officeDocument/2006/relationships/hyperlink" Target="http://www.nasa.gov/" TargetMode="Externa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hyperlink" Target="http://www.asc-csa.gc.ca/eng/default.asp"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a:bodyPr>
          <a:lstStyle/>
          <a:p>
            <a:r>
              <a:rPr lang="tr-TR" sz="4000" b="1" dirty="0" smtClean="0"/>
              <a:t>INSPIRATION FROM INSECTS</a:t>
            </a:r>
            <a:endParaRPr lang="tr-TR" sz="4000" b="1" dirty="0"/>
          </a:p>
        </p:txBody>
      </p:sp>
      <p:sp>
        <p:nvSpPr>
          <p:cNvPr id="3" name="2 Alt Başlık"/>
          <p:cNvSpPr>
            <a:spLocks noGrp="1"/>
          </p:cNvSpPr>
          <p:nvPr>
            <p:ph type="subTitle" idx="1"/>
          </p:nvPr>
        </p:nvSpPr>
        <p:spPr/>
        <p:txBody>
          <a:bodyPr>
            <a:normAutofit/>
          </a:bodyPr>
          <a:lstStyle/>
          <a:p>
            <a:r>
              <a:rPr lang="tr-TR" sz="2800" dirty="0" smtClean="0">
                <a:solidFill>
                  <a:schemeClr val="tx1"/>
                </a:solidFill>
              </a:rPr>
              <a:t>Dr. Arzu GÜRSOY ERGEN</a:t>
            </a:r>
          </a:p>
          <a:p>
            <a:r>
              <a:rPr lang="tr-TR" sz="2800" dirty="0" err="1" smtClean="0">
                <a:solidFill>
                  <a:schemeClr val="tx1"/>
                </a:solidFill>
              </a:rPr>
              <a:t>Science</a:t>
            </a:r>
            <a:r>
              <a:rPr lang="tr-TR" sz="2800" dirty="0" smtClean="0">
                <a:solidFill>
                  <a:schemeClr val="tx1"/>
                </a:solidFill>
              </a:rPr>
              <a:t> </a:t>
            </a:r>
            <a:r>
              <a:rPr lang="tr-TR" sz="2800" dirty="0" err="1" smtClean="0">
                <a:solidFill>
                  <a:schemeClr val="tx1"/>
                </a:solidFill>
              </a:rPr>
              <a:t>Faculty</a:t>
            </a:r>
            <a:endParaRPr lang="tr-TR" sz="2800" dirty="0" smtClean="0">
              <a:solidFill>
                <a:schemeClr val="tx1"/>
              </a:solidFill>
            </a:endParaRPr>
          </a:p>
          <a:p>
            <a:r>
              <a:rPr lang="tr-TR" sz="2800" dirty="0" err="1" smtClean="0">
                <a:solidFill>
                  <a:schemeClr val="tx1"/>
                </a:solidFill>
              </a:rPr>
              <a:t>Biology</a:t>
            </a:r>
            <a:r>
              <a:rPr lang="tr-TR" sz="2800" dirty="0" smtClean="0">
                <a:solidFill>
                  <a:schemeClr val="tx1"/>
                </a:solidFill>
              </a:rPr>
              <a:t> </a:t>
            </a:r>
            <a:r>
              <a:rPr lang="tr-TR" sz="2800" dirty="0" err="1" smtClean="0">
                <a:solidFill>
                  <a:schemeClr val="tx1"/>
                </a:solidFill>
              </a:rPr>
              <a:t>Department</a:t>
            </a:r>
            <a:endParaRPr lang="tr-TR" sz="2800" dirty="0">
              <a:solidFill>
                <a:schemeClr val="tx1"/>
              </a:solidFill>
            </a:endParaRPr>
          </a:p>
        </p:txBody>
      </p:sp>
      <p:pic>
        <p:nvPicPr>
          <p:cNvPr id="2050" name="Picture 2" descr="C:\Users\ARZU\Desktop\Biyomimikri\dersler- biomimicry\8. hafta - böcekler ve diğer hayvanlar\fotoğraflar\moda 6.jpg"/>
          <p:cNvPicPr>
            <a:picLocks noChangeAspect="1" noChangeArrowheads="1"/>
          </p:cNvPicPr>
          <p:nvPr/>
        </p:nvPicPr>
        <p:blipFill>
          <a:blip r:embed="rId2" cstate="print"/>
          <a:srcRect/>
          <a:stretch>
            <a:fillRect/>
          </a:stretch>
        </p:blipFill>
        <p:spPr bwMode="auto">
          <a:xfrm>
            <a:off x="6876256" y="782706"/>
            <a:ext cx="1625095" cy="1421958"/>
          </a:xfrm>
          <a:prstGeom prst="rect">
            <a:avLst/>
          </a:prstGeom>
          <a:noFill/>
        </p:spPr>
      </p:pic>
      <p:pic>
        <p:nvPicPr>
          <p:cNvPr id="6" name="Picture 2" descr="C:\Users\ARZU\Desktop\dogadan-esinlenerek-yapilan-icatlar-yusufcuk-696x348.jpg"/>
          <p:cNvPicPr>
            <a:picLocks noChangeAspect="1" noChangeArrowheads="1"/>
          </p:cNvPicPr>
          <p:nvPr/>
        </p:nvPicPr>
        <p:blipFill>
          <a:blip r:embed="rId3" cstate="print"/>
          <a:srcRect/>
          <a:stretch>
            <a:fillRect/>
          </a:stretch>
        </p:blipFill>
        <p:spPr bwMode="auto">
          <a:xfrm rot="20382157">
            <a:off x="457557" y="568808"/>
            <a:ext cx="2407310" cy="1203655"/>
          </a:xfrm>
          <a:prstGeom prst="rect">
            <a:avLst/>
          </a:prstGeom>
          <a:noFill/>
        </p:spPr>
      </p:pic>
      <p:pic>
        <p:nvPicPr>
          <p:cNvPr id="7" name="Picture 2" descr="C:\Users\ARZU\Desktop\dogadan-esinlenerek-yapilan-icatlar-ari-petekleri-696x348.jpg"/>
          <p:cNvPicPr>
            <a:picLocks noChangeAspect="1" noChangeArrowheads="1"/>
          </p:cNvPicPr>
          <p:nvPr/>
        </p:nvPicPr>
        <p:blipFill>
          <a:blip r:embed="rId4" cstate="print"/>
          <a:srcRect/>
          <a:stretch>
            <a:fillRect/>
          </a:stretch>
        </p:blipFill>
        <p:spPr bwMode="auto">
          <a:xfrm>
            <a:off x="3491880" y="692696"/>
            <a:ext cx="2663976" cy="1331988"/>
          </a:xfrm>
          <a:prstGeom prst="rect">
            <a:avLst/>
          </a:prstGeom>
          <a:noFill/>
        </p:spPr>
      </p:pic>
      <p:pic>
        <p:nvPicPr>
          <p:cNvPr id="4098" name="Picture 2" descr="C:\Users\ARZU\Desktop\9.jpg"/>
          <p:cNvPicPr>
            <a:picLocks noChangeAspect="1" noChangeArrowheads="1"/>
          </p:cNvPicPr>
          <p:nvPr/>
        </p:nvPicPr>
        <p:blipFill>
          <a:blip r:embed="rId5" cstate="print"/>
          <a:srcRect/>
          <a:stretch>
            <a:fillRect/>
          </a:stretch>
        </p:blipFill>
        <p:spPr bwMode="auto">
          <a:xfrm>
            <a:off x="7020272" y="4581128"/>
            <a:ext cx="1701525" cy="1440000"/>
          </a:xfrm>
          <a:prstGeom prst="rect">
            <a:avLst/>
          </a:prstGeom>
          <a:noFill/>
        </p:spPr>
      </p:pic>
      <p:pic>
        <p:nvPicPr>
          <p:cNvPr id="8" name="Picture 2" descr="C:\Users\ARZU\Desktop\honeycomb tires.jpg"/>
          <p:cNvPicPr>
            <a:picLocks noChangeAspect="1" noChangeArrowheads="1"/>
          </p:cNvPicPr>
          <p:nvPr/>
        </p:nvPicPr>
        <p:blipFill>
          <a:blip r:embed="rId6" cstate="print"/>
          <a:srcRect/>
          <a:stretch>
            <a:fillRect/>
          </a:stretch>
        </p:blipFill>
        <p:spPr bwMode="auto">
          <a:xfrm>
            <a:off x="323528" y="5013176"/>
            <a:ext cx="2634147" cy="1440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55000" lnSpcReduction="20000"/>
          </a:bodyPr>
          <a:lstStyle/>
          <a:p>
            <a:pPr marL="457200" indent="-457200" defTabSz="457200" eaLnBrk="0" hangingPunct="0">
              <a:buFont typeface="Helvetica Neue" charset="0"/>
              <a:buAutoNum type="arabicPeriod"/>
            </a:pPr>
            <a:r>
              <a:rPr lang="tr-TR" b="1" dirty="0" err="1" smtClean="0"/>
              <a:t>RoboBee</a:t>
            </a:r>
            <a:endParaRPr lang="tr-TR" b="1" dirty="0" smtClean="0"/>
          </a:p>
          <a:p>
            <a:pPr marL="457200" indent="-457200" defTabSz="457200" eaLnBrk="0" hangingPunct="0">
              <a:buFont typeface="Helvetica Neue" charset="0"/>
              <a:buAutoNum type="arabicPeriod"/>
            </a:pPr>
            <a:r>
              <a:rPr lang="en-US" b="1" dirty="0" smtClean="0"/>
              <a:t>The Inspiration for the Helicopter: The Dragonfly</a:t>
            </a:r>
            <a:endParaRPr lang="tr-TR" b="1" dirty="0" smtClean="0"/>
          </a:p>
          <a:p>
            <a:pPr marL="457200" indent="-457200" defTabSz="457200" eaLnBrk="0" hangingPunct="0">
              <a:buFont typeface="Helvetica Neue" charset="0"/>
              <a:buAutoNum type="arabicPeriod"/>
            </a:pPr>
            <a:r>
              <a:rPr lang="en-US" b="1" dirty="0" smtClean="0"/>
              <a:t>The </a:t>
            </a:r>
            <a:r>
              <a:rPr lang="tr-TR" b="1" dirty="0" smtClean="0"/>
              <a:t>M</a:t>
            </a:r>
            <a:r>
              <a:rPr lang="en-US" b="1" dirty="0" smtClean="0"/>
              <a:t>un</a:t>
            </a:r>
            <a:r>
              <a:rPr lang="tr-TR" b="1" dirty="0" smtClean="0"/>
              <a:t>i</a:t>
            </a:r>
            <a:r>
              <a:rPr lang="en-US" b="1" dirty="0" err="1" smtClean="0"/>
              <a:t>ch</a:t>
            </a:r>
            <a:r>
              <a:rPr lang="en-US" b="1" dirty="0" smtClean="0"/>
              <a:t> </a:t>
            </a:r>
            <a:r>
              <a:rPr lang="tr-TR" b="1" dirty="0" smtClean="0"/>
              <a:t>O</a:t>
            </a:r>
            <a:r>
              <a:rPr lang="en-US" b="1" dirty="0" err="1" smtClean="0"/>
              <a:t>lymp</a:t>
            </a:r>
            <a:r>
              <a:rPr lang="tr-TR" b="1" dirty="0" smtClean="0"/>
              <a:t>i</a:t>
            </a:r>
            <a:r>
              <a:rPr lang="en-US" b="1" dirty="0" smtClean="0"/>
              <a:t>c </a:t>
            </a:r>
            <a:r>
              <a:rPr lang="tr-TR" b="1" dirty="0" smtClean="0"/>
              <a:t>S</a:t>
            </a:r>
            <a:r>
              <a:rPr lang="en-US" b="1" dirty="0" smtClean="0"/>
              <a:t>tad</a:t>
            </a:r>
            <a:r>
              <a:rPr lang="tr-TR" b="1" dirty="0" smtClean="0"/>
              <a:t>i</a:t>
            </a:r>
            <a:r>
              <a:rPr lang="en-US" b="1" dirty="0" smtClean="0"/>
              <a:t>um </a:t>
            </a:r>
            <a:r>
              <a:rPr lang="tr-TR" b="1" dirty="0" smtClean="0"/>
              <a:t>= </a:t>
            </a:r>
            <a:r>
              <a:rPr lang="tr-TR" b="1" dirty="0" err="1" smtClean="0"/>
              <a:t>Dragonfly</a:t>
            </a:r>
            <a:endParaRPr lang="tr-TR" b="1" dirty="0" smtClean="0"/>
          </a:p>
          <a:p>
            <a:pPr marL="457200" indent="-457200" defTabSz="457200" eaLnBrk="0" hangingPunct="0">
              <a:buFont typeface="Helvetica Neue" charset="0"/>
              <a:buAutoNum type="arabicPeriod"/>
            </a:pPr>
            <a:r>
              <a:rPr lang="en-GB" b="1" dirty="0" smtClean="0"/>
              <a:t>Beetle inspires Dew Bank Bottle</a:t>
            </a:r>
            <a:endParaRPr lang="tr-TR" b="1" dirty="0" smtClean="0"/>
          </a:p>
          <a:p>
            <a:pPr marL="457200" indent="-457200" defTabSz="457200" eaLnBrk="0" hangingPunct="0">
              <a:buFont typeface="Helvetica Neue" charset="0"/>
              <a:buAutoNum type="arabicPeriod"/>
            </a:pPr>
            <a:r>
              <a:rPr lang="en-US" b="1" dirty="0" smtClean="0"/>
              <a:t>Clothing colored without dyes like a butterfly or a peacock</a:t>
            </a:r>
          </a:p>
          <a:p>
            <a:pPr marL="457200" lvl="0" indent="-457200" defTabSz="457200" eaLnBrk="0" hangingPunct="0">
              <a:buFont typeface="Helvetica Neue" charset="0"/>
              <a:buAutoNum type="arabicPeriod"/>
            </a:pPr>
            <a:r>
              <a:rPr lang="tr-TR" b="1" dirty="0" err="1" smtClean="0"/>
              <a:t>Fashion</a:t>
            </a:r>
            <a:r>
              <a:rPr lang="tr-TR" b="1" dirty="0" smtClean="0"/>
              <a:t> = </a:t>
            </a:r>
            <a:r>
              <a:rPr lang="tr-TR" b="1" i="1" dirty="0" err="1" smtClean="0"/>
              <a:t>Insecta</a:t>
            </a:r>
            <a:r>
              <a:rPr lang="tr-TR" b="1" i="1" dirty="0" smtClean="0"/>
              <a:t> </a:t>
            </a:r>
            <a:r>
              <a:rPr lang="tr-TR" b="1" i="1" dirty="0" err="1" smtClean="0"/>
              <a:t>Mirabilis</a:t>
            </a:r>
            <a:r>
              <a:rPr lang="tr-TR" b="1" i="1" dirty="0" smtClean="0"/>
              <a:t> </a:t>
            </a:r>
          </a:p>
          <a:p>
            <a:pPr marL="457200" indent="-457200" defTabSz="457200" eaLnBrk="0" hangingPunct="0">
              <a:buFont typeface="Helvetica Neue" charset="0"/>
              <a:buAutoNum type="arabicPeriod"/>
            </a:pPr>
            <a:r>
              <a:rPr lang="en-GB" b="1" dirty="0" err="1" smtClean="0"/>
              <a:t>Eastgate</a:t>
            </a:r>
            <a:r>
              <a:rPr lang="en-GB" b="1" dirty="0" smtClean="0"/>
              <a:t> Centre’s heating and cooling systems – Termite mound</a:t>
            </a:r>
          </a:p>
          <a:p>
            <a:pPr marL="457200" lvl="0" indent="-457200" defTabSz="457200" eaLnBrk="0" hangingPunct="0">
              <a:buFont typeface="Helvetica Neue" charset="0"/>
              <a:buAutoNum type="arabicPeriod"/>
            </a:pPr>
            <a:r>
              <a:rPr lang="en-US" b="1" dirty="0" smtClean="0"/>
              <a:t>Mosquito bite inspires less painful injection</a:t>
            </a:r>
            <a:endParaRPr lang="tr-TR" b="1" dirty="0" smtClean="0"/>
          </a:p>
          <a:p>
            <a:pPr marL="457200" indent="-457200" defTabSz="457200" eaLnBrk="0" hangingPunct="0">
              <a:buFont typeface="Helvetica Neue" charset="0"/>
              <a:buAutoNum type="arabicPeriod"/>
            </a:pPr>
            <a:r>
              <a:rPr lang="en-GB" b="1" dirty="0" smtClean="0"/>
              <a:t>Mimicking the beehive to develop solar shading</a:t>
            </a:r>
            <a:endParaRPr lang="tr-TR" b="1" dirty="0" smtClean="0"/>
          </a:p>
          <a:p>
            <a:pPr marL="457200" indent="-457200" defTabSz="457200" eaLnBrk="0" hangingPunct="0">
              <a:buFont typeface="Helvetica Neue" charset="0"/>
              <a:buAutoNum type="arabicPeriod"/>
            </a:pPr>
            <a:r>
              <a:rPr lang="en-US" altLang="zh-CN" b="1" dirty="0" smtClean="0">
                <a:ea typeface="ＭＳ Ｐゴシック" pitchFamily="-105" charset="-128"/>
                <a:cs typeface="ＭＳ Ｐゴシック" pitchFamily="-105" charset="-128"/>
              </a:rPr>
              <a:t>Honeycomb Inspired Tire</a:t>
            </a:r>
            <a:endParaRPr lang="tr-TR" altLang="en-US" b="1" dirty="0" smtClean="0"/>
          </a:p>
          <a:p>
            <a:pPr marL="457200" indent="-457200" defTabSz="457200" eaLnBrk="0" hangingPunct="0">
              <a:buFont typeface="Helvetica Neue" charset="0"/>
              <a:buAutoNum type="arabicPeriod"/>
            </a:pPr>
            <a:r>
              <a:rPr lang="en-US" b="1" dirty="0" smtClean="0"/>
              <a:t>Bionic Camera Inspired by Insects</a:t>
            </a:r>
            <a:endParaRPr lang="tr-TR" b="1" dirty="0" smtClean="0"/>
          </a:p>
          <a:p>
            <a:pPr marL="457200" indent="-457200" defTabSz="457200" eaLnBrk="0" hangingPunct="0">
              <a:buFont typeface="Helvetica Neue" charset="0"/>
              <a:buAutoNum type="arabicPeriod"/>
            </a:pPr>
            <a:r>
              <a:rPr lang="tr-TR" altLang="en-US" b="1" dirty="0" smtClean="0"/>
              <a:t>P</a:t>
            </a:r>
            <a:r>
              <a:rPr lang="en-GB" altLang="en-US" b="1" dirty="0" err="1" smtClean="0"/>
              <a:t>ackaging</a:t>
            </a:r>
            <a:r>
              <a:rPr lang="en-GB" altLang="en-US" b="1" dirty="0" smtClean="0"/>
              <a:t> minimises</a:t>
            </a:r>
            <a:r>
              <a:rPr lang="tr-TR" altLang="en-US" b="1" dirty="0" smtClean="0"/>
              <a:t> -</a:t>
            </a:r>
            <a:r>
              <a:rPr lang="en-GB" altLang="en-US" b="1" dirty="0" smtClean="0"/>
              <a:t> </a:t>
            </a:r>
            <a:r>
              <a:rPr lang="tr-TR" altLang="en-US" b="1" dirty="0" smtClean="0"/>
              <a:t>B</a:t>
            </a:r>
            <a:r>
              <a:rPr lang="en-GB" altLang="en-US" b="1" dirty="0" err="1" smtClean="0"/>
              <a:t>ee</a:t>
            </a:r>
            <a:r>
              <a:rPr lang="en-GB" altLang="en-US" b="1" dirty="0" smtClean="0"/>
              <a:t> hives</a:t>
            </a:r>
            <a:endParaRPr lang="tr-TR" altLang="en-US" b="1" dirty="0" smtClean="0"/>
          </a:p>
          <a:p>
            <a:pPr marL="457200" indent="-457200" defTabSz="457200" eaLnBrk="0" hangingPunct="0">
              <a:buFont typeface="Helvetica Neue" charset="0"/>
              <a:buAutoNum type="arabicPeriod"/>
            </a:pPr>
            <a:r>
              <a:rPr lang="en-US" b="1" dirty="0" smtClean="0">
                <a:ea typeface="ＭＳ Ｐゴシック" pitchFamily="-105" charset="-128"/>
                <a:cs typeface="ＭＳ Ｐゴシック" pitchFamily="-105" charset="-128"/>
              </a:rPr>
              <a:t>Toyota Working on Night Vision System Inspired by Dung Beetles</a:t>
            </a:r>
            <a:endParaRPr lang="tr-TR" b="1" dirty="0" smtClean="0">
              <a:ea typeface="ＭＳ Ｐゴシック" pitchFamily="-105" charset="-128"/>
              <a:cs typeface="ＭＳ Ｐゴシック" pitchFamily="-105" charset="-128"/>
            </a:endParaRPr>
          </a:p>
          <a:p>
            <a:pPr marL="457200" indent="-457200" defTabSz="457200" eaLnBrk="0" hangingPunct="0">
              <a:buFont typeface="Helvetica Neue" charset="0"/>
              <a:buAutoNum type="arabicPeriod"/>
            </a:pPr>
            <a:r>
              <a:rPr lang="en-US" b="1" dirty="0" err="1" smtClean="0">
                <a:ea typeface="ＭＳ Ｐゴシック" pitchFamily="-105" charset="-128"/>
                <a:cs typeface="ＭＳ Ｐゴシック" pitchFamily="-105" charset="-128"/>
              </a:rPr>
              <a:t>Robo</a:t>
            </a:r>
            <a:r>
              <a:rPr lang="en-US" b="1" dirty="0" smtClean="0">
                <a:ea typeface="ＭＳ Ｐゴシック" pitchFamily="-105" charset="-128"/>
                <a:cs typeface="ＭＳ Ｐゴシック" pitchFamily="-105" charset="-128"/>
              </a:rPr>
              <a:t> Grasshopper</a:t>
            </a:r>
            <a:endParaRPr lang="tr-TR" b="1" dirty="0" smtClean="0"/>
          </a:p>
          <a:p>
            <a:pPr marL="457200" indent="-457200" defTabSz="457200" eaLnBrk="0" hangingPunct="0">
              <a:buFont typeface="Helvetica Neue" charset="0"/>
              <a:buAutoNum type="arabicPeriod"/>
            </a:pPr>
            <a:r>
              <a:rPr lang="tr-TR" b="1" dirty="0" smtClean="0"/>
              <a:t>T</a:t>
            </a:r>
            <a:r>
              <a:rPr lang="en-US" b="1" dirty="0" smtClean="0"/>
              <a:t>he </a:t>
            </a:r>
            <a:r>
              <a:rPr lang="tr-TR" b="1" dirty="0" smtClean="0"/>
              <a:t>J</a:t>
            </a:r>
            <a:r>
              <a:rPr lang="en-US" b="1" dirty="0" err="1" smtClean="0"/>
              <a:t>ames</a:t>
            </a:r>
            <a:r>
              <a:rPr lang="en-US" b="1" dirty="0" smtClean="0"/>
              <a:t> </a:t>
            </a:r>
            <a:r>
              <a:rPr lang="tr-TR" b="1" dirty="0" smtClean="0"/>
              <a:t>W</a:t>
            </a:r>
            <a:r>
              <a:rPr lang="en-US" b="1" dirty="0" smtClean="0"/>
              <a:t>ebb telescope and </a:t>
            </a:r>
            <a:r>
              <a:rPr lang="en-US" b="1" dirty="0" err="1" smtClean="0"/>
              <a:t>honeycomp</a:t>
            </a:r>
            <a:endParaRPr lang="tr-TR" b="1" dirty="0"/>
          </a:p>
        </p:txBody>
      </p:sp>
      <p:pic>
        <p:nvPicPr>
          <p:cNvPr id="4" name="Picture 2" descr="C:\Users\ARZU\Downloads\inCollage_20201223_115247899.jpg"/>
          <p:cNvPicPr>
            <a:picLocks noChangeAspect="1" noChangeArrowheads="1"/>
          </p:cNvPicPr>
          <p:nvPr/>
        </p:nvPicPr>
        <p:blipFill>
          <a:blip r:embed="rId2" cstate="print"/>
          <a:srcRect/>
          <a:stretch>
            <a:fillRect/>
          </a:stretch>
        </p:blipFill>
        <p:spPr bwMode="auto">
          <a:xfrm rot="20491359">
            <a:off x="7283353" y="379713"/>
            <a:ext cx="1440000" cy="1440000"/>
          </a:xfrm>
          <a:prstGeom prst="rect">
            <a:avLst/>
          </a:prstGeom>
          <a:noFill/>
        </p:spPr>
      </p:pic>
      <p:pic>
        <p:nvPicPr>
          <p:cNvPr id="5" name="Picture 2" descr="C:\Users\ARZU\Desktop\Biyomimikri\dersler- biomimicry\8. hafta - böcekler ve diğer hayvanlar\sinek-iğne.jpg"/>
          <p:cNvPicPr>
            <a:picLocks noChangeAspect="1" noChangeArrowheads="1"/>
          </p:cNvPicPr>
          <p:nvPr/>
        </p:nvPicPr>
        <p:blipFill>
          <a:blip r:embed="rId3" cstate="print"/>
          <a:srcRect/>
          <a:stretch>
            <a:fillRect/>
          </a:stretch>
        </p:blipFill>
        <p:spPr bwMode="auto">
          <a:xfrm>
            <a:off x="3563888" y="476672"/>
            <a:ext cx="1732096" cy="1151968"/>
          </a:xfrm>
          <a:prstGeom prst="rect">
            <a:avLst/>
          </a:prstGeom>
          <a:noFill/>
        </p:spPr>
      </p:pic>
      <p:pic>
        <p:nvPicPr>
          <p:cNvPr id="3074" name="Picture 2" descr="C:\Users\ARZU\Desktop\otispostcocrev2.jpg"/>
          <p:cNvPicPr>
            <a:picLocks noChangeAspect="1" noChangeArrowheads="1"/>
          </p:cNvPicPr>
          <p:nvPr/>
        </p:nvPicPr>
        <p:blipFill>
          <a:blip r:embed="rId4" cstate="print"/>
          <a:srcRect/>
          <a:stretch>
            <a:fillRect/>
          </a:stretch>
        </p:blipFill>
        <p:spPr bwMode="auto">
          <a:xfrm>
            <a:off x="7380312" y="2708920"/>
            <a:ext cx="1224136" cy="183490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wing2"/>
          <p:cNvPicPr>
            <a:picLocks noChangeAspect="1" noChangeArrowheads="1"/>
          </p:cNvPicPr>
          <p:nvPr/>
        </p:nvPicPr>
        <p:blipFill>
          <a:blip r:embed="rId3" cstate="print">
            <a:lum bright="-6000"/>
          </a:blip>
          <a:srcRect l="1779"/>
          <a:stretch>
            <a:fillRect/>
          </a:stretch>
        </p:blipFill>
        <p:spPr bwMode="auto">
          <a:xfrm>
            <a:off x="2843808" y="1052736"/>
            <a:ext cx="1401546" cy="2160000"/>
          </a:xfrm>
          <a:prstGeom prst="rect">
            <a:avLst/>
          </a:prstGeom>
          <a:noFill/>
          <a:ln w="9525">
            <a:noFill/>
            <a:miter lim="800000"/>
            <a:headEnd/>
            <a:tailEnd/>
          </a:ln>
        </p:spPr>
      </p:pic>
      <p:pic>
        <p:nvPicPr>
          <p:cNvPr id="445452" name="Picture 12"/>
          <p:cNvPicPr>
            <a:picLocks noChangeAspect="1" noChangeArrowheads="1"/>
          </p:cNvPicPr>
          <p:nvPr/>
        </p:nvPicPr>
        <p:blipFill>
          <a:blip r:embed="rId4" cstate="print"/>
          <a:srcRect l="6715" t="6711" r="6044" b="6058"/>
          <a:stretch>
            <a:fillRect/>
          </a:stretch>
        </p:blipFill>
        <p:spPr bwMode="auto">
          <a:xfrm>
            <a:off x="1187624" y="1052736"/>
            <a:ext cx="1648558" cy="2160000"/>
          </a:xfrm>
          <a:prstGeom prst="rect">
            <a:avLst/>
          </a:prstGeom>
          <a:noFill/>
          <a:ln w="9525">
            <a:noFill/>
            <a:miter lim="800000"/>
            <a:headEnd/>
            <a:tailEnd/>
          </a:ln>
        </p:spPr>
      </p:pic>
      <p:pic>
        <p:nvPicPr>
          <p:cNvPr id="445457" name="Picture 17"/>
          <p:cNvPicPr>
            <a:picLocks noChangeAspect="1" noChangeArrowheads="1"/>
          </p:cNvPicPr>
          <p:nvPr/>
        </p:nvPicPr>
        <p:blipFill>
          <a:blip r:embed="rId5" cstate="print"/>
          <a:srcRect/>
          <a:stretch>
            <a:fillRect/>
          </a:stretch>
        </p:blipFill>
        <p:spPr bwMode="auto">
          <a:xfrm>
            <a:off x="7788499" y="3212976"/>
            <a:ext cx="1355501" cy="1800000"/>
          </a:xfrm>
          <a:prstGeom prst="rect">
            <a:avLst/>
          </a:prstGeom>
          <a:noFill/>
          <a:ln w="9525">
            <a:noFill/>
            <a:miter lim="800000"/>
            <a:headEnd/>
            <a:tailEnd/>
          </a:ln>
        </p:spPr>
      </p:pic>
      <p:pic>
        <p:nvPicPr>
          <p:cNvPr id="445461" name="Picture 21"/>
          <p:cNvPicPr>
            <a:picLocks noChangeAspect="1" noChangeArrowheads="1"/>
          </p:cNvPicPr>
          <p:nvPr/>
        </p:nvPicPr>
        <p:blipFill>
          <a:blip r:embed="rId6" cstate="print"/>
          <a:srcRect/>
          <a:stretch>
            <a:fillRect/>
          </a:stretch>
        </p:blipFill>
        <p:spPr bwMode="auto">
          <a:xfrm>
            <a:off x="7788499" y="1268760"/>
            <a:ext cx="1355501" cy="1800000"/>
          </a:xfrm>
          <a:prstGeom prst="rect">
            <a:avLst/>
          </a:prstGeom>
          <a:noFill/>
          <a:ln w="9525">
            <a:noFill/>
            <a:miter lim="800000"/>
            <a:headEnd/>
            <a:tailEnd/>
          </a:ln>
        </p:spPr>
      </p:pic>
      <p:pic>
        <p:nvPicPr>
          <p:cNvPr id="114695" name="Picture 22"/>
          <p:cNvPicPr>
            <a:picLocks noChangeAspect="1" noChangeArrowheads="1"/>
          </p:cNvPicPr>
          <p:nvPr/>
        </p:nvPicPr>
        <p:blipFill>
          <a:blip r:embed="rId7" cstate="print"/>
          <a:srcRect/>
          <a:stretch>
            <a:fillRect/>
          </a:stretch>
        </p:blipFill>
        <p:spPr bwMode="auto">
          <a:xfrm>
            <a:off x="7788499" y="5058000"/>
            <a:ext cx="1355501" cy="1800000"/>
          </a:xfrm>
          <a:prstGeom prst="rect">
            <a:avLst/>
          </a:prstGeom>
          <a:noFill/>
          <a:ln w="9525">
            <a:noFill/>
            <a:miter lim="800000"/>
            <a:headEnd/>
            <a:tailEnd/>
          </a:ln>
        </p:spPr>
      </p:pic>
      <p:sp>
        <p:nvSpPr>
          <p:cNvPr id="445463" name="Text Box 23"/>
          <p:cNvSpPr txBox="1">
            <a:spLocks noChangeArrowheads="1"/>
          </p:cNvSpPr>
          <p:nvPr/>
        </p:nvSpPr>
        <p:spPr bwMode="auto">
          <a:xfrm>
            <a:off x="431032" y="404664"/>
            <a:ext cx="8712968" cy="492443"/>
          </a:xfrm>
          <a:prstGeom prst="rect">
            <a:avLst/>
          </a:prstGeom>
          <a:noFill/>
          <a:ln w="9525">
            <a:noFill/>
            <a:miter lim="800000"/>
            <a:headEnd/>
            <a:tailEnd/>
          </a:ln>
        </p:spPr>
        <p:txBody>
          <a:bodyPr wrap="square">
            <a:spAutoFit/>
          </a:bodyPr>
          <a:lstStyle/>
          <a:p>
            <a:pPr algn="l"/>
            <a:r>
              <a:rPr lang="en-US" sz="2600" b="1" dirty="0"/>
              <a:t>Clothing colored without dyes like a butterfly or a peacock</a:t>
            </a:r>
          </a:p>
        </p:txBody>
      </p:sp>
      <p:sp>
        <p:nvSpPr>
          <p:cNvPr id="10" name="9 Dikdörtgen"/>
          <p:cNvSpPr/>
          <p:nvPr/>
        </p:nvSpPr>
        <p:spPr>
          <a:xfrm>
            <a:off x="251520" y="3356992"/>
            <a:ext cx="7560840" cy="3046988"/>
          </a:xfrm>
          <a:prstGeom prst="rect">
            <a:avLst/>
          </a:prstGeom>
        </p:spPr>
        <p:txBody>
          <a:bodyPr wrap="square">
            <a:spAutoFit/>
          </a:bodyPr>
          <a:lstStyle/>
          <a:p>
            <a:pPr>
              <a:buFont typeface="Wingdings" pitchFamily="2" charset="2"/>
              <a:buChar char="Ø"/>
            </a:pPr>
            <a:r>
              <a:rPr lang="en-US" sz="1600" dirty="0" smtClean="0"/>
              <a:t>Dyes and pigments are chemical colors that produce their visual effect by selectively absorbing and reflecting specific wavelengths of visible light.</a:t>
            </a:r>
            <a:endParaRPr lang="tr-TR" sz="1600" dirty="0" smtClean="0"/>
          </a:p>
          <a:p>
            <a:pPr>
              <a:buFont typeface="Wingdings" pitchFamily="2" charset="2"/>
              <a:buChar char="Ø"/>
            </a:pPr>
            <a:r>
              <a:rPr lang="en-US" sz="1600" dirty="0" smtClean="0"/>
              <a:t>Structural or physical colors -- such as those of opals, peacock feathers and butterfly wings -- result from light-modifying micro- and nanostructures.</a:t>
            </a:r>
            <a:endParaRPr lang="tr-TR" sz="1600" dirty="0" smtClean="0"/>
          </a:p>
          <a:p>
            <a:pPr>
              <a:buFont typeface="Wingdings" pitchFamily="2" charset="2"/>
              <a:buChar char="Ø"/>
            </a:pPr>
            <a:r>
              <a:rPr lang="en-US" sz="1600" dirty="0" smtClean="0"/>
              <a:t>The researchers developed a simple, two-step process for transferring 3-D colloidal crystals, a structural color material, to voile fabrics. </a:t>
            </a:r>
            <a:endParaRPr lang="tr-TR" sz="1600" dirty="0" smtClean="0"/>
          </a:p>
          <a:p>
            <a:pPr>
              <a:buFont typeface="Wingdings" pitchFamily="2" charset="2"/>
              <a:buChar char="Ø"/>
            </a:pPr>
            <a:r>
              <a:rPr lang="en-US" sz="1600" dirty="0" smtClean="0"/>
              <a:t>Their "dye" included polystyrene </a:t>
            </a:r>
            <a:r>
              <a:rPr lang="en-US" sz="1600" dirty="0" err="1" smtClean="0"/>
              <a:t>nanoparticles</a:t>
            </a:r>
            <a:r>
              <a:rPr lang="en-US" sz="1600" dirty="0" smtClean="0"/>
              <a:t> for color, </a:t>
            </a:r>
            <a:r>
              <a:rPr lang="en-US" sz="1600" dirty="0" err="1" smtClean="0"/>
              <a:t>polyacrylate</a:t>
            </a:r>
            <a:r>
              <a:rPr lang="en-US" sz="1600" dirty="0" smtClean="0"/>
              <a:t> for mechanical stability, carbon black to enhance color saturation and water.</a:t>
            </a:r>
            <a:endParaRPr lang="tr-TR" sz="1600" dirty="0" smtClean="0"/>
          </a:p>
          <a:p>
            <a:pPr>
              <a:buFont typeface="Wingdings" pitchFamily="2" charset="2"/>
              <a:buChar char="Ø"/>
            </a:pPr>
            <a:r>
              <a:rPr lang="en-US" sz="1600" dirty="0" smtClean="0"/>
              <a:t>Testing showed the method could produce the full spectrum of colors, which remained bright even after washing.</a:t>
            </a:r>
            <a:endParaRPr lang="tr-TR" sz="1600" dirty="0" smtClean="0"/>
          </a:p>
          <a:p>
            <a:pPr>
              <a:buFont typeface="Wingdings" pitchFamily="2" charset="2"/>
              <a:buChar char="Ø"/>
            </a:pPr>
            <a:r>
              <a:rPr lang="en-US" sz="1600" dirty="0" smtClean="0"/>
              <a:t>In addition, the team said that the technique did not produce contaminants that could pollute nearby water.</a:t>
            </a:r>
            <a:endParaRPr lang="tr-TR" sz="1600" dirty="0"/>
          </a:p>
        </p:txBody>
      </p:sp>
      <p:pic>
        <p:nvPicPr>
          <p:cNvPr id="1026" name="Picture 2" descr="C:\Users\ARZU\Desktop\pea.jpg"/>
          <p:cNvPicPr>
            <a:picLocks noChangeAspect="1" noChangeArrowheads="1"/>
          </p:cNvPicPr>
          <p:nvPr/>
        </p:nvPicPr>
        <p:blipFill>
          <a:blip r:embed="rId8" cstate="print"/>
          <a:srcRect/>
          <a:stretch>
            <a:fillRect/>
          </a:stretch>
        </p:blipFill>
        <p:spPr bwMode="auto">
          <a:xfrm>
            <a:off x="4211961" y="1052736"/>
            <a:ext cx="3312368" cy="213820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3169152" presetClass="entr" presetSubtype="133186292" fill="hold" nodeType="clickEffect">
                                  <p:stCondLst>
                                    <p:cond delay="0"/>
                                  </p:stCondLst>
                                  <p:childTnLst>
                                    <p:set>
                                      <p:cBhvr>
                                        <p:cTn id="6" dur="1" fill="hold">
                                          <p:stCondLst>
                                            <p:cond delay="499"/>
                                          </p:stCondLst>
                                        </p:cTn>
                                        <p:tgtEl>
                                          <p:spTgt spid="445452"/>
                                        </p:tgtEl>
                                        <p:attrNameLst>
                                          <p:attrName>style.visibility</p:attrName>
                                        </p:attrNameLst>
                                      </p:cBhvr>
                                      <p:to>
                                        <p:strVal val="visible"/>
                                      </p:to>
                                    </p:set>
                                  </p:childTnLst>
                                </p:cTn>
                              </p:par>
                            </p:childTnLst>
                          </p:cTn>
                        </p:par>
                        <p:par>
                          <p:cTn id="7" fill="hold" nodeType="afterGroup">
                            <p:stCondLst>
                              <p:cond delay="500"/>
                            </p:stCondLst>
                            <p:childTnLst>
                              <p:par>
                                <p:cTn id="8" presetID="0" presetClass="entr" presetSubtype="133186680" fill="hold" nodeType="afterEffect">
                                  <p:stCondLst>
                                    <p:cond delay="0"/>
                                  </p:stCondLst>
                                  <p:childTnLst>
                                    <p:set>
                                      <p:cBhvr>
                                        <p:cTn id="9" dur="1" fill="hold">
                                          <p:stCondLst>
                                            <p:cond delay="499"/>
                                          </p:stCondLst>
                                        </p:cTn>
                                        <p:tgtEl>
                                          <p:spTgt spid="445457"/>
                                        </p:tgtEl>
                                        <p:attrNameLst>
                                          <p:attrName>style.visibility</p:attrName>
                                        </p:attrNameLst>
                                      </p:cBhvr>
                                      <p:to>
                                        <p:strVal val="visible"/>
                                      </p:to>
                                    </p:set>
                                  </p:childTnLst>
                                </p:cTn>
                              </p:par>
                            </p:childTnLst>
                          </p:cTn>
                        </p:par>
                        <p:par>
                          <p:cTn id="10" fill="hold" nodeType="afterGroup">
                            <p:stCondLst>
                              <p:cond delay="1000"/>
                            </p:stCondLst>
                            <p:childTnLst>
                              <p:par>
                                <p:cTn id="11" presetID="0" presetClass="entr" presetSubtype="133189148" fill="hold" nodeType="afterEffect">
                                  <p:stCondLst>
                                    <p:cond delay="0"/>
                                  </p:stCondLst>
                                  <p:childTnLst>
                                    <p:set>
                                      <p:cBhvr>
                                        <p:cTn id="12" dur="1" fill="hold">
                                          <p:stCondLst>
                                            <p:cond delay="499"/>
                                          </p:stCondLst>
                                        </p:cTn>
                                        <p:tgtEl>
                                          <p:spTgt spid="445461"/>
                                        </p:tgtEl>
                                        <p:attrNameLst>
                                          <p:attrName>style.visibility</p:attrName>
                                        </p:attrNameLst>
                                      </p:cBhvr>
                                      <p:to>
                                        <p:strVal val="visible"/>
                                      </p:to>
                                    </p:set>
                                  </p:childTnLst>
                                </p:cTn>
                              </p:par>
                            </p:childTnLst>
                          </p:cTn>
                        </p:par>
                        <p:par>
                          <p:cTn id="13" fill="hold" nodeType="afterGroup">
                            <p:stCondLst>
                              <p:cond delay="1500"/>
                            </p:stCondLst>
                            <p:childTnLst>
                              <p:par>
                                <p:cTn id="14" presetID="0" presetClass="entr" presetSubtype="133191988" fill="hold" grpId="0" nodeType="afterEffect">
                                  <p:stCondLst>
                                    <p:cond delay="0"/>
                                  </p:stCondLst>
                                  <p:childTnLst>
                                    <p:set>
                                      <p:cBhvr>
                                        <p:cTn id="15" dur="1" fill="hold">
                                          <p:stCondLst>
                                            <p:cond delay="499"/>
                                          </p:stCondLst>
                                        </p:cTn>
                                        <p:tgtEl>
                                          <p:spTgt spid="44546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52174592" presetClass="entr" presetSubtype="152193204" fill="hold" nodeType="clickEffect">
                                  <p:stCondLst>
                                    <p:cond delay="0"/>
                                  </p:stCondLst>
                                  <p:childTnLst>
                                    <p:set>
                                      <p:cBhvr>
                                        <p:cTn id="19"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6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88640"/>
            <a:ext cx="4680520" cy="562074"/>
          </a:xfrm>
        </p:spPr>
        <p:txBody>
          <a:bodyPr>
            <a:noAutofit/>
          </a:bodyPr>
          <a:lstStyle/>
          <a:p>
            <a:r>
              <a:rPr lang="tr-TR" sz="2800" b="1" dirty="0" smtClean="0"/>
              <a:t>6) </a:t>
            </a:r>
            <a:r>
              <a:rPr lang="tr-TR" sz="2800" b="1" dirty="0" err="1" smtClean="0"/>
              <a:t>Fashion</a:t>
            </a:r>
            <a:r>
              <a:rPr lang="tr-TR" sz="2800" b="1" dirty="0" smtClean="0"/>
              <a:t> = </a:t>
            </a:r>
            <a:r>
              <a:rPr lang="tr-TR" sz="2800" b="1" i="1" dirty="0" err="1" smtClean="0"/>
              <a:t>Insecta</a:t>
            </a:r>
            <a:r>
              <a:rPr lang="tr-TR" sz="2800" b="1" i="1" dirty="0" smtClean="0"/>
              <a:t> </a:t>
            </a:r>
            <a:r>
              <a:rPr lang="tr-TR" sz="2800" b="1" i="1" dirty="0" err="1" smtClean="0"/>
              <a:t>Mirabilis</a:t>
            </a:r>
            <a:endParaRPr lang="tr-TR" sz="2800" b="1" dirty="0"/>
          </a:p>
        </p:txBody>
      </p:sp>
      <p:pic>
        <p:nvPicPr>
          <p:cNvPr id="1027" name="Picture 3" descr="C:\Users\ARZU\Desktop\moda 11.jpg"/>
          <p:cNvPicPr>
            <a:picLocks noChangeAspect="1" noChangeArrowheads="1"/>
          </p:cNvPicPr>
          <p:nvPr/>
        </p:nvPicPr>
        <p:blipFill>
          <a:blip r:embed="rId2" cstate="print"/>
          <a:srcRect/>
          <a:stretch>
            <a:fillRect/>
          </a:stretch>
        </p:blipFill>
        <p:spPr bwMode="auto">
          <a:xfrm>
            <a:off x="467544" y="908720"/>
            <a:ext cx="3899776" cy="5471968"/>
          </a:xfrm>
          <a:prstGeom prst="rect">
            <a:avLst/>
          </a:prstGeom>
          <a:noFill/>
        </p:spPr>
      </p:pic>
      <p:pic>
        <p:nvPicPr>
          <p:cNvPr id="1028" name="Picture 4" descr="C:\Users\ARZU\Desktop\moda 10.jpg"/>
          <p:cNvPicPr>
            <a:picLocks noChangeAspect="1" noChangeArrowheads="1"/>
          </p:cNvPicPr>
          <p:nvPr/>
        </p:nvPicPr>
        <p:blipFill>
          <a:blip r:embed="rId3" cstate="print"/>
          <a:srcRect/>
          <a:stretch>
            <a:fillRect/>
          </a:stretch>
        </p:blipFill>
        <p:spPr bwMode="auto">
          <a:xfrm>
            <a:off x="4860032" y="836712"/>
            <a:ext cx="2086957" cy="1800000"/>
          </a:xfrm>
          <a:prstGeom prst="rect">
            <a:avLst/>
          </a:prstGeom>
          <a:noFill/>
        </p:spPr>
      </p:pic>
      <p:pic>
        <p:nvPicPr>
          <p:cNvPr id="1029" name="Picture 5" descr="C:\Users\ARZU\Desktop\moda 9.jpg"/>
          <p:cNvPicPr>
            <a:picLocks noChangeAspect="1" noChangeArrowheads="1"/>
          </p:cNvPicPr>
          <p:nvPr/>
        </p:nvPicPr>
        <p:blipFill>
          <a:blip r:embed="rId4" cstate="print"/>
          <a:srcRect/>
          <a:stretch>
            <a:fillRect/>
          </a:stretch>
        </p:blipFill>
        <p:spPr bwMode="auto">
          <a:xfrm>
            <a:off x="6652651" y="2708920"/>
            <a:ext cx="2491349" cy="1800000"/>
          </a:xfrm>
          <a:prstGeom prst="rect">
            <a:avLst/>
          </a:prstGeom>
          <a:noFill/>
        </p:spPr>
      </p:pic>
      <p:pic>
        <p:nvPicPr>
          <p:cNvPr id="1030" name="Picture 6" descr="C:\Users\ARZU\Desktop\moda 2.jpg"/>
          <p:cNvPicPr>
            <a:picLocks noChangeAspect="1" noChangeArrowheads="1"/>
          </p:cNvPicPr>
          <p:nvPr/>
        </p:nvPicPr>
        <p:blipFill>
          <a:blip r:embed="rId5" cstate="print"/>
          <a:srcRect/>
          <a:stretch>
            <a:fillRect/>
          </a:stretch>
        </p:blipFill>
        <p:spPr bwMode="auto">
          <a:xfrm>
            <a:off x="4788024" y="2708920"/>
            <a:ext cx="1730769" cy="1800000"/>
          </a:xfrm>
          <a:prstGeom prst="rect">
            <a:avLst/>
          </a:prstGeom>
          <a:noFill/>
        </p:spPr>
      </p:pic>
      <p:pic>
        <p:nvPicPr>
          <p:cNvPr id="1031" name="Picture 7" descr="C:\Users\ARZU\Desktop\moda 5.jpg"/>
          <p:cNvPicPr>
            <a:picLocks noChangeAspect="1" noChangeArrowheads="1"/>
          </p:cNvPicPr>
          <p:nvPr/>
        </p:nvPicPr>
        <p:blipFill>
          <a:blip r:embed="rId6" cstate="print"/>
          <a:srcRect/>
          <a:stretch>
            <a:fillRect/>
          </a:stretch>
        </p:blipFill>
        <p:spPr bwMode="auto">
          <a:xfrm>
            <a:off x="6948264" y="836712"/>
            <a:ext cx="1795500" cy="1800000"/>
          </a:xfrm>
          <a:prstGeom prst="rect">
            <a:avLst/>
          </a:prstGeom>
          <a:noFill/>
        </p:spPr>
      </p:pic>
      <p:pic>
        <p:nvPicPr>
          <p:cNvPr id="1032" name="Picture 8" descr="C:\Users\ARZU\Desktop\moda 6.jpg"/>
          <p:cNvPicPr>
            <a:picLocks noChangeAspect="1" noChangeArrowheads="1"/>
          </p:cNvPicPr>
          <p:nvPr/>
        </p:nvPicPr>
        <p:blipFill>
          <a:blip r:embed="rId7" cstate="print"/>
          <a:srcRect/>
          <a:stretch>
            <a:fillRect/>
          </a:stretch>
        </p:blipFill>
        <p:spPr bwMode="auto">
          <a:xfrm>
            <a:off x="4716016" y="4581128"/>
            <a:ext cx="2057143" cy="1800000"/>
          </a:xfrm>
          <a:prstGeom prst="rect">
            <a:avLst/>
          </a:prstGeom>
          <a:noFill/>
        </p:spPr>
      </p:pic>
      <p:pic>
        <p:nvPicPr>
          <p:cNvPr id="11" name="Picture 2" descr="C:\Users\ARZU\Desktop\Unknown-3.jpeg"/>
          <p:cNvPicPr>
            <a:picLocks noChangeAspect="1" noChangeArrowheads="1"/>
          </p:cNvPicPr>
          <p:nvPr/>
        </p:nvPicPr>
        <p:blipFill>
          <a:blip r:embed="rId8" cstate="print"/>
          <a:srcRect/>
          <a:stretch>
            <a:fillRect/>
          </a:stretch>
        </p:blipFill>
        <p:spPr bwMode="auto">
          <a:xfrm>
            <a:off x="6876256" y="4581128"/>
            <a:ext cx="1216216" cy="1800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90066"/>
          </a:xfrm>
        </p:spPr>
        <p:txBody>
          <a:bodyPr>
            <a:normAutofit fontScale="90000"/>
          </a:bodyPr>
          <a:lstStyle/>
          <a:p>
            <a:r>
              <a:rPr lang="tr-TR" sz="2800" b="1" dirty="0" smtClean="0"/>
              <a:t>T</a:t>
            </a:r>
            <a:r>
              <a:rPr lang="en-US" sz="2800" b="1" dirty="0" smtClean="0"/>
              <a:t>he </a:t>
            </a:r>
            <a:r>
              <a:rPr lang="tr-TR" sz="2800" b="1" dirty="0" err="1" smtClean="0"/>
              <a:t>J</a:t>
            </a:r>
            <a:r>
              <a:rPr lang="en-US" sz="2800" b="1" dirty="0" err="1" smtClean="0"/>
              <a:t>ames</a:t>
            </a:r>
            <a:r>
              <a:rPr lang="en-US" sz="2800" b="1" dirty="0" smtClean="0"/>
              <a:t> </a:t>
            </a:r>
            <a:r>
              <a:rPr lang="tr-TR" sz="2800" b="1" dirty="0" err="1" smtClean="0"/>
              <a:t>W</a:t>
            </a:r>
            <a:r>
              <a:rPr lang="en-US" sz="2800" b="1" dirty="0" smtClean="0"/>
              <a:t>ebb telescope and </a:t>
            </a:r>
            <a:r>
              <a:rPr lang="en-US" sz="2800" b="1" dirty="0" err="1" smtClean="0"/>
              <a:t>honeycomp</a:t>
            </a:r>
            <a:endParaRPr lang="tr-TR" sz="2800" dirty="0"/>
          </a:p>
        </p:txBody>
      </p:sp>
      <p:sp>
        <p:nvSpPr>
          <p:cNvPr id="3" name="2 İçerik Yer Tutucusu"/>
          <p:cNvSpPr>
            <a:spLocks noGrp="1"/>
          </p:cNvSpPr>
          <p:nvPr>
            <p:ph sz="half" idx="1"/>
          </p:nvPr>
        </p:nvSpPr>
        <p:spPr>
          <a:xfrm>
            <a:off x="251520" y="1196752"/>
            <a:ext cx="4392488" cy="5472608"/>
          </a:xfrm>
        </p:spPr>
        <p:txBody>
          <a:bodyPr>
            <a:noAutofit/>
          </a:bodyPr>
          <a:lstStyle/>
          <a:p>
            <a:pPr>
              <a:buFont typeface="Wingdings" pitchFamily="2" charset="2"/>
              <a:buChar char="Ø"/>
            </a:pPr>
            <a:r>
              <a:rPr lang="en-US" sz="1600" dirty="0" smtClean="0"/>
              <a:t>The overall power and effectiveness of a telescope is primarily determined by how big a mirror it has.</a:t>
            </a:r>
            <a:endParaRPr lang="tr-TR" sz="1600" dirty="0" smtClean="0"/>
          </a:p>
          <a:p>
            <a:pPr>
              <a:buFont typeface="Wingdings" pitchFamily="2" charset="2"/>
              <a:buChar char="Ø"/>
            </a:pPr>
            <a:r>
              <a:rPr lang="tr-TR" sz="1600" dirty="0" smtClean="0"/>
              <a:t> A</a:t>
            </a:r>
            <a:r>
              <a:rPr lang="en-US" sz="1600" dirty="0" smtClean="0"/>
              <a:t> larger mirror can collect more light from objects in the distant cosmos.</a:t>
            </a:r>
            <a:endParaRPr lang="tr-TR" sz="1600" dirty="0" smtClean="0"/>
          </a:p>
          <a:p>
            <a:pPr>
              <a:buFont typeface="Wingdings" pitchFamily="2" charset="2"/>
              <a:buChar char="Ø"/>
            </a:pPr>
            <a:r>
              <a:rPr lang="en-US" sz="1600" dirty="0" smtClean="0"/>
              <a:t>If circular mirror segments were used, there would be substantial inactive areas at the boundaries of each segment, resulting in less total mirror area and a less capable observatory. </a:t>
            </a:r>
            <a:endParaRPr lang="tr-TR" sz="1600" dirty="0" smtClean="0"/>
          </a:p>
          <a:p>
            <a:pPr>
              <a:buFont typeface="Wingdings" pitchFamily="2" charset="2"/>
              <a:buChar char="Ø"/>
            </a:pPr>
            <a:r>
              <a:rPr lang="en-US" sz="1600" dirty="0" smtClean="0"/>
              <a:t>This efficient honeycomb pattern commonly found in beehives allows each mirror to perfectly fit together at their edges, effectively creating a singular and massively powerful unit.</a:t>
            </a:r>
            <a:endParaRPr lang="tr-TR" sz="1600" dirty="0" smtClean="0"/>
          </a:p>
          <a:p>
            <a:pPr>
              <a:buFont typeface="Wingdings" pitchFamily="2" charset="2"/>
              <a:buChar char="Ø"/>
            </a:pPr>
            <a:r>
              <a:rPr lang="en-US" sz="1600" dirty="0" smtClean="0"/>
              <a:t>Using these mirrors and Webb's infrared vision scientists will peer back over 13.5 billion years to see the first stars and galaxies forming out of the darkness of the early universe.  </a:t>
            </a:r>
            <a:endParaRPr lang="tr-TR" sz="1600" dirty="0" smtClean="0"/>
          </a:p>
        </p:txBody>
      </p:sp>
      <p:pic>
        <p:nvPicPr>
          <p:cNvPr id="2052" name="Picture 4" descr="C:\Users\ARZU\Desktop\the-bees-larvae-hatching-insect.jpg"/>
          <p:cNvPicPr>
            <a:picLocks noChangeAspect="1" noChangeArrowheads="1"/>
          </p:cNvPicPr>
          <p:nvPr/>
        </p:nvPicPr>
        <p:blipFill>
          <a:blip r:embed="rId2" cstate="print"/>
          <a:srcRect/>
          <a:stretch>
            <a:fillRect/>
          </a:stretch>
        </p:blipFill>
        <p:spPr bwMode="auto">
          <a:xfrm>
            <a:off x="5148064" y="908720"/>
            <a:ext cx="3194743" cy="2394302"/>
          </a:xfrm>
          <a:prstGeom prst="rect">
            <a:avLst/>
          </a:prstGeom>
          <a:noFill/>
        </p:spPr>
      </p:pic>
      <p:pic>
        <p:nvPicPr>
          <p:cNvPr id="2053" name="Picture 5" descr="C:\Users\ARZU\Desktop\_84597247_jwst_primary_mirror_size_comp_624in.png"/>
          <p:cNvPicPr>
            <a:picLocks noChangeAspect="1" noChangeArrowheads="1"/>
          </p:cNvPicPr>
          <p:nvPr/>
        </p:nvPicPr>
        <p:blipFill>
          <a:blip r:embed="rId3" cstate="print"/>
          <a:srcRect/>
          <a:stretch>
            <a:fillRect/>
          </a:stretch>
        </p:blipFill>
        <p:spPr bwMode="auto">
          <a:xfrm>
            <a:off x="5148064" y="3284984"/>
            <a:ext cx="3394783" cy="2880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T</a:t>
            </a:r>
            <a:r>
              <a:rPr lang="en-US" sz="2800" b="1" dirty="0" smtClean="0"/>
              <a:t>he </a:t>
            </a:r>
            <a:r>
              <a:rPr lang="en-US" sz="2800" b="1" dirty="0" err="1" smtClean="0"/>
              <a:t>james</a:t>
            </a:r>
            <a:r>
              <a:rPr lang="en-US" sz="2800" b="1" dirty="0" smtClean="0"/>
              <a:t> </a:t>
            </a:r>
            <a:r>
              <a:rPr lang="en-US" sz="2800" b="1" dirty="0" err="1" smtClean="0"/>
              <a:t>webb</a:t>
            </a:r>
            <a:r>
              <a:rPr lang="en-US" sz="2800" b="1" dirty="0" smtClean="0"/>
              <a:t> telescope</a:t>
            </a:r>
            <a:endParaRPr lang="tr-TR" sz="2800" dirty="0"/>
          </a:p>
        </p:txBody>
      </p:sp>
      <p:sp>
        <p:nvSpPr>
          <p:cNvPr id="4" name="3 İçerik Yer Tutucusu"/>
          <p:cNvSpPr>
            <a:spLocks noGrp="1"/>
          </p:cNvSpPr>
          <p:nvPr>
            <p:ph sz="half" idx="2"/>
          </p:nvPr>
        </p:nvSpPr>
        <p:spPr>
          <a:xfrm>
            <a:off x="4139952" y="1124744"/>
            <a:ext cx="4546848" cy="5472608"/>
          </a:xfrm>
        </p:spPr>
        <p:txBody>
          <a:bodyPr>
            <a:normAutofit fontScale="62500" lnSpcReduction="20000"/>
          </a:bodyPr>
          <a:lstStyle/>
          <a:p>
            <a:pPr>
              <a:buFont typeface="Wingdings" pitchFamily="2" charset="2"/>
              <a:buChar char="Ø"/>
            </a:pPr>
            <a:r>
              <a:rPr lang="tr-TR" sz="2900" dirty="0" smtClean="0"/>
              <a:t>T</a:t>
            </a:r>
            <a:r>
              <a:rPr lang="en-US" sz="2900" dirty="0" smtClean="0"/>
              <a:t>he </a:t>
            </a:r>
            <a:r>
              <a:rPr lang="en-US" sz="2900" dirty="0" err="1" smtClean="0"/>
              <a:t>james</a:t>
            </a:r>
            <a:r>
              <a:rPr lang="en-US" sz="2900" dirty="0" smtClean="0"/>
              <a:t> </a:t>
            </a:r>
            <a:r>
              <a:rPr lang="en-US" sz="2900" dirty="0" err="1" smtClean="0"/>
              <a:t>webb</a:t>
            </a:r>
            <a:r>
              <a:rPr lang="en-US" sz="2900" dirty="0" smtClean="0"/>
              <a:t> telescope features an arrangement of 18 hexagonal mirror segments, which together create a large honeycomb-like reflective surface area to make observations, with the least amount of dead space in between each.</a:t>
            </a:r>
            <a:endParaRPr lang="tr-TR" sz="2900" dirty="0" smtClean="0"/>
          </a:p>
          <a:p>
            <a:pPr>
              <a:buFont typeface="Wingdings" pitchFamily="2" charset="2"/>
              <a:buChar char="Ø"/>
            </a:pPr>
            <a:r>
              <a:rPr lang="en-US" sz="2900" dirty="0" smtClean="0"/>
              <a:t>This arrangement also makes a roughly circular overall primary mirror shape, which is desired as it focuses light into the most compact region on the detectors, and provides the most readily analyzed images.</a:t>
            </a:r>
            <a:endParaRPr lang="tr-TR" sz="2900" dirty="0" smtClean="0"/>
          </a:p>
          <a:p>
            <a:pPr>
              <a:buFont typeface="Wingdings" pitchFamily="2" charset="2"/>
              <a:buChar char="Ø"/>
            </a:pPr>
            <a:r>
              <a:rPr lang="en-US" sz="2900" dirty="0" smtClean="0"/>
              <a:t>Each gold-plated hexagon is equipped with a set of actuators, which are small devices that allow for impressively accurate fine-tuning of their position, angle, and even curvature.</a:t>
            </a:r>
            <a:endParaRPr lang="tr-TR" sz="2900" dirty="0" smtClean="0"/>
          </a:p>
          <a:p>
            <a:pPr>
              <a:buFont typeface="Wingdings" pitchFamily="2" charset="2"/>
              <a:buChar char="Ø"/>
            </a:pPr>
            <a:r>
              <a:rPr lang="en-US" sz="2900" dirty="0" smtClean="0"/>
              <a:t> If adjustments need to be made, they can be precisely applied to each, without disturbing the others while in space.</a:t>
            </a:r>
            <a:endParaRPr lang="tr-TR" sz="2900" dirty="0" smtClean="0"/>
          </a:p>
          <a:p>
            <a:pPr>
              <a:buFont typeface="Wingdings" pitchFamily="2" charset="2"/>
              <a:buChar char="Ø"/>
            </a:pPr>
            <a:r>
              <a:rPr lang="en-US" sz="2900" dirty="0" smtClean="0"/>
              <a:t>The Webb telescope is an international collaboration between </a:t>
            </a:r>
            <a:r>
              <a:rPr lang="en-US" sz="2900" dirty="0" smtClean="0">
                <a:hlinkClick r:id="rId2"/>
              </a:rPr>
              <a:t>NASA</a:t>
            </a:r>
            <a:r>
              <a:rPr lang="en-US" sz="2900" dirty="0" smtClean="0"/>
              <a:t>, the </a:t>
            </a:r>
            <a:r>
              <a:rPr lang="en-US" sz="2900" dirty="0" smtClean="0">
                <a:hlinkClick r:id="rId3"/>
              </a:rPr>
              <a:t>European Space Agency (ESA)</a:t>
            </a:r>
            <a:r>
              <a:rPr lang="en-US" sz="2900" dirty="0" smtClean="0"/>
              <a:t>, and the </a:t>
            </a:r>
            <a:r>
              <a:rPr lang="en-US" sz="2900" dirty="0" smtClean="0">
                <a:hlinkClick r:id="rId4"/>
              </a:rPr>
              <a:t>Canadian Space Agency (CSA</a:t>
            </a:r>
            <a:r>
              <a:rPr lang="en-US" sz="2900" dirty="0" smtClean="0"/>
              <a:t>). </a:t>
            </a:r>
            <a:endParaRPr lang="tr-TR" sz="2900" dirty="0" smtClean="0"/>
          </a:p>
        </p:txBody>
      </p:sp>
      <p:pic>
        <p:nvPicPr>
          <p:cNvPr id="5" name="Picture 3" descr="C:\Users\ARZU\Desktop\otispostcocrev2.jpg"/>
          <p:cNvPicPr>
            <a:picLocks noGrp="1" noChangeAspect="1" noChangeArrowheads="1"/>
          </p:cNvPicPr>
          <p:nvPr>
            <p:ph sz="half" idx="1"/>
          </p:nvPr>
        </p:nvPicPr>
        <p:blipFill>
          <a:blip r:embed="rId5" cstate="print"/>
          <a:srcRect/>
          <a:stretch>
            <a:fillRect/>
          </a:stretch>
        </p:blipFill>
        <p:spPr bwMode="auto">
          <a:xfrm>
            <a:off x="539552" y="1153376"/>
            <a:ext cx="3240360" cy="485737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l="22144" t="18457" r="5209" b="14360"/>
          <a:stretch>
            <a:fillRect/>
          </a:stretch>
        </p:blipFill>
        <p:spPr bwMode="auto">
          <a:xfrm>
            <a:off x="395536" y="188640"/>
            <a:ext cx="8112405" cy="6499837"/>
          </a:xfrm>
          <a:prstGeom prst="rect">
            <a:avLst/>
          </a:prstGeom>
          <a:noFill/>
          <a:ln w="9525">
            <a:noFill/>
            <a:miter lim="800000"/>
            <a:headEnd/>
            <a:tailEnd/>
          </a:ln>
          <a:effectLst>
            <a:outerShdw dist="139700" dir="2700000" algn="tl" rotWithShape="0">
              <a:srgbClr val="333333">
                <a:alpha val="64998"/>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8172450" y="1052513"/>
            <a:ext cx="1223963" cy="2520950"/>
          </a:xfrm>
          <a:prstGeom prst="roundRect">
            <a:avLst>
              <a:gd name="adj" fmla="val 1265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Rounded Rectangle 30"/>
          <p:cNvSpPr/>
          <p:nvPr/>
        </p:nvSpPr>
        <p:spPr>
          <a:xfrm>
            <a:off x="2771775" y="6308725"/>
            <a:ext cx="6516688" cy="360363"/>
          </a:xfrm>
          <a:prstGeom prst="roundRect">
            <a:avLst>
              <a:gd name="adj" fmla="val 3032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Rounded Rectangle 29"/>
          <p:cNvSpPr/>
          <p:nvPr/>
        </p:nvSpPr>
        <p:spPr>
          <a:xfrm>
            <a:off x="-180975" y="4437063"/>
            <a:ext cx="4537075" cy="647700"/>
          </a:xfrm>
          <a:prstGeom prst="roundRect">
            <a:avLst>
              <a:gd name="adj" fmla="val 3032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Title 3"/>
          <p:cNvSpPr>
            <a:spLocks noGrp="1"/>
          </p:cNvSpPr>
          <p:nvPr>
            <p:ph type="title"/>
          </p:nvPr>
        </p:nvSpPr>
        <p:spPr>
          <a:xfrm>
            <a:off x="457200" y="274638"/>
            <a:ext cx="730424" cy="6178698"/>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vert="vert270" rtlCol="0">
            <a:normAutofit fontScale="90000"/>
          </a:bodyPr>
          <a:lstStyle/>
          <a:p>
            <a:pPr fontAlgn="auto">
              <a:spcAft>
                <a:spcPts val="0"/>
              </a:spcAft>
              <a:defRPr/>
            </a:pPr>
            <a:r>
              <a:rPr lang="en-GB" dirty="0" err="1" smtClean="0"/>
              <a:t>Biomimicry</a:t>
            </a:r>
            <a:endParaRPr lang="en-GB" dirty="0"/>
          </a:p>
        </p:txBody>
      </p:sp>
      <p:sp>
        <p:nvSpPr>
          <p:cNvPr id="5" name="Content Placeholder 4"/>
          <p:cNvSpPr>
            <a:spLocks noGrp="1"/>
          </p:cNvSpPr>
          <p:nvPr>
            <p:ph sz="half" idx="1"/>
          </p:nvPr>
        </p:nvSpPr>
        <p:spPr>
          <a:xfrm>
            <a:off x="1476375" y="260350"/>
            <a:ext cx="7199313" cy="647700"/>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ormAutofit/>
          </a:bodyPr>
          <a:lstStyle/>
          <a:p>
            <a:pPr fontAlgn="auto">
              <a:spcAft>
                <a:spcPts val="0"/>
              </a:spcAft>
              <a:buFont typeface="Arial" pitchFamily="34" charset="0"/>
              <a:buNone/>
              <a:defRPr/>
            </a:pPr>
            <a:r>
              <a:rPr lang="en-GB" sz="2400" dirty="0" smtClean="0"/>
              <a:t>Designer:</a:t>
            </a:r>
            <a:endParaRPr lang="en-GB" sz="2400" dirty="0"/>
          </a:p>
        </p:txBody>
      </p:sp>
      <p:sp>
        <p:nvSpPr>
          <p:cNvPr id="6" name="Content Placeholder 5"/>
          <p:cNvSpPr>
            <a:spLocks noGrp="1"/>
          </p:cNvSpPr>
          <p:nvPr>
            <p:ph sz="half" idx="2"/>
          </p:nvPr>
        </p:nvSpPr>
        <p:spPr>
          <a:xfrm>
            <a:off x="1476375" y="1196975"/>
            <a:ext cx="3816350" cy="3384550"/>
          </a:xfrm>
          <a:prstGeom prst="roundRect">
            <a:avLst>
              <a:gd name="adj" fmla="val 10979"/>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ormAutofit/>
          </a:bodyPr>
          <a:lstStyle/>
          <a:p>
            <a:pPr fontAlgn="auto">
              <a:spcAft>
                <a:spcPts val="0"/>
              </a:spcAft>
              <a:buFont typeface="Arial" pitchFamily="34" charset="0"/>
              <a:buNone/>
              <a:defRPr/>
            </a:pPr>
            <a:endParaRPr lang="en-GB" sz="2400" dirty="0"/>
          </a:p>
        </p:txBody>
      </p:sp>
      <p:sp>
        <p:nvSpPr>
          <p:cNvPr id="7" name="Content Placeholder 5"/>
          <p:cNvSpPr txBox="1">
            <a:spLocks/>
          </p:cNvSpPr>
          <p:nvPr/>
        </p:nvSpPr>
        <p:spPr>
          <a:xfrm>
            <a:off x="5580063" y="1196975"/>
            <a:ext cx="3095625" cy="1439863"/>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lnSpcReduction="10000"/>
          </a:bodyPr>
          <a:lstStyle/>
          <a:p>
            <a:pPr marL="342900" indent="-342900" fontAlgn="auto">
              <a:spcBef>
                <a:spcPct val="20000"/>
              </a:spcBef>
              <a:spcAft>
                <a:spcPts val="0"/>
              </a:spcAft>
              <a:buFont typeface="Arial" pitchFamily="34" charset="0"/>
              <a:buChar char="•"/>
              <a:defRPr/>
            </a:pPr>
            <a:r>
              <a:rPr lang="en-GB" sz="2800" dirty="0"/>
              <a:t>What is the product made from?</a:t>
            </a:r>
          </a:p>
        </p:txBody>
      </p:sp>
      <p:sp>
        <p:nvSpPr>
          <p:cNvPr id="8" name="Content Placeholder 5"/>
          <p:cNvSpPr txBox="1">
            <a:spLocks/>
          </p:cNvSpPr>
          <p:nvPr/>
        </p:nvSpPr>
        <p:spPr>
          <a:xfrm>
            <a:off x="5580063" y="2997200"/>
            <a:ext cx="3095625"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a:lnSpc>
                <a:spcPct val="90000"/>
              </a:lnSpc>
              <a:spcBef>
                <a:spcPct val="20000"/>
              </a:spcBef>
              <a:buFont typeface="Arial" pitchFamily="34" charset="0"/>
              <a:buChar char="•"/>
            </a:pPr>
            <a:r>
              <a:rPr lang="en-GB" sz="2400">
                <a:solidFill>
                  <a:srgbClr val="000000"/>
                </a:solidFill>
                <a:ea typeface="ＭＳ Ｐゴシック" pitchFamily="34" charset="-128"/>
              </a:rPr>
              <a:t>How has the product been </a:t>
            </a:r>
            <a:r>
              <a:rPr lang="en-GB" altLang="en-US" sz="2400">
                <a:solidFill>
                  <a:srgbClr val="000000"/>
                </a:solidFill>
                <a:ea typeface="ＭＳ Ｐゴシック" pitchFamily="34" charset="-128"/>
              </a:rPr>
              <a:t>‘</a:t>
            </a:r>
            <a:r>
              <a:rPr lang="en-GB" sz="2400">
                <a:solidFill>
                  <a:srgbClr val="000000"/>
                </a:solidFill>
                <a:ea typeface="ＭＳ Ｐゴシック" pitchFamily="34" charset="-128"/>
              </a:rPr>
              <a:t>inspired by nature</a:t>
            </a:r>
            <a:r>
              <a:rPr lang="en-GB" altLang="en-US" sz="2400">
                <a:solidFill>
                  <a:srgbClr val="000000"/>
                </a:solidFill>
                <a:ea typeface="ＭＳ Ｐゴシック" pitchFamily="34" charset="-128"/>
              </a:rPr>
              <a:t>’</a:t>
            </a:r>
            <a:r>
              <a:rPr lang="en-GB" sz="2400">
                <a:solidFill>
                  <a:srgbClr val="000000"/>
                </a:solidFill>
                <a:ea typeface="ＭＳ Ｐゴシック" pitchFamily="34" charset="-128"/>
              </a:rPr>
              <a:t>?</a:t>
            </a:r>
          </a:p>
        </p:txBody>
      </p:sp>
      <p:sp>
        <p:nvSpPr>
          <p:cNvPr id="9" name="Content Placeholder 5"/>
          <p:cNvSpPr txBox="1">
            <a:spLocks/>
          </p:cNvSpPr>
          <p:nvPr/>
        </p:nvSpPr>
        <p:spPr>
          <a:xfrm>
            <a:off x="7019925" y="4868863"/>
            <a:ext cx="1655763"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fontAlgn="auto">
              <a:spcBef>
                <a:spcPct val="20000"/>
              </a:spcBef>
              <a:spcAft>
                <a:spcPts val="0"/>
              </a:spcAft>
              <a:defRPr/>
            </a:pPr>
            <a:r>
              <a:rPr lang="en-GB" sz="2400" dirty="0"/>
              <a:t>Image/s</a:t>
            </a:r>
          </a:p>
        </p:txBody>
      </p:sp>
      <p:sp>
        <p:nvSpPr>
          <p:cNvPr id="10" name="Content Placeholder 5"/>
          <p:cNvSpPr txBox="1">
            <a:spLocks/>
          </p:cNvSpPr>
          <p:nvPr/>
        </p:nvSpPr>
        <p:spPr>
          <a:xfrm>
            <a:off x="3492500" y="4868863"/>
            <a:ext cx="3167063"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marL="342900" indent="-342900" fontAlgn="auto">
              <a:spcBef>
                <a:spcPct val="20000"/>
              </a:spcBef>
              <a:spcAft>
                <a:spcPts val="0"/>
              </a:spcAft>
              <a:buFont typeface="Arial" pitchFamily="34" charset="0"/>
              <a:buChar char="•"/>
              <a:defRPr/>
            </a:pPr>
            <a:r>
              <a:rPr lang="en-GB" sz="2400" dirty="0"/>
              <a:t>How is the product designed for the whole cycle (product in </a:t>
            </a:r>
            <a:r>
              <a:rPr lang="en-GB" sz="2400"/>
              <a:t>a system)?</a:t>
            </a:r>
            <a:endParaRPr lang="en-GB" sz="2400" dirty="0"/>
          </a:p>
        </p:txBody>
      </p:sp>
      <p:sp>
        <p:nvSpPr>
          <p:cNvPr id="11" name="Content Placeholder 5"/>
          <p:cNvSpPr txBox="1">
            <a:spLocks/>
          </p:cNvSpPr>
          <p:nvPr/>
        </p:nvSpPr>
        <p:spPr>
          <a:xfrm>
            <a:off x="1476375" y="4868863"/>
            <a:ext cx="1727200"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fontAlgn="auto">
              <a:spcBef>
                <a:spcPct val="20000"/>
              </a:spcBef>
              <a:spcAft>
                <a:spcPts val="0"/>
              </a:spcAft>
              <a:buFont typeface="Wingdings" pitchFamily="2" charset="2"/>
              <a:buChar char="ü"/>
              <a:defRPr/>
            </a:pPr>
            <a:r>
              <a:rPr lang="en-GB" sz="2400" dirty="0">
                <a:solidFill>
                  <a:schemeClr val="accent3">
                    <a:lumMod val="60000"/>
                    <a:lumOff val="40000"/>
                  </a:schemeClr>
                </a:solidFill>
              </a:rPr>
              <a:t>Level 1</a:t>
            </a:r>
          </a:p>
          <a:p>
            <a:pPr marL="342900" indent="-342900" fontAlgn="auto">
              <a:spcBef>
                <a:spcPct val="20000"/>
              </a:spcBef>
              <a:spcAft>
                <a:spcPts val="0"/>
              </a:spcAft>
              <a:buFont typeface="Wingdings" pitchFamily="2" charset="2"/>
              <a:buChar char="ü"/>
              <a:defRPr/>
            </a:pPr>
            <a:r>
              <a:rPr lang="en-GB" sz="2400" dirty="0">
                <a:solidFill>
                  <a:schemeClr val="accent3">
                    <a:lumMod val="75000"/>
                  </a:schemeClr>
                </a:solidFill>
              </a:rPr>
              <a:t>Level 2</a:t>
            </a:r>
          </a:p>
          <a:p>
            <a:pPr marL="342900" indent="-342900" fontAlgn="auto">
              <a:spcBef>
                <a:spcPct val="20000"/>
              </a:spcBef>
              <a:spcAft>
                <a:spcPts val="0"/>
              </a:spcAft>
              <a:buFont typeface="Wingdings" pitchFamily="2" charset="2"/>
              <a:buChar char="ü"/>
              <a:defRPr/>
            </a:pPr>
            <a:r>
              <a:rPr lang="en-GB" sz="2400" dirty="0">
                <a:solidFill>
                  <a:schemeClr val="accent3">
                    <a:lumMod val="50000"/>
                  </a:schemeClr>
                </a:solidFill>
              </a:rPr>
              <a:t>Level 3</a:t>
            </a:r>
          </a:p>
        </p:txBody>
      </p:sp>
      <p:cxnSp>
        <p:nvCxnSpPr>
          <p:cNvPr id="15" name="Straight Connector 14"/>
          <p:cNvCxnSpPr/>
          <p:nvPr/>
        </p:nvCxnSpPr>
        <p:spPr>
          <a:xfrm flipV="1">
            <a:off x="2051050" y="908050"/>
            <a:ext cx="0" cy="288925"/>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17" name="Straight Connector 16"/>
          <p:cNvCxnSpPr>
            <a:endCxn id="7" idx="1"/>
          </p:cNvCxnSpPr>
          <p:nvPr/>
        </p:nvCxnSpPr>
        <p:spPr>
          <a:xfrm>
            <a:off x="5292725" y="1916113"/>
            <a:ext cx="287338" cy="0"/>
          </a:xfrm>
          <a:prstGeom prst="line">
            <a:avLst/>
          </a:prstGeom>
          <a:ln w="38100">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a:xfrm>
            <a:off x="8243888" y="2636838"/>
            <a:ext cx="0" cy="360362"/>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a:xfrm>
            <a:off x="8243888" y="4581525"/>
            <a:ext cx="0" cy="287338"/>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3" name="Straight Connector 22"/>
          <p:cNvCxnSpPr>
            <a:stCxn id="11" idx="3"/>
            <a:endCxn id="10" idx="1"/>
          </p:cNvCxnSpPr>
          <p:nvPr/>
        </p:nvCxnSpPr>
        <p:spPr>
          <a:xfrm>
            <a:off x="3203575" y="5661025"/>
            <a:ext cx="288925"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5" name="Straight Connector 24"/>
          <p:cNvCxnSpPr>
            <a:stCxn id="10" idx="3"/>
            <a:endCxn id="9" idx="1"/>
          </p:cNvCxnSpPr>
          <p:nvPr/>
        </p:nvCxnSpPr>
        <p:spPr>
          <a:xfrm>
            <a:off x="6659563" y="5661025"/>
            <a:ext cx="360362" cy="0"/>
          </a:xfrm>
          <a:prstGeom prst="line">
            <a:avLst/>
          </a:prstGeom>
          <a:ln w="38100"/>
        </p:spPr>
        <p:style>
          <a:lnRef idx="1">
            <a:schemeClr val="accent3"/>
          </a:lnRef>
          <a:fillRef idx="0">
            <a:schemeClr val="accent3"/>
          </a:fillRef>
          <a:effectRef idx="0">
            <a:schemeClr val="accent3"/>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1617</TotalTime>
  <Words>662</Words>
  <Application>Microsoft Office PowerPoint</Application>
  <PresentationFormat>Ekran Gösterisi (4:3)</PresentationFormat>
  <Paragraphs>50</Paragraphs>
  <Slides>8</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vt:i4>
      </vt:variant>
    </vt:vector>
  </HeadingPairs>
  <TitlesOfParts>
    <vt:vector size="14" baseType="lpstr">
      <vt:lpstr>ＭＳ Ｐゴシック</vt:lpstr>
      <vt:lpstr>Arial</vt:lpstr>
      <vt:lpstr>Calibri</vt:lpstr>
      <vt:lpstr>Helvetica Neue</vt:lpstr>
      <vt:lpstr>Wingdings</vt:lpstr>
      <vt:lpstr>Ofis Teması</vt:lpstr>
      <vt:lpstr>INSPIRATION FROM INSECTS</vt:lpstr>
      <vt:lpstr>PowerPoint Sunusu</vt:lpstr>
      <vt:lpstr>PowerPoint Sunusu</vt:lpstr>
      <vt:lpstr>6) Fashion = Insecta Mirabilis</vt:lpstr>
      <vt:lpstr>The James Webb telescope and honeycomp</vt:lpstr>
      <vt:lpstr>The james webb telescope</vt:lpstr>
      <vt:lpstr>PowerPoint Sunusu</vt:lpstr>
      <vt:lpstr>Biomimicry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ARZU</dc:creator>
  <cp:lastModifiedBy>ARZU</cp:lastModifiedBy>
  <cp:revision>109</cp:revision>
  <dcterms:created xsi:type="dcterms:W3CDTF">2020-12-09T10:00:32Z</dcterms:created>
  <dcterms:modified xsi:type="dcterms:W3CDTF">2021-10-11T13:45:47Z</dcterms:modified>
</cp:coreProperties>
</file>