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3" r:id="rId3"/>
    <p:sldId id="264" r:id="rId4"/>
    <p:sldId id="266" r:id="rId5"/>
    <p:sldId id="267" r:id="rId6"/>
    <p:sldId id="265" r:id="rId7"/>
    <p:sldId id="268" r:id="rId8"/>
    <p:sldId id="269" r:id="rId9"/>
    <p:sldId id="270" r:id="rId10"/>
    <p:sldId id="271" r:id="rId11"/>
    <p:sldId id="272" r:id="rId12"/>
    <p:sldId id="273" r:id="rId13"/>
    <p:sldId id="27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2" autoAdjust="0"/>
    <p:restoredTop sz="94660"/>
  </p:normalViewPr>
  <p:slideViewPr>
    <p:cSldViewPr snapToGrid="0">
      <p:cViewPr varScale="1">
        <p:scale>
          <a:sx n="73" d="100"/>
          <a:sy n="73" d="100"/>
        </p:scale>
        <p:origin x="4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8.08.2020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8.08.2020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8.08.2020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8.08.2020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8.08.2020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8.08.2020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8.08.2020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(16.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5E229E-38E1-4FB0-97DC-56396A5D91A0}"/>
              </a:ext>
            </a:extLst>
          </p:cNvPr>
          <p:cNvSpPr>
            <a:spLocks noGrp="1"/>
          </p:cNvSpPr>
          <p:nvPr>
            <p:ph type="title"/>
          </p:nvPr>
        </p:nvSpPr>
        <p:spPr/>
        <p:txBody>
          <a:bodyPr/>
          <a:lstStyle/>
          <a:p>
            <a:r>
              <a:rPr lang="tr-TR" dirty="0"/>
              <a:t>ZARAR VE ZİYAN BORÇLARI</a:t>
            </a:r>
          </a:p>
        </p:txBody>
      </p:sp>
      <p:sp>
        <p:nvSpPr>
          <p:cNvPr id="3" name="İçerik Yer Tutucusu 2">
            <a:extLst>
              <a:ext uri="{FF2B5EF4-FFF2-40B4-BE49-F238E27FC236}">
                <a16:creationId xmlns:a16="http://schemas.microsoft.com/office/drawing/2014/main" id="{8795D095-B0C0-43A4-BF62-94B133614892}"/>
              </a:ext>
            </a:extLst>
          </p:cNvPr>
          <p:cNvSpPr>
            <a:spLocks noGrp="1"/>
          </p:cNvSpPr>
          <p:nvPr>
            <p:ph idx="1"/>
          </p:nvPr>
        </p:nvSpPr>
        <p:spPr/>
        <p:txBody>
          <a:bodyPr>
            <a:normAutofit fontScale="85000" lnSpcReduction="10000"/>
          </a:bodyPr>
          <a:lstStyle/>
          <a:p>
            <a:r>
              <a:rPr lang="tr-TR" dirty="0"/>
              <a:t>Zararı tazmin borcu iki şekilde yerine getirilebilir:</a:t>
            </a:r>
          </a:p>
          <a:p>
            <a:r>
              <a:rPr lang="tr-TR" b="1" dirty="0"/>
              <a:t>1) Aynen tazmin / 2) Nakden tazmin</a:t>
            </a:r>
          </a:p>
          <a:p>
            <a:pPr algn="just"/>
            <a:r>
              <a:rPr lang="tr-TR" dirty="0"/>
              <a:t>Aynen tazminde zarardan önceki durumun iadesi sağlanmaktadır, örneğin kırılan vazonun yerine yenisinin konulması gibi.</a:t>
            </a:r>
          </a:p>
          <a:p>
            <a:r>
              <a:rPr lang="tr-TR" dirty="0"/>
              <a:t>Nakden tazminde ise, zararın para ile giderilmesi, telafi edilmesi sağlanmaktadır.</a:t>
            </a:r>
          </a:p>
          <a:p>
            <a:pPr algn="just"/>
            <a:r>
              <a:rPr lang="tr-TR" dirty="0"/>
              <a:t>Roma yargılama hukukunda </a:t>
            </a:r>
            <a:r>
              <a:rPr lang="tr-TR" i="1" dirty="0" err="1"/>
              <a:t>formula</a:t>
            </a:r>
            <a:r>
              <a:rPr lang="tr-TR" i="1" dirty="0"/>
              <a:t> </a:t>
            </a:r>
            <a:r>
              <a:rPr lang="tr-TR" dirty="0"/>
              <a:t>sisteminde nakden tazmin usulü geçerliydi. Türk Hukuku’nda ise hem aynen hem de nakden tazmin usulleri caridir. Tazminatın ve tazmin şeklinin belirlenmesi hususunda Türk Hukuku’nda hakime geniş yetkiler tanınmıştır (TBK m. 51/1).</a:t>
            </a:r>
          </a:p>
          <a:p>
            <a:pPr algn="just"/>
            <a:r>
              <a:rPr lang="tr-TR" dirty="0"/>
              <a:t>Zararın doğmasında alacaklının ortak/birlikte kusurunun bulunması hali zararın tazmini hususunda göz önünde bulundurulur. Nitekim, borçlunu -kasıtlı hareket etmiş olması durumu hariç olmak üzere- ihmal sonucunda bir kişiye zarar vermiş olması, ancak bu zararın ortaya çıkmasında bu zarar görenin de kusurunun bulunması halinde borçlunun tazminat yükümlülüğü hafifler yahut tamamen ortadan kalkabilirdi. Roma Hukuku’nda, borçlu ve alacaklının kusurlarının birbirlerinden çıkarılmasına </a:t>
            </a:r>
            <a:r>
              <a:rPr lang="tr-TR" b="1" i="1" dirty="0" err="1"/>
              <a:t>compensatio</a:t>
            </a:r>
            <a:r>
              <a:rPr lang="tr-TR" b="1" i="1" dirty="0"/>
              <a:t> </a:t>
            </a:r>
            <a:r>
              <a:rPr lang="tr-TR" b="1" i="1" dirty="0" err="1"/>
              <a:t>culparum</a:t>
            </a:r>
            <a:r>
              <a:rPr lang="tr-TR" b="1" i="1" dirty="0"/>
              <a:t> </a:t>
            </a:r>
            <a:r>
              <a:rPr lang="tr-TR" b="1" dirty="0"/>
              <a:t>(ihmallerin mahsubu) </a:t>
            </a:r>
            <a:r>
              <a:rPr lang="tr-TR" dirty="0"/>
              <a:t>adı verilmekteydi. Buna ilişkin kural Türk Hukuku’nda varlığını sürdürmektedir (TBK m. 52/1).</a:t>
            </a:r>
          </a:p>
        </p:txBody>
      </p:sp>
    </p:spTree>
    <p:extLst>
      <p:ext uri="{BB962C8B-B14F-4D97-AF65-F5344CB8AC3E}">
        <p14:creationId xmlns:p14="http://schemas.microsoft.com/office/powerpoint/2010/main" val="285062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9220B9-CCC3-407C-A66A-202CAF7CB01C}"/>
              </a:ext>
            </a:extLst>
          </p:cNvPr>
          <p:cNvSpPr>
            <a:spLocks noGrp="1"/>
          </p:cNvSpPr>
          <p:nvPr>
            <p:ph type="title"/>
          </p:nvPr>
        </p:nvSpPr>
        <p:spPr/>
        <p:txBody>
          <a:bodyPr>
            <a:normAutofit/>
          </a:bodyPr>
          <a:lstStyle/>
          <a:p>
            <a:r>
              <a:rPr lang="tr-TR" sz="4400" dirty="0"/>
              <a:t>İYİNİYET DAVALARI VE DAR HUKUK DAVALARI</a:t>
            </a:r>
          </a:p>
        </p:txBody>
      </p:sp>
      <p:sp>
        <p:nvSpPr>
          <p:cNvPr id="3" name="İçerik Yer Tutucusu 2">
            <a:extLst>
              <a:ext uri="{FF2B5EF4-FFF2-40B4-BE49-F238E27FC236}">
                <a16:creationId xmlns:a16="http://schemas.microsoft.com/office/drawing/2014/main" id="{76AFD472-0836-48CA-9A04-11D753A47663}"/>
              </a:ext>
            </a:extLst>
          </p:cNvPr>
          <p:cNvSpPr>
            <a:spLocks noGrp="1"/>
          </p:cNvSpPr>
          <p:nvPr>
            <p:ph idx="1"/>
          </p:nvPr>
        </p:nvSpPr>
        <p:spPr/>
        <p:txBody>
          <a:bodyPr/>
          <a:lstStyle/>
          <a:p>
            <a:pPr algn="just"/>
            <a:r>
              <a:rPr lang="tr-TR" dirty="0"/>
              <a:t>Roma Hukuku’nda borcun içeriği çeşitli şekillerde ifade bulabilmekteydi. Kimi hallerde edim konusu açık ve kesin olarak ifade edildiği halde kimi hallerde belirsiz, esnek ve hakimin takdiri ile açığa çıkarılabilecek şekilde de ifade edilebilirdi. Bu durum özellikle </a:t>
            </a:r>
            <a:r>
              <a:rPr lang="tr-TR" b="1" dirty="0" err="1"/>
              <a:t>iyiniyet</a:t>
            </a:r>
            <a:r>
              <a:rPr lang="tr-TR" b="1" dirty="0"/>
              <a:t> davaları (</a:t>
            </a:r>
            <a:r>
              <a:rPr lang="tr-TR" b="1" i="1" dirty="0" err="1"/>
              <a:t>iudicia</a:t>
            </a:r>
            <a:r>
              <a:rPr lang="tr-TR" b="1" i="1" dirty="0"/>
              <a:t> </a:t>
            </a:r>
            <a:r>
              <a:rPr lang="tr-TR" b="1" i="1" dirty="0" err="1"/>
              <a:t>bonae</a:t>
            </a:r>
            <a:r>
              <a:rPr lang="tr-TR" b="1" i="1" dirty="0"/>
              <a:t> </a:t>
            </a:r>
            <a:r>
              <a:rPr lang="tr-TR" b="1" i="1" dirty="0" err="1"/>
              <a:t>fidei</a:t>
            </a:r>
            <a:r>
              <a:rPr lang="tr-TR" b="1" dirty="0"/>
              <a:t>) </a:t>
            </a:r>
            <a:r>
              <a:rPr lang="tr-TR" dirty="0"/>
              <a:t>ve </a:t>
            </a:r>
            <a:r>
              <a:rPr lang="tr-TR" b="1" dirty="0"/>
              <a:t>dar hukuk davaları (</a:t>
            </a:r>
            <a:r>
              <a:rPr lang="tr-TR" b="1" i="1" dirty="0" err="1"/>
              <a:t>iudicia</a:t>
            </a:r>
            <a:r>
              <a:rPr lang="tr-TR" b="1" i="1" dirty="0"/>
              <a:t> </a:t>
            </a:r>
            <a:r>
              <a:rPr lang="tr-TR" b="1" i="1" dirty="0" err="1"/>
              <a:t>stricti</a:t>
            </a:r>
            <a:r>
              <a:rPr lang="tr-TR" b="1" i="1" dirty="0"/>
              <a:t> </a:t>
            </a:r>
            <a:r>
              <a:rPr lang="tr-TR" b="1" i="1" dirty="0" err="1"/>
              <a:t>iuris</a:t>
            </a:r>
            <a:r>
              <a:rPr lang="tr-TR" b="1" dirty="0"/>
              <a:t>) </a:t>
            </a:r>
            <a:r>
              <a:rPr lang="tr-TR" dirty="0"/>
              <a:t>ayrımında göze çarpmaktadır.</a:t>
            </a:r>
          </a:p>
          <a:p>
            <a:pPr algn="just"/>
            <a:r>
              <a:rPr lang="tr-TR" dirty="0"/>
              <a:t>Edim konusunun kesin bir şekilde tespiti ve münhasıran açılacak davanın </a:t>
            </a:r>
            <a:r>
              <a:rPr lang="tr-TR" i="1" dirty="0" err="1"/>
              <a:t>formula</a:t>
            </a:r>
            <a:r>
              <a:rPr lang="tr-TR" dirty="0" err="1"/>
              <a:t>’sında</a:t>
            </a:r>
            <a:r>
              <a:rPr lang="tr-TR" dirty="0"/>
              <a:t> da bunun açıkça gösterilmesi hali en net şekilde, Roma’nın şekilci yapısını yansıtan sözleşmeler olan tüketim ödüncü sözleşmelerinde (karz akdi – </a:t>
            </a:r>
            <a:r>
              <a:rPr lang="tr-TR" i="1" dirty="0" err="1"/>
              <a:t>mutuum</a:t>
            </a:r>
            <a:r>
              <a:rPr lang="tr-TR" dirty="0"/>
              <a:t>) ve konuları vermeye dair olan </a:t>
            </a:r>
            <a:r>
              <a:rPr lang="tr-TR" i="1" dirty="0" err="1"/>
              <a:t>stipulatio</a:t>
            </a:r>
            <a:r>
              <a:rPr lang="tr-TR" dirty="0" err="1"/>
              <a:t>’larda</a:t>
            </a:r>
            <a:r>
              <a:rPr lang="tr-TR" dirty="0"/>
              <a:t> ortaya çıkmaktadır. Nitelikleri icabı bu sözleşmelerde edim konusunun net bir biçimde belirli olması gerekmekteydi. Bunlara ilişkin açılacak davalarda tanzim edilen </a:t>
            </a:r>
            <a:r>
              <a:rPr lang="tr-TR" i="1" dirty="0" err="1"/>
              <a:t>formula</a:t>
            </a:r>
            <a:r>
              <a:rPr lang="tr-TR" dirty="0" err="1"/>
              <a:t>’larda</a:t>
            </a:r>
            <a:r>
              <a:rPr lang="tr-TR" dirty="0"/>
              <a:t> da edim konusuna ilişkin miktar aynı kesinlikte yer almaktaydı ve hakimin vereceği mahkumiyet kararı ancak bu belirtili miktar ilişkin verilebilmekteydi.</a:t>
            </a:r>
          </a:p>
          <a:p>
            <a:pPr marL="0" indent="0" algn="just">
              <a:buNone/>
            </a:pPr>
            <a:endParaRPr lang="tr-TR" dirty="0"/>
          </a:p>
        </p:txBody>
      </p:sp>
    </p:spTree>
    <p:extLst>
      <p:ext uri="{BB962C8B-B14F-4D97-AF65-F5344CB8AC3E}">
        <p14:creationId xmlns:p14="http://schemas.microsoft.com/office/powerpoint/2010/main" val="4123625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9A226D-936D-4EE4-803C-887FF795208C}"/>
              </a:ext>
            </a:extLst>
          </p:cNvPr>
          <p:cNvSpPr>
            <a:spLocks noGrp="1"/>
          </p:cNvSpPr>
          <p:nvPr>
            <p:ph type="title"/>
          </p:nvPr>
        </p:nvSpPr>
        <p:spPr/>
        <p:txBody>
          <a:bodyPr>
            <a:normAutofit/>
          </a:bodyPr>
          <a:lstStyle/>
          <a:p>
            <a:r>
              <a:rPr lang="tr-TR" sz="4400" dirty="0"/>
              <a:t>İYİNİYET DAVALARI VE DAR HUKUK DAVALARI</a:t>
            </a:r>
          </a:p>
        </p:txBody>
      </p:sp>
      <p:sp>
        <p:nvSpPr>
          <p:cNvPr id="3" name="İçerik Yer Tutucusu 2">
            <a:extLst>
              <a:ext uri="{FF2B5EF4-FFF2-40B4-BE49-F238E27FC236}">
                <a16:creationId xmlns:a16="http://schemas.microsoft.com/office/drawing/2014/main" id="{4322F339-2DD0-4241-9026-A81010EAEA22}"/>
              </a:ext>
            </a:extLst>
          </p:cNvPr>
          <p:cNvSpPr>
            <a:spLocks noGrp="1"/>
          </p:cNvSpPr>
          <p:nvPr>
            <p:ph idx="1"/>
          </p:nvPr>
        </p:nvSpPr>
        <p:spPr/>
        <p:txBody>
          <a:bodyPr>
            <a:normAutofit lnSpcReduction="10000"/>
          </a:bodyPr>
          <a:lstStyle/>
          <a:p>
            <a:pPr algn="just"/>
            <a:r>
              <a:rPr lang="tr-TR" dirty="0"/>
              <a:t>Ancak tarafların bir borç ilişkisinde edim konusuna dair her türlü ayrıntıyı düşünüp kararlaştırmış olmaları çoğu zaman mümkün olamaz. Ayrıntılarıyla düzenlenmemiş olan edim konusunun, gereği gibi yerine getirilmesi bu tür durumlarda borçlunun </a:t>
            </a:r>
            <a:r>
              <a:rPr lang="tr-TR" dirty="0" err="1"/>
              <a:t>iyiniyetine</a:t>
            </a:r>
            <a:r>
              <a:rPr lang="tr-TR" dirty="0"/>
              <a:t> bırakılmış bir husustur. Borç ilişkilerinin daha ziyade bu esneklik içerisinde kurulmaya başlaması sonucunda, yargılama hukukunda da birtakım değişiklikler yaşanmıştır. Nitekim bu tür borç ilişkileri kapsamında açılan davaların </a:t>
            </a:r>
            <a:r>
              <a:rPr lang="tr-TR" i="1" dirty="0" err="1"/>
              <a:t>formula</a:t>
            </a:r>
            <a:r>
              <a:rPr lang="tr-TR" dirty="0" err="1"/>
              <a:t>’larında</a:t>
            </a:r>
            <a:r>
              <a:rPr lang="tr-TR" dirty="0"/>
              <a:t> «</a:t>
            </a:r>
            <a:r>
              <a:rPr lang="tr-TR" dirty="0" err="1"/>
              <a:t>iyiniyet</a:t>
            </a:r>
            <a:r>
              <a:rPr lang="tr-TR" dirty="0"/>
              <a:t> neyi gerektiriyorsa», «</a:t>
            </a:r>
            <a:r>
              <a:rPr lang="tr-TR" dirty="0" err="1"/>
              <a:t>iyiniyet</a:t>
            </a:r>
            <a:r>
              <a:rPr lang="tr-TR" dirty="0"/>
              <a:t> icabı yapılması veya verilmesi lazım gelen her şey» gibi kayıtlar yer almaya başlamış, böylelikle hakim borcun içeriğine ilişkin vereceği mahkumiyet kararında büyük takdir yetkisi sahibi olmuştur.</a:t>
            </a:r>
          </a:p>
          <a:p>
            <a:pPr algn="just"/>
            <a:r>
              <a:rPr lang="tr-TR" dirty="0"/>
              <a:t>Romalı hukukçular, </a:t>
            </a:r>
            <a:r>
              <a:rPr lang="tr-TR" dirty="0" err="1"/>
              <a:t>iyiniyet</a:t>
            </a:r>
            <a:r>
              <a:rPr lang="tr-TR" dirty="0"/>
              <a:t> (</a:t>
            </a:r>
            <a:r>
              <a:rPr lang="tr-TR" i="1" dirty="0" err="1"/>
              <a:t>bona</a:t>
            </a:r>
            <a:r>
              <a:rPr lang="tr-TR" i="1" dirty="0"/>
              <a:t> </a:t>
            </a:r>
            <a:r>
              <a:rPr lang="tr-TR" i="1" dirty="0" err="1"/>
              <a:t>fides</a:t>
            </a:r>
            <a:r>
              <a:rPr lang="tr-TR" dirty="0"/>
              <a:t>) esasından yola çıkarak, dürüst insanlar arasında uygulanacak sayısız birçok prensip ortaya koymuşlardır. Nitekim, Romalı hukukçuların ortaya koymuş olduğu bu prensipler, çağdaş hukukların en temel prensiplerini oluşturmaktadır (nitekim, TMK m. 2’de ortaya konulan ve hukuk sistemimizin en önemli ilkesini teşkil eden, herkesin, haklarını kullanırken ve borçlarını yerine getirirken dürüst davranması gerektiğine dair «dürüstlük kuralı», Romalıların yaratmış olduğu </a:t>
            </a:r>
            <a:r>
              <a:rPr lang="tr-TR" dirty="0" err="1"/>
              <a:t>iyiniyet</a:t>
            </a:r>
            <a:r>
              <a:rPr lang="tr-TR" dirty="0"/>
              <a:t> prensibinin doğrudan doğruya uzantısıdır).</a:t>
            </a:r>
          </a:p>
        </p:txBody>
      </p:sp>
    </p:spTree>
    <p:extLst>
      <p:ext uri="{BB962C8B-B14F-4D97-AF65-F5344CB8AC3E}">
        <p14:creationId xmlns:p14="http://schemas.microsoft.com/office/powerpoint/2010/main" val="858018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949B70-C4EF-4510-A22B-A803F258EFB6}"/>
              </a:ext>
            </a:extLst>
          </p:cNvPr>
          <p:cNvSpPr>
            <a:spLocks noGrp="1"/>
          </p:cNvSpPr>
          <p:nvPr>
            <p:ph type="title"/>
          </p:nvPr>
        </p:nvSpPr>
        <p:spPr/>
        <p:txBody>
          <a:bodyPr/>
          <a:lstStyle/>
          <a:p>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İYİNİYET DAVALARI VE DAR HUKUK DAVALARI</a:t>
            </a:r>
            <a:endParaRPr lang="tr-TR" dirty="0"/>
          </a:p>
        </p:txBody>
      </p:sp>
      <p:sp>
        <p:nvSpPr>
          <p:cNvPr id="3" name="İçerik Yer Tutucusu 2">
            <a:extLst>
              <a:ext uri="{FF2B5EF4-FFF2-40B4-BE49-F238E27FC236}">
                <a16:creationId xmlns:a16="http://schemas.microsoft.com/office/drawing/2014/main" id="{AAF313A5-F514-413A-9110-A2BB683327C7}"/>
              </a:ext>
            </a:extLst>
          </p:cNvPr>
          <p:cNvSpPr>
            <a:spLocks noGrp="1"/>
          </p:cNvSpPr>
          <p:nvPr>
            <p:ph idx="1"/>
          </p:nvPr>
        </p:nvSpPr>
        <p:spPr/>
        <p:txBody>
          <a:bodyPr/>
          <a:lstStyle/>
          <a:p>
            <a:r>
              <a:rPr lang="tr-TR" dirty="0"/>
              <a:t>İyiniyet davaları ve dar hukuk davaları arasında esaslı birtakım farklılıklar vardır:</a:t>
            </a:r>
          </a:p>
          <a:p>
            <a:pPr algn="just"/>
            <a:r>
              <a:rPr lang="tr-TR" dirty="0"/>
              <a:t>1) Dar hukuk davaları ile belirli ve tipik bir konunun takibi yapıldığı için, bu davalarla ek olarak yapılmış anlaşmaların (</a:t>
            </a:r>
            <a:r>
              <a:rPr lang="tr-TR" i="1" dirty="0" err="1"/>
              <a:t>pactum</a:t>
            </a:r>
            <a:r>
              <a:rPr lang="tr-TR" dirty="0" err="1"/>
              <a:t>’ların</a:t>
            </a:r>
            <a:r>
              <a:rPr lang="tr-TR" dirty="0"/>
              <a:t>)</a:t>
            </a:r>
            <a:r>
              <a:rPr lang="tr-TR" i="1" dirty="0"/>
              <a:t> </a:t>
            </a:r>
            <a:r>
              <a:rPr lang="tr-TR" dirty="0"/>
              <a:t>takibi söz konusu olamazdı. Örneğin, faize ilişkin yapılmış ek bir anlaşmanın gereğinin yerine getirilmesi, dar hukuk davası ile istenememekteydi. </a:t>
            </a:r>
            <a:r>
              <a:rPr lang="tr-TR" dirty="0" err="1"/>
              <a:t>İyiniyete</a:t>
            </a:r>
            <a:r>
              <a:rPr lang="tr-TR" dirty="0"/>
              <a:t> dayalı borç ilişkileri kapsamında yapılan anlaşmaların takibi, borç ilişkisinden doğan </a:t>
            </a:r>
            <a:r>
              <a:rPr lang="tr-TR" dirty="0" err="1"/>
              <a:t>iyiniyet</a:t>
            </a:r>
            <a:r>
              <a:rPr lang="tr-TR" dirty="0"/>
              <a:t> davası ile dahi yapılabilmekteydi.</a:t>
            </a:r>
          </a:p>
          <a:p>
            <a:pPr algn="just"/>
            <a:r>
              <a:rPr lang="tr-TR" dirty="0"/>
              <a:t>2) Dar hukuk davalarında hile (aldatma – </a:t>
            </a:r>
            <a:r>
              <a:rPr lang="tr-TR" i="1" dirty="0" err="1"/>
              <a:t>dolus</a:t>
            </a:r>
            <a:r>
              <a:rPr lang="tr-TR" dirty="0"/>
              <a:t>) veya ikrah (korkutma – </a:t>
            </a:r>
            <a:r>
              <a:rPr lang="tr-TR" i="1" dirty="0" err="1"/>
              <a:t>metus</a:t>
            </a:r>
            <a:r>
              <a:rPr lang="tr-TR" dirty="0"/>
              <a:t>) </a:t>
            </a:r>
            <a:r>
              <a:rPr lang="tr-TR" dirty="0" err="1"/>
              <a:t>def’ilerinin</a:t>
            </a:r>
            <a:r>
              <a:rPr lang="tr-TR" dirty="0"/>
              <a:t> ileri sürülmesi, ancak </a:t>
            </a:r>
            <a:r>
              <a:rPr lang="tr-TR" i="1" dirty="0" err="1"/>
              <a:t>formula</a:t>
            </a:r>
            <a:r>
              <a:rPr lang="tr-TR" dirty="0" err="1"/>
              <a:t>’da</a:t>
            </a:r>
            <a:r>
              <a:rPr lang="tr-TR" dirty="0"/>
              <a:t> ayrıca yazılmış olma şartına bağlıydı. İyiniyet davalarında ise, hile ve ikraha maruz kalan kişinin korunması </a:t>
            </a:r>
            <a:r>
              <a:rPr lang="tr-TR" dirty="0" err="1"/>
              <a:t>iyiniyet</a:t>
            </a:r>
            <a:r>
              <a:rPr lang="tr-TR" dirty="0"/>
              <a:t> icabı olduğu için buna ilişkin </a:t>
            </a:r>
            <a:r>
              <a:rPr lang="tr-TR" dirty="0" err="1"/>
              <a:t>def’ilerin</a:t>
            </a:r>
            <a:r>
              <a:rPr lang="tr-TR" dirty="0"/>
              <a:t> ileri sürülmesi için </a:t>
            </a:r>
            <a:r>
              <a:rPr lang="tr-TR" i="1" dirty="0" err="1"/>
              <a:t>formula</a:t>
            </a:r>
            <a:r>
              <a:rPr lang="tr-TR" dirty="0" err="1"/>
              <a:t>’ya</a:t>
            </a:r>
            <a:r>
              <a:rPr lang="tr-TR" dirty="0"/>
              <a:t> önceden yazılmış olması gerekmezdi.</a:t>
            </a:r>
          </a:p>
          <a:p>
            <a:pPr algn="just"/>
            <a:r>
              <a:rPr lang="tr-TR" dirty="0"/>
              <a:t>3) Dar hukuka tabi borç ilişkileri her zaman tek taraflıdır, </a:t>
            </a:r>
            <a:r>
              <a:rPr lang="tr-TR" dirty="0" err="1"/>
              <a:t>iyiniyete</a:t>
            </a:r>
            <a:r>
              <a:rPr lang="tr-TR" dirty="0"/>
              <a:t> dayanan borç ilişkileri ise, </a:t>
            </a:r>
            <a:r>
              <a:rPr lang="tr-TR" dirty="0" err="1"/>
              <a:t>iyiniyet</a:t>
            </a:r>
            <a:r>
              <a:rPr lang="tr-TR" dirty="0"/>
              <a:t> icabı borç ilişkisinin her iki tarafı da borç altına girebildiği için, her zaman iki taraflıdır.</a:t>
            </a:r>
          </a:p>
        </p:txBody>
      </p:sp>
    </p:spTree>
    <p:extLst>
      <p:ext uri="{BB962C8B-B14F-4D97-AF65-F5344CB8AC3E}">
        <p14:creationId xmlns:p14="http://schemas.microsoft.com/office/powerpoint/2010/main" val="1916146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EE4EC3-2B8A-4B9A-83B0-BA07A0D0EA0F}"/>
              </a:ext>
            </a:extLst>
          </p:cNvPr>
          <p:cNvSpPr>
            <a:spLocks noGrp="1"/>
          </p:cNvSpPr>
          <p:nvPr>
            <p:ph type="title"/>
          </p:nvPr>
        </p:nvSpPr>
        <p:spPr/>
        <p:txBody>
          <a:bodyPr/>
          <a:lstStyle/>
          <a:p>
            <a:r>
              <a:rPr lang="tr-TR" dirty="0"/>
              <a:t>BORÇLUNUN SORUMLULUĞU</a:t>
            </a:r>
          </a:p>
        </p:txBody>
      </p:sp>
      <p:sp>
        <p:nvSpPr>
          <p:cNvPr id="3" name="İçerik Yer Tutucusu 2">
            <a:extLst>
              <a:ext uri="{FF2B5EF4-FFF2-40B4-BE49-F238E27FC236}">
                <a16:creationId xmlns:a16="http://schemas.microsoft.com/office/drawing/2014/main" id="{A52F0704-CB2C-4C43-9A7A-23B950A9ABB6}"/>
              </a:ext>
            </a:extLst>
          </p:cNvPr>
          <p:cNvSpPr>
            <a:spLocks noGrp="1"/>
          </p:cNvSpPr>
          <p:nvPr>
            <p:ph idx="1"/>
          </p:nvPr>
        </p:nvSpPr>
        <p:spPr/>
        <p:txBody>
          <a:bodyPr/>
          <a:lstStyle/>
          <a:p>
            <a:pPr algn="just"/>
            <a:r>
              <a:rPr lang="tr-TR" dirty="0"/>
              <a:t>Borç ilişkisinde borçlunun alacaklıya karşı edimini ifa etmekle yükümlüdür. İfa yükümünün yerine getirilmemesi/getirilememesi halinde </a:t>
            </a:r>
            <a:r>
              <a:rPr lang="tr-TR" b="1" dirty="0"/>
              <a:t>borçlunun sorumluluğu </a:t>
            </a:r>
            <a:r>
              <a:rPr lang="tr-TR" dirty="0"/>
              <a:t>ortaya çıkmaktadır. Özet olarak, borç ilişkisi kapsamında yapılması gereken bir şeyin yapılmaması yahut yapılmaması gereken bir şeyin yapılması halinde yaptırımla karşılaşma durumu sorumluluktur.</a:t>
            </a:r>
          </a:p>
          <a:p>
            <a:pPr algn="just"/>
            <a:r>
              <a:rPr lang="tr-TR" dirty="0"/>
              <a:t>Doktrinde sorumluluk «</a:t>
            </a:r>
            <a:r>
              <a:rPr lang="tr-TR" b="1" dirty="0"/>
              <a:t>ile sorumluluk</a:t>
            </a:r>
            <a:r>
              <a:rPr lang="tr-TR" dirty="0"/>
              <a:t>» ve «</a:t>
            </a:r>
            <a:r>
              <a:rPr lang="tr-TR" b="1" dirty="0"/>
              <a:t>den sorumluluk</a:t>
            </a:r>
            <a:r>
              <a:rPr lang="tr-TR" dirty="0"/>
              <a:t>» ayrımlarına tabi tutulmaktadır. «İle sorumluluk» sözleşmeler kapsamında ortaya çıkan sorumluluktur ve kişinin malvarlığı ile sorumlu olmasını ifade eder. «Den sorumluluk» ise daha ziyade haksız fiillerden dolayı ortaya çıkan sorumluluktur ve kişinin hukuk düzeninin belirlediği kurallara aykırı hareketlerinden sorumlu olmasını ifade eder.</a:t>
            </a:r>
          </a:p>
        </p:txBody>
      </p:sp>
    </p:spTree>
    <p:extLst>
      <p:ext uri="{BB962C8B-B14F-4D97-AF65-F5344CB8AC3E}">
        <p14:creationId xmlns:p14="http://schemas.microsoft.com/office/powerpoint/2010/main" val="3159628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C99222-1C14-421D-BF8A-0239C6E2A6CD}"/>
              </a:ext>
            </a:extLst>
          </p:cNvPr>
          <p:cNvSpPr>
            <a:spLocks noGrp="1"/>
          </p:cNvSpPr>
          <p:nvPr>
            <p:ph type="title"/>
          </p:nvPr>
        </p:nvSpPr>
        <p:spPr/>
        <p:txBody>
          <a:bodyPr/>
          <a:lstStyle/>
          <a:p>
            <a:r>
              <a:rPr lang="tr-TR" dirty="0"/>
              <a:t>BORÇLUNUN SORUMLULUĞU</a:t>
            </a:r>
          </a:p>
        </p:txBody>
      </p:sp>
      <p:sp>
        <p:nvSpPr>
          <p:cNvPr id="3" name="İçerik Yer Tutucusu 2">
            <a:extLst>
              <a:ext uri="{FF2B5EF4-FFF2-40B4-BE49-F238E27FC236}">
                <a16:creationId xmlns:a16="http://schemas.microsoft.com/office/drawing/2014/main" id="{FC2C200D-E867-49E7-8C7E-321A3BE8D076}"/>
              </a:ext>
            </a:extLst>
          </p:cNvPr>
          <p:cNvSpPr>
            <a:spLocks noGrp="1"/>
          </p:cNvSpPr>
          <p:nvPr>
            <p:ph idx="1"/>
          </p:nvPr>
        </p:nvSpPr>
        <p:spPr/>
        <p:txBody>
          <a:bodyPr/>
          <a:lstStyle/>
          <a:p>
            <a:pPr algn="just"/>
            <a:r>
              <a:rPr lang="tr-TR" dirty="0"/>
              <a:t>İle ve den sorumluluk ayrımının yanı sıra doktrinde «</a:t>
            </a:r>
            <a:r>
              <a:rPr lang="tr-TR" b="1" dirty="0"/>
              <a:t>objektif sorumluluk</a:t>
            </a:r>
            <a:r>
              <a:rPr lang="tr-TR" dirty="0"/>
              <a:t>» ve «</a:t>
            </a:r>
            <a:r>
              <a:rPr lang="tr-TR" b="1" dirty="0"/>
              <a:t>sübjektif sorumluluk</a:t>
            </a:r>
            <a:r>
              <a:rPr lang="tr-TR" dirty="0"/>
              <a:t>» ayrımı da yapılmaktadır.</a:t>
            </a:r>
          </a:p>
          <a:p>
            <a:pPr algn="just"/>
            <a:r>
              <a:rPr lang="tr-TR" dirty="0"/>
              <a:t>Yalnızca borçlunun meydana getirmekle yükümlü olduğu neticeyi meydana getirip getiremediğinin gözetildiği sorumluluk türü objektif sorumluluk (netice/sebep sorumluluğu, kusursuz sorumluluk) olarak adlandırılır.</a:t>
            </a:r>
          </a:p>
          <a:p>
            <a:pPr algn="just"/>
            <a:r>
              <a:rPr lang="tr-TR" dirty="0"/>
              <a:t>Borçlunun borcunu ifa edememesindeki psikolojik unsurların hesaba katıldığı sorumluluk türü ise sübjektif sorumluluk (kusur sorumluluğu) olarak adlandırılır. Bu sorumluluk türünün çekirdeğini </a:t>
            </a:r>
            <a:r>
              <a:rPr lang="tr-TR" b="1" dirty="0"/>
              <a:t>kusur </a:t>
            </a:r>
            <a:r>
              <a:rPr lang="tr-TR" dirty="0"/>
              <a:t>kavramı teşkil etmektedir.</a:t>
            </a:r>
          </a:p>
          <a:p>
            <a:pPr marL="0" indent="0">
              <a:buNone/>
            </a:pPr>
            <a:endParaRPr lang="tr-TR" dirty="0"/>
          </a:p>
        </p:txBody>
      </p:sp>
    </p:spTree>
    <p:extLst>
      <p:ext uri="{BB962C8B-B14F-4D97-AF65-F5344CB8AC3E}">
        <p14:creationId xmlns:p14="http://schemas.microsoft.com/office/powerpoint/2010/main" val="1525987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649906-BB04-433A-8D60-452520C44645}"/>
              </a:ext>
            </a:extLst>
          </p:cNvPr>
          <p:cNvSpPr>
            <a:spLocks noGrp="1"/>
          </p:cNvSpPr>
          <p:nvPr>
            <p:ph type="title"/>
          </p:nvPr>
        </p:nvSpPr>
        <p:spPr/>
        <p:txBody>
          <a:bodyPr/>
          <a:lstStyle/>
          <a:p>
            <a:r>
              <a:rPr lang="tr-TR" dirty="0"/>
              <a:t>BORÇLUNUN SORUMLULUĞU - KUSUR</a:t>
            </a:r>
          </a:p>
        </p:txBody>
      </p:sp>
      <p:sp>
        <p:nvSpPr>
          <p:cNvPr id="3" name="İçerik Yer Tutucusu 2">
            <a:extLst>
              <a:ext uri="{FF2B5EF4-FFF2-40B4-BE49-F238E27FC236}">
                <a16:creationId xmlns:a16="http://schemas.microsoft.com/office/drawing/2014/main" id="{61707852-5B8F-4656-A83F-8162F75B89B2}"/>
              </a:ext>
            </a:extLst>
          </p:cNvPr>
          <p:cNvSpPr>
            <a:spLocks noGrp="1"/>
          </p:cNvSpPr>
          <p:nvPr>
            <p:ph idx="1"/>
          </p:nvPr>
        </p:nvSpPr>
        <p:spPr/>
        <p:txBody>
          <a:bodyPr/>
          <a:lstStyle/>
          <a:p>
            <a:pPr algn="just"/>
            <a:r>
              <a:rPr lang="tr-TR" b="1" dirty="0"/>
              <a:t>Kusur</a:t>
            </a:r>
            <a:r>
              <a:rPr lang="tr-TR" dirty="0"/>
              <a:t>, hukuk düzeninin, kanunların hoş görmediği, beğenmediği ve kınadığı davranış tipidir. Kişinin, bilerek veya bilerek olmasa bile bilmesi gerektiği halde böyle bir davranışta bulunması halinde kusurlu olduğundan bahsedilmektedir.</a:t>
            </a:r>
          </a:p>
          <a:p>
            <a:pPr algn="just"/>
            <a:r>
              <a:rPr lang="tr-TR" dirty="0"/>
              <a:t>Kusur, ağırlık derecesine göre ikiye ayrılmaktadır:</a:t>
            </a:r>
          </a:p>
          <a:p>
            <a:pPr algn="just"/>
            <a:r>
              <a:rPr lang="tr-TR" b="1" dirty="0"/>
              <a:t>1) Kasıt (</a:t>
            </a:r>
            <a:r>
              <a:rPr lang="tr-TR" b="1" i="1" dirty="0" err="1"/>
              <a:t>Dolus</a:t>
            </a:r>
            <a:r>
              <a:rPr lang="tr-TR" b="1" dirty="0"/>
              <a:t>)</a:t>
            </a:r>
          </a:p>
          <a:p>
            <a:pPr algn="just"/>
            <a:r>
              <a:rPr lang="tr-TR" b="1" dirty="0"/>
              <a:t>2) İhmal (</a:t>
            </a:r>
            <a:r>
              <a:rPr lang="tr-TR" b="1" i="1" dirty="0" err="1"/>
              <a:t>Culpa</a:t>
            </a:r>
            <a:r>
              <a:rPr lang="tr-TR" b="1" dirty="0"/>
              <a:t>)</a:t>
            </a:r>
          </a:p>
          <a:p>
            <a:pPr lvl="1" algn="just"/>
            <a:r>
              <a:rPr lang="tr-TR" b="1" dirty="0"/>
              <a:t>A) Ağır İhmal (</a:t>
            </a:r>
            <a:r>
              <a:rPr lang="tr-TR" b="1" i="1" dirty="0" err="1"/>
              <a:t>Culpa</a:t>
            </a:r>
            <a:r>
              <a:rPr lang="tr-TR" b="1" i="1" dirty="0"/>
              <a:t> Lata</a:t>
            </a:r>
            <a:r>
              <a:rPr lang="tr-TR" b="1" dirty="0"/>
              <a:t>)</a:t>
            </a:r>
          </a:p>
          <a:p>
            <a:pPr lvl="1" algn="just"/>
            <a:r>
              <a:rPr lang="tr-TR" b="1" dirty="0"/>
              <a:t>B) Hafif İhmal (</a:t>
            </a:r>
            <a:r>
              <a:rPr lang="tr-TR" b="1" i="1" dirty="0" err="1"/>
              <a:t>Culpa</a:t>
            </a:r>
            <a:r>
              <a:rPr lang="tr-TR" b="1" i="1" dirty="0"/>
              <a:t> </a:t>
            </a:r>
            <a:r>
              <a:rPr lang="tr-TR" b="1" i="1" dirty="0" err="1"/>
              <a:t>Levis</a:t>
            </a:r>
            <a:r>
              <a:rPr lang="tr-TR" b="1" dirty="0"/>
              <a:t>)</a:t>
            </a:r>
          </a:p>
        </p:txBody>
      </p:sp>
    </p:spTree>
    <p:extLst>
      <p:ext uri="{BB962C8B-B14F-4D97-AF65-F5344CB8AC3E}">
        <p14:creationId xmlns:p14="http://schemas.microsoft.com/office/powerpoint/2010/main" val="355261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E8447E-839D-449C-95CC-070345AEF154}"/>
              </a:ext>
            </a:extLst>
          </p:cNvPr>
          <p:cNvSpPr>
            <a:spLocks noGrp="1"/>
          </p:cNvSpPr>
          <p:nvPr>
            <p:ph type="title"/>
          </p:nvPr>
        </p:nvSpPr>
        <p:spPr/>
        <p:txBody>
          <a:bodyPr/>
          <a:lstStyle/>
          <a:p>
            <a:r>
              <a:rPr lang="tr-TR" dirty="0"/>
              <a:t>BORÇLUNUN SORUMLULUĞU - KUSUR</a:t>
            </a:r>
          </a:p>
        </p:txBody>
      </p:sp>
      <p:sp>
        <p:nvSpPr>
          <p:cNvPr id="3" name="İçerik Yer Tutucusu 2">
            <a:extLst>
              <a:ext uri="{FF2B5EF4-FFF2-40B4-BE49-F238E27FC236}">
                <a16:creationId xmlns:a16="http://schemas.microsoft.com/office/drawing/2014/main" id="{52B2FC84-91A0-4B00-B257-9573EA3A2490}"/>
              </a:ext>
            </a:extLst>
          </p:cNvPr>
          <p:cNvSpPr>
            <a:spLocks noGrp="1"/>
          </p:cNvSpPr>
          <p:nvPr>
            <p:ph idx="1"/>
          </p:nvPr>
        </p:nvSpPr>
        <p:spPr/>
        <p:txBody>
          <a:bodyPr>
            <a:normAutofit fontScale="77500" lnSpcReduction="20000"/>
          </a:bodyPr>
          <a:lstStyle/>
          <a:p>
            <a:r>
              <a:rPr lang="tr-TR" b="1" dirty="0"/>
              <a:t>1) Kasıt (</a:t>
            </a:r>
            <a:r>
              <a:rPr lang="tr-TR" b="1" i="1" dirty="0" err="1"/>
              <a:t>Dolus</a:t>
            </a:r>
            <a:r>
              <a:rPr lang="tr-TR" b="1" dirty="0"/>
              <a:t>)</a:t>
            </a:r>
          </a:p>
          <a:p>
            <a:pPr algn="just"/>
            <a:r>
              <a:rPr lang="tr-TR" dirty="0"/>
              <a:t>Bir kişinin hukuk düzeninin, kanunun beğenmediği, hoş görmediği ve kınadığı hareketleri açıkça bilerek ve isteyerek gerçekleştirmesi kasıt olarak adlandırılır.</a:t>
            </a:r>
          </a:p>
          <a:p>
            <a:pPr algn="just"/>
            <a:r>
              <a:rPr lang="tr-TR" b="1" dirty="0"/>
              <a:t>2) İhmal (</a:t>
            </a:r>
            <a:r>
              <a:rPr lang="tr-TR" b="1" i="1" dirty="0" err="1"/>
              <a:t>Culpa</a:t>
            </a:r>
            <a:r>
              <a:rPr lang="tr-TR" b="1" dirty="0"/>
              <a:t>)</a:t>
            </a:r>
          </a:p>
          <a:p>
            <a:pPr algn="just"/>
            <a:r>
              <a:rPr lang="tr-TR" dirty="0"/>
              <a:t>Bir kişinin hukuk düzeninin, kanunun beğenmediği, hoş görmediği ve kınadığı hareketleri bilerek veya isteyerek değil, şartların gerekli kıldığı gerekli özeni göstermeyerek gerçekleştirmesi ihmal olarak adlandırılır.</a:t>
            </a:r>
          </a:p>
          <a:p>
            <a:pPr algn="just"/>
            <a:r>
              <a:rPr lang="tr-TR" dirty="0"/>
              <a:t>İhmal de kendi içerisinde </a:t>
            </a:r>
            <a:r>
              <a:rPr lang="tr-TR" b="1" dirty="0"/>
              <a:t>ağır ihmal (</a:t>
            </a:r>
            <a:r>
              <a:rPr lang="tr-TR" b="1" i="1" dirty="0" err="1"/>
              <a:t>culpa</a:t>
            </a:r>
            <a:r>
              <a:rPr lang="tr-TR" b="1" i="1" dirty="0"/>
              <a:t> lata</a:t>
            </a:r>
            <a:r>
              <a:rPr lang="tr-TR" b="1" dirty="0"/>
              <a:t>) </a:t>
            </a:r>
            <a:r>
              <a:rPr lang="tr-TR" dirty="0"/>
              <a:t>ve </a:t>
            </a:r>
            <a:r>
              <a:rPr lang="tr-TR" b="1" dirty="0"/>
              <a:t>hafif ihmal (</a:t>
            </a:r>
            <a:r>
              <a:rPr lang="tr-TR" b="1" i="1" dirty="0" err="1"/>
              <a:t>culpa</a:t>
            </a:r>
            <a:r>
              <a:rPr lang="tr-TR" b="1" i="1" dirty="0"/>
              <a:t> </a:t>
            </a:r>
            <a:r>
              <a:rPr lang="tr-TR" b="1" i="1" dirty="0" err="1"/>
              <a:t>levis</a:t>
            </a:r>
            <a:r>
              <a:rPr lang="tr-TR" b="1" dirty="0"/>
              <a:t>) </a:t>
            </a:r>
            <a:r>
              <a:rPr lang="tr-TR" dirty="0"/>
              <a:t>ayrımına tabi tutulmaktadır.</a:t>
            </a:r>
          </a:p>
          <a:p>
            <a:pPr algn="just"/>
            <a:r>
              <a:rPr lang="tr-TR" b="1" dirty="0"/>
              <a:t>A) Ağır İhmal (</a:t>
            </a:r>
            <a:r>
              <a:rPr lang="tr-TR" b="1" i="1" dirty="0" err="1"/>
              <a:t>Culpa</a:t>
            </a:r>
            <a:r>
              <a:rPr lang="tr-TR" b="1" i="1" dirty="0"/>
              <a:t> Lata</a:t>
            </a:r>
            <a:r>
              <a:rPr lang="tr-TR" b="1" dirty="0"/>
              <a:t>)</a:t>
            </a:r>
          </a:p>
          <a:p>
            <a:pPr algn="just"/>
            <a:r>
              <a:rPr lang="tr-TR" dirty="0"/>
              <a:t>Bu ihmalin tespiti bakımından uygulanan ölçütlerden </a:t>
            </a:r>
            <a:r>
              <a:rPr lang="tr-TR" b="1" dirty="0"/>
              <a:t>soyut ölçüt</a:t>
            </a:r>
            <a:r>
              <a:rPr lang="tr-TR" dirty="0"/>
              <a:t>e göre, herkesin benimsediği ve uyguladığı hareket tarzının dışında hareket etmek; normal ve makul insanın benzeri durumlarda gösterdiği dikkat ve özeni göstermemektir. </a:t>
            </a:r>
            <a:r>
              <a:rPr lang="tr-TR" b="1" dirty="0"/>
              <a:t>Somut ölçüt</a:t>
            </a:r>
            <a:r>
              <a:rPr lang="tr-TR" dirty="0"/>
              <a:t>e göre ise, kişinin kendi işinde gösterdiği özeni başkasının işinde göstermemesi halidir.</a:t>
            </a:r>
          </a:p>
          <a:p>
            <a:pPr algn="just"/>
            <a:r>
              <a:rPr lang="tr-TR" b="1" dirty="0"/>
              <a:t>B) Hafif İhmal (</a:t>
            </a:r>
            <a:r>
              <a:rPr lang="tr-TR" b="1" i="1" dirty="0" err="1"/>
              <a:t>Culpa</a:t>
            </a:r>
            <a:r>
              <a:rPr lang="tr-TR" b="1" i="1" dirty="0"/>
              <a:t> </a:t>
            </a:r>
            <a:r>
              <a:rPr lang="tr-TR" b="1" i="1" dirty="0" err="1"/>
              <a:t>Levis</a:t>
            </a:r>
            <a:r>
              <a:rPr lang="tr-TR" b="1" dirty="0"/>
              <a:t>)</a:t>
            </a:r>
          </a:p>
          <a:p>
            <a:pPr algn="just"/>
            <a:r>
              <a:rPr lang="tr-TR" dirty="0"/>
              <a:t>Tedbirli ve dikkatli bir kimsenin göstereceği dikkat ve özenin gösterilmemesi halidir. Romalılar, iyi bir aile babasının (</a:t>
            </a:r>
            <a:r>
              <a:rPr lang="tr-TR" i="1" dirty="0" err="1"/>
              <a:t>bonus</a:t>
            </a:r>
            <a:r>
              <a:rPr lang="tr-TR" i="1" dirty="0"/>
              <a:t> </a:t>
            </a:r>
            <a:r>
              <a:rPr lang="tr-TR" i="1" dirty="0" err="1"/>
              <a:t>pater</a:t>
            </a:r>
            <a:r>
              <a:rPr lang="tr-TR" i="1" dirty="0"/>
              <a:t> </a:t>
            </a:r>
            <a:r>
              <a:rPr lang="tr-TR" i="1" dirty="0" err="1"/>
              <a:t>familias</a:t>
            </a:r>
            <a:r>
              <a:rPr lang="tr-TR" dirty="0"/>
              <a:t>) göstereceği özeni bu hususta ölçü olarak alırlardı.</a:t>
            </a:r>
          </a:p>
          <a:p>
            <a:pPr algn="just"/>
            <a:endParaRPr lang="tr-TR" b="1" dirty="0"/>
          </a:p>
        </p:txBody>
      </p:sp>
    </p:spTree>
    <p:extLst>
      <p:ext uri="{BB962C8B-B14F-4D97-AF65-F5344CB8AC3E}">
        <p14:creationId xmlns:p14="http://schemas.microsoft.com/office/powerpoint/2010/main" val="3108848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102D14-DE9B-485D-AA0A-93A57F2BD478}"/>
              </a:ext>
            </a:extLst>
          </p:cNvPr>
          <p:cNvSpPr>
            <a:spLocks noGrp="1"/>
          </p:cNvSpPr>
          <p:nvPr>
            <p:ph type="title"/>
          </p:nvPr>
        </p:nvSpPr>
        <p:spPr/>
        <p:txBody>
          <a:bodyPr/>
          <a:lstStyle/>
          <a:p>
            <a:r>
              <a:rPr lang="tr-TR" dirty="0"/>
              <a:t>BORÇLUNUN SORUMLULUĞU - KUSUR</a:t>
            </a:r>
          </a:p>
        </p:txBody>
      </p:sp>
      <p:sp>
        <p:nvSpPr>
          <p:cNvPr id="3" name="İçerik Yer Tutucusu 2">
            <a:extLst>
              <a:ext uri="{FF2B5EF4-FFF2-40B4-BE49-F238E27FC236}">
                <a16:creationId xmlns:a16="http://schemas.microsoft.com/office/drawing/2014/main" id="{F42EE1D8-AF04-4D0A-81ED-41E002868FF1}"/>
              </a:ext>
            </a:extLst>
          </p:cNvPr>
          <p:cNvSpPr>
            <a:spLocks noGrp="1"/>
          </p:cNvSpPr>
          <p:nvPr>
            <p:ph idx="1"/>
          </p:nvPr>
        </p:nvSpPr>
        <p:spPr/>
        <p:txBody>
          <a:bodyPr>
            <a:normAutofit fontScale="92500"/>
          </a:bodyPr>
          <a:lstStyle/>
          <a:p>
            <a:pPr algn="just"/>
            <a:r>
              <a:rPr lang="tr-TR" dirty="0"/>
              <a:t>Roma Hukuku’nun gelişim süreci içerisinde sorumluluk anlayışında da değişimler ve gelişmeler olmuştur. Sorumluluk ölçütleri hukuki devirlere göre farklı farklı şekillerde tezahür etmiştir.</a:t>
            </a:r>
          </a:p>
          <a:p>
            <a:pPr algn="just"/>
            <a:r>
              <a:rPr lang="tr-TR" dirty="0"/>
              <a:t>1) Roma Hukuku’nda borçlu kastından (</a:t>
            </a:r>
            <a:r>
              <a:rPr lang="tr-TR" i="1" dirty="0" err="1"/>
              <a:t>dolus</a:t>
            </a:r>
            <a:r>
              <a:rPr lang="tr-TR" dirty="0" err="1"/>
              <a:t>’tan</a:t>
            </a:r>
            <a:r>
              <a:rPr lang="tr-TR" dirty="0"/>
              <a:t>) her zaman sorumlu tutulmuştur, öyle ki bu tarafların anlaşması ile dahi bozulamayacak bir kural olmuştur ve borçlunun kastından sorumlu olmayacağına dair her türlü anlaşma geçersiz sayılmıştır.</a:t>
            </a:r>
          </a:p>
          <a:p>
            <a:pPr algn="just"/>
            <a:r>
              <a:rPr lang="tr-TR" dirty="0"/>
              <a:t>2) Ağır ihmal (</a:t>
            </a:r>
            <a:r>
              <a:rPr lang="tr-TR" i="1" dirty="0" err="1"/>
              <a:t>culpa</a:t>
            </a:r>
            <a:r>
              <a:rPr lang="tr-TR" i="1" dirty="0"/>
              <a:t> lata</a:t>
            </a:r>
            <a:r>
              <a:rPr lang="tr-TR" dirty="0"/>
              <a:t>) </a:t>
            </a:r>
            <a:r>
              <a:rPr lang="tr-TR" i="1" dirty="0"/>
              <a:t>Iustinianus</a:t>
            </a:r>
            <a:r>
              <a:rPr lang="tr-TR" dirty="0"/>
              <a:t> Devri’nde kasıt (</a:t>
            </a:r>
            <a:r>
              <a:rPr lang="tr-TR" i="1" dirty="0" err="1"/>
              <a:t>dolus</a:t>
            </a:r>
            <a:r>
              <a:rPr lang="tr-TR" dirty="0"/>
              <a:t>) hükümlerine tabi tutulmuş ve kasıt ile eşdeğer sayılmıştır. Buna ilişkin kural Türk Hukuku’nda varlığını sürdürmektedir (TBK m. 115/1).</a:t>
            </a:r>
          </a:p>
          <a:p>
            <a:pPr algn="just"/>
            <a:r>
              <a:rPr lang="tr-TR" dirty="0"/>
              <a:t>3) Borçlu, «</a:t>
            </a:r>
            <a:r>
              <a:rPr lang="tr-TR" b="1" dirty="0"/>
              <a:t>bütün kusurlardan sorumluluk (</a:t>
            </a:r>
            <a:r>
              <a:rPr lang="tr-TR" b="1" i="1" dirty="0" err="1"/>
              <a:t>omnis</a:t>
            </a:r>
            <a:r>
              <a:rPr lang="tr-TR" b="1" i="1" dirty="0"/>
              <a:t> </a:t>
            </a:r>
            <a:r>
              <a:rPr lang="tr-TR" b="1" i="1" dirty="0" err="1"/>
              <a:t>culpa</a:t>
            </a:r>
            <a:r>
              <a:rPr lang="tr-TR" b="1" dirty="0"/>
              <a:t>)</a:t>
            </a:r>
            <a:r>
              <a:rPr lang="tr-TR" dirty="0"/>
              <a:t>» esası gereğince kural olarak hafif kusurlarından da sorumludur. Ancak bütün kusurlardan sorumluluk, bazı hallerde hukuk düzeni tarafından hafifletilebilmektedir. Nitekim, </a:t>
            </a:r>
            <a:r>
              <a:rPr lang="tr-TR" i="1" u="sng" dirty="0"/>
              <a:t>Iustinianus </a:t>
            </a:r>
            <a:r>
              <a:rPr lang="tr-TR" u="sng" dirty="0"/>
              <a:t>Devri’nde cari olan «</a:t>
            </a:r>
            <a:r>
              <a:rPr lang="tr-TR" b="1" u="sng" dirty="0"/>
              <a:t>fayda-menfaat prensibi</a:t>
            </a:r>
            <a:r>
              <a:rPr lang="tr-TR" u="sng" dirty="0"/>
              <a:t>» icabı borçlunun sorumluluğu, borç ilişkisinden yararının az ya da hiç olmadığı hallerde hafif olarak yorumlanırdı</a:t>
            </a:r>
            <a:r>
              <a:rPr lang="tr-TR" dirty="0"/>
              <a:t>. Buna ilişkin kural Türk Hukuku’nda varlığını sürdürmektedir (TBK m. 114/1).</a:t>
            </a:r>
          </a:p>
          <a:p>
            <a:pPr algn="just"/>
            <a:endParaRPr lang="tr-TR" dirty="0"/>
          </a:p>
          <a:p>
            <a:endParaRPr lang="tr-TR" dirty="0"/>
          </a:p>
        </p:txBody>
      </p:sp>
    </p:spTree>
    <p:extLst>
      <p:ext uri="{BB962C8B-B14F-4D97-AF65-F5344CB8AC3E}">
        <p14:creationId xmlns:p14="http://schemas.microsoft.com/office/powerpoint/2010/main" val="3919561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675973-23C5-41F5-AB59-A784A23B49A4}"/>
              </a:ext>
            </a:extLst>
          </p:cNvPr>
          <p:cNvSpPr>
            <a:spLocks noGrp="1"/>
          </p:cNvSpPr>
          <p:nvPr>
            <p:ph type="title"/>
          </p:nvPr>
        </p:nvSpPr>
        <p:spPr/>
        <p:txBody>
          <a:bodyPr/>
          <a:lstStyle/>
          <a:p>
            <a:r>
              <a:rPr lang="tr-TR" dirty="0"/>
              <a:t>BORÇLUNUN SORUMLULUĞU - KUSUR</a:t>
            </a:r>
          </a:p>
        </p:txBody>
      </p:sp>
      <p:sp>
        <p:nvSpPr>
          <p:cNvPr id="3" name="İçerik Yer Tutucusu 2">
            <a:extLst>
              <a:ext uri="{FF2B5EF4-FFF2-40B4-BE49-F238E27FC236}">
                <a16:creationId xmlns:a16="http://schemas.microsoft.com/office/drawing/2014/main" id="{54D0B5D3-FA04-4BBE-A8BC-A11BF6518CB5}"/>
              </a:ext>
            </a:extLst>
          </p:cNvPr>
          <p:cNvSpPr>
            <a:spLocks noGrp="1"/>
          </p:cNvSpPr>
          <p:nvPr>
            <p:ph idx="1"/>
          </p:nvPr>
        </p:nvSpPr>
        <p:spPr/>
        <p:txBody>
          <a:bodyPr/>
          <a:lstStyle/>
          <a:p>
            <a:pPr algn="just"/>
            <a:r>
              <a:rPr lang="tr-TR" dirty="0"/>
              <a:t>4) </a:t>
            </a:r>
            <a:r>
              <a:rPr lang="tr-TR" i="1" dirty="0"/>
              <a:t>Iustinianus </a:t>
            </a:r>
            <a:r>
              <a:rPr lang="tr-TR" dirty="0"/>
              <a:t>Devri’nde borcun ifasının borçlunun kusuru olmadan imkansız hale gelmesi halinde, kural olarak sorumluluk doğmazdı (objektif sorumluluk prensibinin uygulandığı hukuki işler bu kuralın istisnasını oluşturmaktadır, bununla birlikte Klasik Hukuk Devri’ne nazaran objektif sorumluluk prensibinin uygulama alanı </a:t>
            </a:r>
            <a:r>
              <a:rPr lang="tr-TR" i="1" dirty="0"/>
              <a:t>Iustinianus </a:t>
            </a:r>
            <a:r>
              <a:rPr lang="tr-TR" dirty="0"/>
              <a:t>Devri’nde daralmıştır). Bu tür hallerde, borcun </a:t>
            </a:r>
            <a:r>
              <a:rPr lang="tr-TR" b="1" dirty="0"/>
              <a:t>beklenmedik hal (</a:t>
            </a:r>
            <a:r>
              <a:rPr lang="tr-TR" b="1" i="1" dirty="0"/>
              <a:t>casus</a:t>
            </a:r>
            <a:r>
              <a:rPr lang="tr-TR" b="1" dirty="0"/>
              <a:t>) </a:t>
            </a:r>
            <a:r>
              <a:rPr lang="tr-TR" dirty="0"/>
              <a:t>sonucu imkansız hale geldiğinden bahsedilmektedir.</a:t>
            </a:r>
          </a:p>
          <a:p>
            <a:pPr algn="just"/>
            <a:r>
              <a:rPr lang="tr-TR" dirty="0"/>
              <a:t>5) Beklenmedik halin bir türü olan, ancak gerçekleşmelerinin önünde hiçbir kuvvetin duramadığı ve önlenmeleri imkansız olan hallerde ise, objektif sorumluluk prensibi ile dahi borçlunun sorumluluğunun söz konusu olmadığı kabul edilirdi. Alelade bir beklenmedik halden daha güçlü ve önüne geçilemez olan, yol açtığı zararın bile alınyazısı olarak nitelendirildiği (mukadder zarar – </a:t>
            </a:r>
            <a:r>
              <a:rPr lang="tr-TR" i="1" dirty="0" err="1"/>
              <a:t>damnum</a:t>
            </a:r>
            <a:r>
              <a:rPr lang="tr-TR" i="1" dirty="0"/>
              <a:t> </a:t>
            </a:r>
            <a:r>
              <a:rPr lang="tr-TR" i="1" dirty="0" err="1"/>
              <a:t>fatale</a:t>
            </a:r>
            <a:r>
              <a:rPr lang="tr-TR" dirty="0"/>
              <a:t>)</a:t>
            </a:r>
            <a:r>
              <a:rPr lang="tr-TR" i="1" dirty="0"/>
              <a:t> </a:t>
            </a:r>
            <a:r>
              <a:rPr lang="tr-TR" dirty="0"/>
              <a:t>bu hadiseler </a:t>
            </a:r>
            <a:r>
              <a:rPr lang="tr-TR" b="1" dirty="0"/>
              <a:t>mücbir sebep</a:t>
            </a:r>
            <a:r>
              <a:rPr lang="tr-TR" dirty="0"/>
              <a:t> </a:t>
            </a:r>
            <a:r>
              <a:rPr lang="tr-TR" b="1" dirty="0"/>
              <a:t>(</a:t>
            </a:r>
            <a:r>
              <a:rPr lang="tr-TR" b="1" i="1" dirty="0" err="1"/>
              <a:t>vis</a:t>
            </a:r>
            <a:r>
              <a:rPr lang="tr-TR" b="1" i="1" dirty="0"/>
              <a:t> </a:t>
            </a:r>
            <a:r>
              <a:rPr lang="tr-TR" b="1" i="1" dirty="0" err="1"/>
              <a:t>maior</a:t>
            </a:r>
            <a:r>
              <a:rPr lang="tr-TR" b="1" dirty="0"/>
              <a:t>) </a:t>
            </a:r>
            <a:r>
              <a:rPr lang="tr-TR" dirty="0"/>
              <a:t>olarak adlandırılmaktaydı.</a:t>
            </a:r>
          </a:p>
        </p:txBody>
      </p:sp>
    </p:spTree>
    <p:extLst>
      <p:ext uri="{BB962C8B-B14F-4D97-AF65-F5344CB8AC3E}">
        <p14:creationId xmlns:p14="http://schemas.microsoft.com/office/powerpoint/2010/main" val="1229997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BEECC9-EB4C-46BA-BF16-5E3685A85551}"/>
              </a:ext>
            </a:extLst>
          </p:cNvPr>
          <p:cNvSpPr>
            <a:spLocks noGrp="1"/>
          </p:cNvSpPr>
          <p:nvPr>
            <p:ph type="title"/>
          </p:nvPr>
        </p:nvSpPr>
        <p:spPr/>
        <p:txBody>
          <a:bodyPr/>
          <a:lstStyle/>
          <a:p>
            <a:r>
              <a:rPr lang="tr-TR" dirty="0"/>
              <a:t>BORÇLUNUN SORUMLULUĞU - KUSUR</a:t>
            </a:r>
          </a:p>
        </p:txBody>
      </p:sp>
      <p:sp>
        <p:nvSpPr>
          <p:cNvPr id="3" name="İçerik Yer Tutucusu 2">
            <a:extLst>
              <a:ext uri="{FF2B5EF4-FFF2-40B4-BE49-F238E27FC236}">
                <a16:creationId xmlns:a16="http://schemas.microsoft.com/office/drawing/2014/main" id="{C60A29EE-BFBD-48FF-A39F-F1635727EB47}"/>
              </a:ext>
            </a:extLst>
          </p:cNvPr>
          <p:cNvSpPr>
            <a:spLocks noGrp="1"/>
          </p:cNvSpPr>
          <p:nvPr>
            <p:ph idx="1"/>
          </p:nvPr>
        </p:nvSpPr>
        <p:spPr/>
        <p:txBody>
          <a:bodyPr/>
          <a:lstStyle/>
          <a:p>
            <a:pPr algn="just"/>
            <a:r>
              <a:rPr lang="tr-TR" dirty="0"/>
              <a:t>Genel olarak bakıldığında </a:t>
            </a:r>
            <a:r>
              <a:rPr lang="tr-TR" i="1" dirty="0"/>
              <a:t>Iustinianus </a:t>
            </a:r>
            <a:r>
              <a:rPr lang="tr-TR" dirty="0"/>
              <a:t>Devri’nde sübjektif sorumluluk (kusur sorumluluğu) prensibinin ağır bastığı, Klasik Hukuk Devri’nde ise daha ziyade objektif sorumluluk (kusursuz sorumluluk) prensibinin işletildiği görülebilmektedir.</a:t>
            </a:r>
          </a:p>
          <a:p>
            <a:r>
              <a:rPr lang="tr-TR" dirty="0"/>
              <a:t>Kısacası,</a:t>
            </a:r>
          </a:p>
          <a:p>
            <a:pPr algn="ctr"/>
            <a:r>
              <a:rPr lang="tr-TR" dirty="0"/>
              <a:t>Objektif sorumluluğun kabul edildiği hukuki ilişkilerde borçlu,</a:t>
            </a:r>
            <a:br>
              <a:rPr lang="tr-TR" dirty="0"/>
            </a:br>
            <a:r>
              <a:rPr lang="tr-TR" b="1" dirty="0">
                <a:highlight>
                  <a:srgbClr val="FFFF00"/>
                </a:highlight>
              </a:rPr>
              <a:t>(Kast + Ağır İhmal + Hafif İhmal + Beklenmedik Hal)</a:t>
            </a:r>
            <a:br>
              <a:rPr lang="tr-TR" dirty="0"/>
            </a:br>
            <a:r>
              <a:rPr lang="tr-TR" dirty="0"/>
              <a:t>formülünde tebarüz edilen durumlarda sorumlu tutulmaktadır.</a:t>
            </a:r>
          </a:p>
          <a:p>
            <a:pPr algn="ctr"/>
            <a:r>
              <a:rPr lang="tr-TR" dirty="0"/>
              <a:t>Sübjektif sorumluluğun kabul edildiği hukuki ilişkilerde borçlu,</a:t>
            </a:r>
            <a:br>
              <a:rPr lang="tr-TR" dirty="0"/>
            </a:br>
            <a:r>
              <a:rPr lang="tr-TR" b="1" dirty="0">
                <a:highlight>
                  <a:srgbClr val="FFFF00"/>
                </a:highlight>
              </a:rPr>
              <a:t>(Kast + Ağır İhmal + Hafif İhmal)</a:t>
            </a:r>
            <a:br>
              <a:rPr lang="tr-TR" b="1" dirty="0">
                <a:highlight>
                  <a:srgbClr val="FFFF00"/>
                </a:highlight>
              </a:rPr>
            </a:br>
            <a:r>
              <a:rPr lang="tr-TR" dirty="0"/>
              <a:t>formülünde tebarüz edilen durumlarda sorumlu tutulmaktadır.</a:t>
            </a:r>
          </a:p>
          <a:p>
            <a:pPr algn="ctr"/>
            <a:r>
              <a:rPr lang="tr-TR" b="1" dirty="0"/>
              <a:t>Mücbir sebep </a:t>
            </a:r>
            <a:r>
              <a:rPr lang="tr-TR" dirty="0"/>
              <a:t>halinde ise Roma Hukuku’nun hiçbir devrinde sorumluluk ortaya çıkmamıştır.</a:t>
            </a:r>
            <a:endParaRPr lang="tr-TR" b="1" dirty="0"/>
          </a:p>
        </p:txBody>
      </p:sp>
    </p:spTree>
    <p:extLst>
      <p:ext uri="{BB962C8B-B14F-4D97-AF65-F5344CB8AC3E}">
        <p14:creationId xmlns:p14="http://schemas.microsoft.com/office/powerpoint/2010/main" val="356391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B973CC-2F89-4BDF-BD3A-4133BACB3C8F}"/>
              </a:ext>
            </a:extLst>
          </p:cNvPr>
          <p:cNvSpPr>
            <a:spLocks noGrp="1"/>
          </p:cNvSpPr>
          <p:nvPr>
            <p:ph type="title"/>
          </p:nvPr>
        </p:nvSpPr>
        <p:spPr/>
        <p:txBody>
          <a:bodyPr/>
          <a:lstStyle/>
          <a:p>
            <a:r>
              <a:rPr lang="tr-TR" dirty="0"/>
              <a:t>ZARAR VE ZİYAN BORÇLARI</a:t>
            </a:r>
          </a:p>
        </p:txBody>
      </p:sp>
      <p:sp>
        <p:nvSpPr>
          <p:cNvPr id="3" name="İçerik Yer Tutucusu 2">
            <a:extLst>
              <a:ext uri="{FF2B5EF4-FFF2-40B4-BE49-F238E27FC236}">
                <a16:creationId xmlns:a16="http://schemas.microsoft.com/office/drawing/2014/main" id="{FA820D43-8E89-4C05-BEEA-2BB22B129467}"/>
              </a:ext>
            </a:extLst>
          </p:cNvPr>
          <p:cNvSpPr>
            <a:spLocks noGrp="1"/>
          </p:cNvSpPr>
          <p:nvPr>
            <p:ph idx="1"/>
          </p:nvPr>
        </p:nvSpPr>
        <p:spPr/>
        <p:txBody>
          <a:bodyPr/>
          <a:lstStyle/>
          <a:p>
            <a:pPr algn="just"/>
            <a:r>
              <a:rPr lang="tr-TR" dirty="0"/>
              <a:t>Bir kimsenin malvarlığında meydana gelen zararın, bir başkası tarafından tazmini gerekiyorsa, zararı tazmin borcu söz konusu olmaktadır. Zararı tazmin borcu kimi zaman borç ilişkisinin birinci derecede konusunu teşkil eder, kimi zaman ise asıl borcun yerini alan ikinci dereceli bir değerden ibarettir.</a:t>
            </a:r>
          </a:p>
          <a:p>
            <a:pPr algn="just"/>
            <a:r>
              <a:rPr lang="tr-TR" dirty="0"/>
              <a:t>Zararı tazmin borcunun borç ilişkisinin birinci derecede konusunu teşkil ettiği hallerin başında </a:t>
            </a:r>
            <a:r>
              <a:rPr lang="tr-TR" b="1" dirty="0"/>
              <a:t>haksız fiiller</a:t>
            </a:r>
            <a:r>
              <a:rPr lang="tr-TR" dirty="0"/>
              <a:t> gelmektedir. Nitekim, bu borç ilişkisi doğrudan doğruya kişinin malvarlığına gelen zarar sonucu doğmaktadır.</a:t>
            </a:r>
          </a:p>
          <a:p>
            <a:pPr algn="just"/>
            <a:r>
              <a:rPr lang="tr-TR" dirty="0"/>
              <a:t>Sigorta gibi bir kişinin maruz kalacağı zararın tazmin edileceğine dair yapılan sözleşmelerden doğan borçlar da birinci derecelidir.</a:t>
            </a:r>
          </a:p>
          <a:p>
            <a:pPr algn="just"/>
            <a:r>
              <a:rPr lang="tr-TR" dirty="0"/>
              <a:t>Öte yandan, bir sözleşmenin hiç veya gereği gibi ifa edilmemesi halinde, asıl borcun yerini zararı tazmin borcu geçer ki burada ikinci dereceli bir borçtan bahsedilebilmektedir.</a:t>
            </a:r>
          </a:p>
        </p:txBody>
      </p:sp>
    </p:spTree>
    <p:extLst>
      <p:ext uri="{BB962C8B-B14F-4D97-AF65-F5344CB8AC3E}">
        <p14:creationId xmlns:p14="http://schemas.microsoft.com/office/powerpoint/2010/main" val="105549576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398</TotalTime>
  <Words>1692</Words>
  <Application>Microsoft Office PowerPoint</Application>
  <PresentationFormat>Geniş ekran</PresentationFormat>
  <Paragraphs>64</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Calibri</vt:lpstr>
      <vt:lpstr>Calibri Light</vt:lpstr>
      <vt:lpstr>Geçmişe bakış</vt:lpstr>
      <vt:lpstr>Roma Hukuku (16. hafta)</vt:lpstr>
      <vt:lpstr>BORÇLUNUN SORUMLULUĞU</vt:lpstr>
      <vt:lpstr>BORÇLUNUN SORUMLULUĞU</vt:lpstr>
      <vt:lpstr>BORÇLUNUN SORUMLULUĞU - KUSUR</vt:lpstr>
      <vt:lpstr>BORÇLUNUN SORUMLULUĞU - KUSUR</vt:lpstr>
      <vt:lpstr>BORÇLUNUN SORUMLULUĞU - KUSUR</vt:lpstr>
      <vt:lpstr>BORÇLUNUN SORUMLULUĞU - KUSUR</vt:lpstr>
      <vt:lpstr>BORÇLUNUN SORUMLULUĞU - KUSUR</vt:lpstr>
      <vt:lpstr>ZARAR VE ZİYAN BORÇLARI</vt:lpstr>
      <vt:lpstr>ZARAR VE ZİYAN BORÇLARI</vt:lpstr>
      <vt:lpstr>İYİNİYET DAVALARI VE DAR HUKUK DAVALARI</vt:lpstr>
      <vt:lpstr>İYİNİYET DAVALARI VE DAR HUKUK DAVALARI</vt:lpstr>
      <vt:lpstr>İYİNİYET DAVALARI VE DAR HUKUK DAVALARI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42</cp:revision>
  <dcterms:created xsi:type="dcterms:W3CDTF">2020-07-31T12:26:02Z</dcterms:created>
  <dcterms:modified xsi:type="dcterms:W3CDTF">2020-08-08T00:22:53Z</dcterms:modified>
</cp:coreProperties>
</file>