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0"/>
  </p:notesMasterIdLst>
  <p:sldIdLst>
    <p:sldId id="256" r:id="rId2"/>
    <p:sldId id="267" r:id="rId3"/>
    <p:sldId id="266" r:id="rId4"/>
    <p:sldId id="270" r:id="rId5"/>
    <p:sldId id="273" r:id="rId6"/>
    <p:sldId id="274" r:id="rId7"/>
    <p:sldId id="277" r:id="rId8"/>
    <p:sldId id="276" r:id="rId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4660"/>
  </p:normalViewPr>
  <p:slideViewPr>
    <p:cSldViewPr snapToGrid="0">
      <p:cViewPr varScale="1">
        <p:scale>
          <a:sx n="72" d="100"/>
          <a:sy n="72"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2148BE-C933-422B-B585-798FC4B03F80}" type="datetimeFigureOut">
              <a:rPr lang="tr-TR" smtClean="0"/>
              <a:t>30.04.2020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D10402-5C70-4E5B-9486-B7250A0E9440}" type="slidenum">
              <a:rPr lang="tr-TR" smtClean="0"/>
              <a:t>‹#›</a:t>
            </a:fld>
            <a:endParaRPr lang="tr-TR"/>
          </a:p>
        </p:txBody>
      </p:sp>
    </p:spTree>
    <p:extLst>
      <p:ext uri="{BB962C8B-B14F-4D97-AF65-F5344CB8AC3E}">
        <p14:creationId xmlns:p14="http://schemas.microsoft.com/office/powerpoint/2010/main" val="674125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4571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691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9071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2997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5442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5115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6747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FEE3BAC0-0EBD-4D88-836B-9201C7AA2CED}"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1954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3408537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8658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3606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618031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1581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5212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9073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7373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1"/>
        <p:cNvGrpSpPr/>
        <p:nvPr/>
      </p:nvGrpSpPr>
      <p:grpSpPr>
        <a:xfrm>
          <a:off x="0" y="0"/>
          <a:ext cx="0" cy="0"/>
          <a:chOff x="0" y="0"/>
          <a:chExt cx="0" cy="0"/>
        </a:xfrm>
      </p:grpSpPr>
      <p:sp>
        <p:nvSpPr>
          <p:cNvPr id="78" name="Google Shape;78;p5"/>
          <p:cNvSpPr txBox="1">
            <a:spLocks noGrp="1"/>
          </p:cNvSpPr>
          <p:nvPr>
            <p:ph type="title"/>
          </p:nvPr>
        </p:nvSpPr>
        <p:spPr>
          <a:xfrm>
            <a:off x="1085700" y="523433"/>
            <a:ext cx="7323200" cy="10216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Google Shape;79;p5"/>
          <p:cNvSpPr txBox="1">
            <a:spLocks noGrp="1"/>
          </p:cNvSpPr>
          <p:nvPr>
            <p:ph type="body" idx="1"/>
          </p:nvPr>
        </p:nvSpPr>
        <p:spPr>
          <a:xfrm>
            <a:off x="1085700" y="1769800"/>
            <a:ext cx="8176800" cy="4194000"/>
          </a:xfrm>
          <a:prstGeom prst="rect">
            <a:avLst/>
          </a:prstGeom>
        </p:spPr>
        <p:txBody>
          <a:bodyPr spcFirstLastPara="1" wrap="square" lIns="91425" tIns="91425" rIns="91425" bIns="91425" anchor="ctr" anchorCtr="0"/>
          <a:lstStyle>
            <a:lvl1pPr marL="609585" lvl="0" indent="-507987">
              <a:spcBef>
                <a:spcPts val="800"/>
              </a:spcBef>
              <a:spcAft>
                <a:spcPts val="0"/>
              </a:spcAft>
              <a:buSzPts val="2400"/>
              <a:buChar char="▰"/>
              <a:defRPr/>
            </a:lvl1pPr>
            <a:lvl2pPr marL="1219170" lvl="1" indent="-507987">
              <a:spcBef>
                <a:spcPts val="1333"/>
              </a:spcBef>
              <a:spcAft>
                <a:spcPts val="0"/>
              </a:spcAft>
              <a:buSzPts val="2400"/>
              <a:buChar char="▻"/>
              <a:defRPr/>
            </a:lvl2pPr>
            <a:lvl3pPr marL="1828754" lvl="2" indent="-507987">
              <a:spcBef>
                <a:spcPts val="1333"/>
              </a:spcBef>
              <a:spcAft>
                <a:spcPts val="0"/>
              </a:spcAft>
              <a:buSzPts val="2400"/>
              <a:buChar char="▻"/>
              <a:defRPr/>
            </a:lvl3pPr>
            <a:lvl4pPr marL="2438339" lvl="3" indent="-507987">
              <a:spcBef>
                <a:spcPts val="1333"/>
              </a:spcBef>
              <a:spcAft>
                <a:spcPts val="0"/>
              </a:spcAft>
              <a:buSzPts val="2400"/>
              <a:buChar char="▻"/>
              <a:defRPr/>
            </a:lvl4pPr>
            <a:lvl5pPr marL="3047924" lvl="4" indent="-507987">
              <a:spcBef>
                <a:spcPts val="1333"/>
              </a:spcBef>
              <a:spcAft>
                <a:spcPts val="0"/>
              </a:spcAft>
              <a:buSzPts val="2400"/>
              <a:buChar char="▻"/>
              <a:defRPr/>
            </a:lvl5pPr>
            <a:lvl6pPr marL="3657509" lvl="5" indent="-507987">
              <a:spcBef>
                <a:spcPts val="1333"/>
              </a:spcBef>
              <a:spcAft>
                <a:spcPts val="0"/>
              </a:spcAft>
              <a:buSzPts val="2400"/>
              <a:buChar char="▻"/>
              <a:defRPr/>
            </a:lvl6pPr>
            <a:lvl7pPr marL="4267093" lvl="6" indent="-507987">
              <a:spcBef>
                <a:spcPts val="1333"/>
              </a:spcBef>
              <a:spcAft>
                <a:spcPts val="0"/>
              </a:spcAft>
              <a:buSzPts val="2400"/>
              <a:buChar char="▻"/>
              <a:defRPr/>
            </a:lvl7pPr>
            <a:lvl8pPr marL="4876678" lvl="7" indent="-507987">
              <a:spcBef>
                <a:spcPts val="1333"/>
              </a:spcBef>
              <a:spcAft>
                <a:spcPts val="0"/>
              </a:spcAft>
              <a:buSzPts val="2400"/>
              <a:buChar char="▻"/>
              <a:defRPr/>
            </a:lvl8pPr>
            <a:lvl9pPr marL="5486263" lvl="8" indent="-507987">
              <a:spcBef>
                <a:spcPts val="1333"/>
              </a:spcBef>
              <a:spcAft>
                <a:spcPts val="1333"/>
              </a:spcAft>
              <a:buSzPts val="2400"/>
              <a:buChar char="▻"/>
              <a:defRPr/>
            </a:lvl9pPr>
          </a:lstStyle>
          <a:p>
            <a:endParaRPr/>
          </a:p>
        </p:txBody>
      </p:sp>
      <p:sp>
        <p:nvSpPr>
          <p:cNvPr id="80" name="Google Shape;80;p5"/>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45169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2820409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1282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599306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2411DB7-BC74-40F1-A1BD-30E81C657DEA}" type="datetimeFigureOut">
              <a:rPr lang="tr-TR" smtClean="0"/>
              <a:t>30.04.2020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EE3BAC0-0EBD-4D88-836B-9201C7AA2CED}"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6942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72411DB7-BC74-40F1-A1BD-30E81C657DEA}" type="datetimeFigureOut">
              <a:rPr lang="tr-TR" smtClean="0"/>
              <a:t>30.04.2020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EE3BAC0-0EBD-4D88-836B-9201C7AA2CED}"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4215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411DB7-BC74-40F1-A1BD-30E81C657DEA}" type="datetimeFigureOut">
              <a:rPr lang="tr-TR" smtClean="0"/>
              <a:t>30.04.2020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223254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6158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2854150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2411DB7-BC74-40F1-A1BD-30E81C657DEA}" type="datetimeFigureOut">
              <a:rPr lang="tr-TR" smtClean="0"/>
              <a:t>30.04.2020</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EE3BAC0-0EBD-4D88-836B-9201C7AA2CED}" type="slidenum">
              <a:rPr lang="tr-TR" smtClean="0"/>
              <a:t>‹#›</a:t>
            </a:fld>
            <a:endParaRPr lang="tr-TR"/>
          </a:p>
        </p:txBody>
      </p:sp>
    </p:spTree>
    <p:extLst>
      <p:ext uri="{BB962C8B-B14F-4D97-AF65-F5344CB8AC3E}">
        <p14:creationId xmlns:p14="http://schemas.microsoft.com/office/powerpoint/2010/main" val="387637194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3"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692398" y="2129246"/>
            <a:ext cx="6815669" cy="2259874"/>
          </a:xfrm>
        </p:spPr>
        <p:txBody>
          <a:bodyPr/>
          <a:lstStyle/>
          <a:p>
            <a:r>
              <a:rPr lang="tr-TR" dirty="0"/>
              <a:t>ÖRGÜTLERDE STRES  YÖNETİMİ</a:t>
            </a:r>
          </a:p>
        </p:txBody>
      </p:sp>
    </p:spTree>
    <p:extLst>
      <p:ext uri="{BB962C8B-B14F-4D97-AF65-F5344CB8AC3E}">
        <p14:creationId xmlns:p14="http://schemas.microsoft.com/office/powerpoint/2010/main" val="2713712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1085699" y="523432"/>
            <a:ext cx="9071633" cy="1292303"/>
          </a:xfrm>
          <a:prstGeom prst="rect">
            <a:avLst/>
          </a:prstGeom>
        </p:spPr>
        <p:txBody>
          <a:bodyPr spcFirstLastPara="1" vert="horz" wrap="square" lIns="121900" tIns="121900" rIns="121900" bIns="121900" rtlCol="0" anchor="ctr" anchorCtr="0">
            <a:noAutofit/>
          </a:bodyPr>
          <a:lstStyle/>
          <a:p>
            <a:pPr lvl="0"/>
            <a:r>
              <a:rPr lang="tr-TR" sz="3333" b="1" dirty="0">
                <a:solidFill>
                  <a:schemeClr val="tx1"/>
                </a:solidFill>
              </a:rPr>
              <a:t>Stres</a:t>
            </a:r>
            <a:endParaRPr sz="3333" b="1" dirty="0">
              <a:solidFill>
                <a:schemeClr val="tx1"/>
              </a:solidFill>
            </a:endParaRPr>
          </a:p>
        </p:txBody>
      </p:sp>
      <p:sp>
        <p:nvSpPr>
          <p:cNvPr id="237" name="Google Shape;237;p16"/>
          <p:cNvSpPr txBox="1">
            <a:spLocks noGrp="1"/>
          </p:cNvSpPr>
          <p:nvPr>
            <p:ph type="body" idx="1"/>
          </p:nvPr>
        </p:nvSpPr>
        <p:spPr>
          <a:xfrm>
            <a:off x="940526" y="1815736"/>
            <a:ext cx="10162903" cy="3905795"/>
          </a:xfrm>
          <a:prstGeom prst="rect">
            <a:avLst/>
          </a:prstGeom>
        </p:spPr>
        <p:txBody>
          <a:bodyPr spcFirstLastPara="1" vert="horz" wrap="square" lIns="121900" tIns="0" rIns="121900" bIns="0" rtlCol="0" anchor="t" anchorCtr="0">
            <a:noAutofit/>
          </a:bodyPr>
          <a:lstStyle/>
          <a:p>
            <a:pPr lvl="0" algn="just">
              <a:buFont typeface="Arial" panose="020B0604020202020204" pitchFamily="34" charset="0"/>
              <a:buChar char="•"/>
            </a:pPr>
            <a:r>
              <a:rPr lang="tr-TR" dirty="0">
                <a:solidFill>
                  <a:schemeClr val="tx1"/>
                </a:solidFill>
              </a:rPr>
              <a:t>Stres, bireylerin fizyolojisini ve sağlıklarını etkileyerek onlarda duygusal bir gerginlik yaratmaktadır.</a:t>
            </a:r>
          </a:p>
          <a:p>
            <a:pPr lvl="0" algn="just">
              <a:buFont typeface="Arial" panose="020B0604020202020204" pitchFamily="34" charset="0"/>
              <a:buChar char="•"/>
            </a:pPr>
            <a:r>
              <a:rPr lang="tr-TR" dirty="0">
                <a:solidFill>
                  <a:schemeClr val="tx1"/>
                </a:solidFill>
              </a:rPr>
              <a:t>Stres, bireylerde fiziksel, psikolojik ve davranışsal değişmelere neden olan çevresel veya içsel şartlara karşı bir uyum sürecidir.</a:t>
            </a:r>
          </a:p>
          <a:p>
            <a:pPr lvl="0" algn="just">
              <a:buFont typeface="Arial" panose="020B0604020202020204" pitchFamily="34" charset="0"/>
              <a:buChar char="•"/>
            </a:pPr>
            <a:r>
              <a:rPr lang="tr-TR" dirty="0">
                <a:solidFill>
                  <a:schemeClr val="tx1"/>
                </a:solidFill>
              </a:rPr>
              <a:t>Stresi endişe ile karıştırmamak gerekir. Endişe, duygusal ve psikolojik alanda kendini göstermektedir. Stres ise duygusal ve psikolojinin dışında fizyolojik olarak da kendini göstermektedir. Bazı bireyler stresi açığa çıkarırken bazı bireyler açığa çıkarmazlar.</a:t>
            </a:r>
          </a:p>
          <a:p>
            <a:pPr lvl="0" algn="just">
              <a:buFont typeface="Arial" panose="020B0604020202020204" pitchFamily="34" charset="0"/>
              <a:buChar char="•"/>
            </a:pPr>
            <a:endParaRPr lang="tr-TR" dirty="0">
              <a:solidFill>
                <a:schemeClr val="tx1"/>
              </a:solidFill>
            </a:endParaRPr>
          </a:p>
          <a:p>
            <a:pPr lvl="0" algn="just">
              <a:buFont typeface="Arial" panose="020B0604020202020204" pitchFamily="34" charset="0"/>
              <a:buChar char="•"/>
            </a:pPr>
            <a:endParaRPr lang="tr-TR" dirty="0">
              <a:solidFill>
                <a:schemeClr val="tx1"/>
              </a:solidFill>
            </a:endParaRPr>
          </a:p>
        </p:txBody>
      </p:sp>
      <p:sp>
        <p:nvSpPr>
          <p:cNvPr id="238" name="Google Shape;238;p16"/>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2</a:t>
            </a:fld>
            <a:endParaRPr/>
          </a:p>
        </p:txBody>
      </p:sp>
    </p:spTree>
    <p:extLst>
      <p:ext uri="{BB962C8B-B14F-4D97-AF65-F5344CB8AC3E}">
        <p14:creationId xmlns:p14="http://schemas.microsoft.com/office/powerpoint/2010/main" val="381243158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1085699" y="523433"/>
            <a:ext cx="9237744" cy="1174738"/>
          </a:xfrm>
          <a:prstGeom prst="rect">
            <a:avLst/>
          </a:prstGeom>
        </p:spPr>
        <p:txBody>
          <a:bodyPr spcFirstLastPara="1" vert="horz" wrap="square" lIns="121900" tIns="121900" rIns="121900" bIns="121900" rtlCol="0" anchor="ctr" anchorCtr="0">
            <a:noAutofit/>
          </a:bodyPr>
          <a:lstStyle/>
          <a:p>
            <a:pPr lvl="0"/>
            <a:endParaRPr sz="3333" b="1" dirty="0">
              <a:solidFill>
                <a:schemeClr val="tx1"/>
              </a:solidFill>
            </a:endParaRPr>
          </a:p>
        </p:txBody>
      </p:sp>
      <p:sp>
        <p:nvSpPr>
          <p:cNvPr id="237" name="Google Shape;237;p16"/>
          <p:cNvSpPr txBox="1">
            <a:spLocks noGrp="1"/>
          </p:cNvSpPr>
          <p:nvPr>
            <p:ph type="body" idx="1"/>
          </p:nvPr>
        </p:nvSpPr>
        <p:spPr>
          <a:xfrm>
            <a:off x="862149" y="1828800"/>
            <a:ext cx="10309434" cy="4088674"/>
          </a:xfrm>
          <a:prstGeom prst="rect">
            <a:avLst/>
          </a:prstGeom>
        </p:spPr>
        <p:txBody>
          <a:bodyPr spcFirstLastPara="1" vert="horz" wrap="square" lIns="121900" tIns="0" rIns="121900" bIns="0" rtlCol="0" anchor="t" anchorCtr="0">
            <a:noAutofit/>
          </a:bodyPr>
          <a:lstStyle/>
          <a:p>
            <a:pPr algn="just">
              <a:buFont typeface="Arial" panose="020B0604020202020204" pitchFamily="34" charset="0"/>
              <a:buChar char="•"/>
            </a:pPr>
            <a:r>
              <a:rPr lang="tr-TR" sz="3200" dirty="0">
                <a:solidFill>
                  <a:schemeClr val="tx1"/>
                </a:solidFill>
              </a:rPr>
              <a:t>Stresi zarar verici bir durum olarak düşünmemek gerekir. Bazen dinamizm için gerekli olan bir kaynak olabilmektedir. </a:t>
            </a:r>
            <a:r>
              <a:rPr lang="tr-TR" sz="2933" dirty="0">
                <a:solidFill>
                  <a:schemeClr val="tx1"/>
                </a:solidFill>
              </a:rPr>
              <a:t>Yani stresi iyi veya kötü biçimlerde düşünebiliriz.</a:t>
            </a:r>
          </a:p>
          <a:p>
            <a:pPr algn="just">
              <a:buFont typeface="Arial" panose="020B0604020202020204" pitchFamily="34" charset="0"/>
              <a:buChar char="•"/>
            </a:pPr>
            <a:r>
              <a:rPr lang="tr-TR" sz="2933" dirty="0">
                <a:solidFill>
                  <a:schemeClr val="tx1"/>
                </a:solidFill>
              </a:rPr>
              <a:t>Örneğin, çok fazla dersten kalmasından kaynaklanan dönem uzatmadan kaynaklanan stres kötü, çalışkan bir öğrencinin dereceye girmeye çalışmasından kaynaklanan stres ise iyi olarak değerlendirilebilir.</a:t>
            </a:r>
          </a:p>
        </p:txBody>
      </p:sp>
      <p:sp>
        <p:nvSpPr>
          <p:cNvPr id="238" name="Google Shape;238;p16"/>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3</a:t>
            </a:fld>
            <a:endParaRPr/>
          </a:p>
        </p:txBody>
      </p:sp>
    </p:spTree>
    <p:extLst>
      <p:ext uri="{BB962C8B-B14F-4D97-AF65-F5344CB8AC3E}">
        <p14:creationId xmlns:p14="http://schemas.microsoft.com/office/powerpoint/2010/main" val="186295054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1085699" y="523433"/>
            <a:ext cx="9573591" cy="743664"/>
          </a:xfrm>
          <a:prstGeom prst="rect">
            <a:avLst/>
          </a:prstGeom>
        </p:spPr>
        <p:txBody>
          <a:bodyPr spcFirstLastPara="1" vert="horz" wrap="square" lIns="121900" tIns="121900" rIns="121900" bIns="121900" rtlCol="0" anchor="ctr" anchorCtr="0">
            <a:noAutofit/>
          </a:bodyPr>
          <a:lstStyle/>
          <a:p>
            <a:pPr lvl="0"/>
            <a:r>
              <a:rPr lang="tr-TR" sz="3333" dirty="0"/>
              <a:t>Potansiyel Stres Kaynakları</a:t>
            </a:r>
            <a:endParaRPr sz="3333" dirty="0"/>
          </a:p>
        </p:txBody>
      </p:sp>
      <p:sp>
        <p:nvSpPr>
          <p:cNvPr id="238" name="Google Shape;238;p16"/>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4</a:t>
            </a:fld>
            <a:endParaRPr/>
          </a:p>
        </p:txBody>
      </p:sp>
      <p:pic>
        <p:nvPicPr>
          <p:cNvPr id="12" name="6 Resim" descr="1 001.jpg">
            <a:extLst>
              <a:ext uri="{FF2B5EF4-FFF2-40B4-BE49-F238E27FC236}">
                <a16:creationId xmlns:a16="http://schemas.microsoft.com/office/drawing/2014/main" id="{F45F3103-182A-4C79-8B63-B50126E76385}"/>
              </a:ext>
            </a:extLst>
          </p:cNvPr>
          <p:cNvPicPr>
            <a:picLocks noChangeAspect="1"/>
          </p:cNvPicPr>
          <p:nvPr/>
        </p:nvPicPr>
        <p:blipFill>
          <a:blip r:embed="rId3" cstate="print"/>
          <a:stretch>
            <a:fillRect/>
          </a:stretch>
        </p:blipFill>
        <p:spPr>
          <a:xfrm>
            <a:off x="1446364" y="1423851"/>
            <a:ext cx="9356618" cy="4758149"/>
          </a:xfrm>
          <a:prstGeom prst="rect">
            <a:avLst/>
          </a:prstGeom>
        </p:spPr>
      </p:pic>
    </p:spTree>
    <p:extLst>
      <p:ext uri="{BB962C8B-B14F-4D97-AF65-F5344CB8AC3E}">
        <p14:creationId xmlns:p14="http://schemas.microsoft.com/office/powerpoint/2010/main" val="259303419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1085699" y="523432"/>
            <a:ext cx="9599717" cy="1396807"/>
          </a:xfrm>
          <a:prstGeom prst="rect">
            <a:avLst/>
          </a:prstGeom>
        </p:spPr>
        <p:txBody>
          <a:bodyPr spcFirstLastPara="1" vert="horz" wrap="square" lIns="121900" tIns="121900" rIns="121900" bIns="121900" rtlCol="0" anchor="ctr" anchorCtr="0">
            <a:noAutofit/>
          </a:bodyPr>
          <a:lstStyle/>
          <a:p>
            <a:pPr lvl="0"/>
            <a:r>
              <a:rPr lang="tr-TR" sz="3333" b="1" dirty="0">
                <a:solidFill>
                  <a:schemeClr val="tx1"/>
                </a:solidFill>
              </a:rPr>
              <a:t>Örgütsel Faktörler</a:t>
            </a:r>
            <a:endParaRPr sz="3333" b="1" dirty="0">
              <a:solidFill>
                <a:schemeClr val="tx1"/>
              </a:solidFill>
            </a:endParaRPr>
          </a:p>
        </p:txBody>
      </p:sp>
      <p:sp>
        <p:nvSpPr>
          <p:cNvPr id="237" name="Google Shape;237;p16"/>
          <p:cNvSpPr txBox="1">
            <a:spLocks noGrp="1"/>
          </p:cNvSpPr>
          <p:nvPr>
            <p:ph type="body" idx="1"/>
          </p:nvPr>
        </p:nvSpPr>
        <p:spPr>
          <a:xfrm>
            <a:off x="849086" y="1789610"/>
            <a:ext cx="10358845" cy="4392389"/>
          </a:xfrm>
          <a:prstGeom prst="rect">
            <a:avLst/>
          </a:prstGeom>
        </p:spPr>
        <p:txBody>
          <a:bodyPr spcFirstLastPara="1" vert="horz" wrap="square" lIns="121900" tIns="0" rIns="121900" bIns="0" rtlCol="0" anchor="t" anchorCtr="0">
            <a:noAutofit/>
          </a:bodyPr>
          <a:lstStyle/>
          <a:p>
            <a:pPr lvl="0" algn="just">
              <a:buFont typeface="Arial" panose="020B0604020202020204" pitchFamily="34" charset="0"/>
              <a:buChar char="•"/>
            </a:pPr>
            <a:r>
              <a:rPr lang="tr-TR" sz="2800" dirty="0">
                <a:solidFill>
                  <a:schemeClr val="tx1"/>
                </a:solidFill>
              </a:rPr>
              <a:t>Bir örgütte strese neden olan bir çok faktör mevcuttur. Bu faktörleri şu şekilde sınıflandırabiliriz; </a:t>
            </a:r>
          </a:p>
          <a:p>
            <a:pPr lvl="1" algn="just">
              <a:buFont typeface="Arial" panose="020B0604020202020204" pitchFamily="34" charset="0"/>
              <a:buChar char="•"/>
            </a:pPr>
            <a:r>
              <a:rPr lang="tr-TR" sz="2400" dirty="0">
                <a:solidFill>
                  <a:schemeClr val="tx1"/>
                </a:solidFill>
              </a:rPr>
              <a:t>Görev,</a:t>
            </a:r>
          </a:p>
          <a:p>
            <a:pPr lvl="1" algn="just">
              <a:buFont typeface="Arial" panose="020B0604020202020204" pitchFamily="34" charset="0"/>
              <a:buChar char="•"/>
            </a:pPr>
            <a:r>
              <a:rPr lang="tr-TR" sz="2400" dirty="0">
                <a:solidFill>
                  <a:schemeClr val="tx1"/>
                </a:solidFill>
              </a:rPr>
              <a:t>Rol,</a:t>
            </a:r>
          </a:p>
          <a:p>
            <a:pPr lvl="1" algn="just">
              <a:buFont typeface="Arial" panose="020B0604020202020204" pitchFamily="34" charset="0"/>
              <a:buChar char="•"/>
            </a:pPr>
            <a:r>
              <a:rPr lang="tr-TR" sz="2400" dirty="0">
                <a:solidFill>
                  <a:schemeClr val="tx1"/>
                </a:solidFill>
              </a:rPr>
              <a:t>Bireylerarası Talepler.</a:t>
            </a:r>
          </a:p>
          <a:p>
            <a:pPr lvl="0" algn="just">
              <a:buFont typeface="Arial" panose="020B0604020202020204" pitchFamily="34" charset="0"/>
              <a:buChar char="•"/>
            </a:pPr>
            <a:r>
              <a:rPr lang="tr-TR" sz="2533" dirty="0">
                <a:solidFill>
                  <a:schemeClr val="tx1"/>
                </a:solidFill>
              </a:rPr>
              <a:t>Hatalardan kaçınmak, verilen görevleri kısıtlı bir sürede bitirebilmek için duyulan baskılar, aşırı iş yükü, anlayışsız bir yönetici, baskıcı - dedikoducu iş arkadaşları gibi.</a:t>
            </a:r>
          </a:p>
        </p:txBody>
      </p:sp>
      <p:sp>
        <p:nvSpPr>
          <p:cNvPr id="238" name="Google Shape;238;p16"/>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5</a:t>
            </a:fld>
            <a:endParaRPr/>
          </a:p>
        </p:txBody>
      </p:sp>
    </p:spTree>
    <p:extLst>
      <p:ext uri="{BB962C8B-B14F-4D97-AF65-F5344CB8AC3E}">
        <p14:creationId xmlns:p14="http://schemas.microsoft.com/office/powerpoint/2010/main" val="307557585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6"/>
          <p:cNvSpPr txBox="1">
            <a:spLocks noGrp="1"/>
          </p:cNvSpPr>
          <p:nvPr>
            <p:ph type="body" idx="1"/>
          </p:nvPr>
        </p:nvSpPr>
        <p:spPr>
          <a:xfrm>
            <a:off x="966651" y="1524000"/>
            <a:ext cx="10215155" cy="4497978"/>
          </a:xfrm>
          <a:prstGeom prst="rect">
            <a:avLst/>
          </a:prstGeom>
        </p:spPr>
        <p:txBody>
          <a:bodyPr spcFirstLastPara="1" vert="horz" wrap="square" lIns="121900" tIns="0" rIns="121900" bIns="0" rtlCol="0" anchor="t" anchorCtr="0">
            <a:noAutofit/>
          </a:bodyPr>
          <a:lstStyle/>
          <a:p>
            <a:pPr lvl="0" algn="just">
              <a:buFont typeface="Arial" panose="020B0604020202020204" pitchFamily="34" charset="0"/>
              <a:buChar char="•"/>
            </a:pPr>
            <a:r>
              <a:rPr lang="tr-TR" sz="2800" b="1" dirty="0">
                <a:solidFill>
                  <a:schemeClr val="tx1"/>
                </a:solidFill>
              </a:rPr>
              <a:t>Görev talepleri</a:t>
            </a:r>
            <a:r>
              <a:rPr lang="tr-TR" sz="2800" dirty="0">
                <a:solidFill>
                  <a:schemeClr val="tx1"/>
                </a:solidFill>
              </a:rPr>
              <a:t>, bireyin kendi işi ile ilgilidir. Bu talepler; iş tasarımı, çalışma koşuları ve fiziksel çalışma düzenini kapsar.</a:t>
            </a:r>
          </a:p>
          <a:p>
            <a:pPr lvl="0" algn="just">
              <a:buFont typeface="Arial" panose="020B0604020202020204" pitchFamily="34" charset="0"/>
              <a:buChar char="•"/>
            </a:pPr>
            <a:r>
              <a:rPr lang="tr-TR" sz="2800" b="1" dirty="0">
                <a:solidFill>
                  <a:schemeClr val="tx1"/>
                </a:solidFill>
              </a:rPr>
              <a:t>Rol talepleri, </a:t>
            </a:r>
            <a:r>
              <a:rPr lang="tr-TR" sz="2800" dirty="0">
                <a:solidFill>
                  <a:schemeClr val="tx1"/>
                </a:solidFill>
              </a:rPr>
              <a:t>çalışanların belirli bir rolün işlevini yerine getirirken üzerlerinde hissettiği baskılar ile doğrudan ilişkilidir. </a:t>
            </a:r>
          </a:p>
          <a:p>
            <a:pPr lvl="1" algn="just">
              <a:buFont typeface="Arial" panose="020B0604020202020204" pitchFamily="34" charset="0"/>
              <a:buChar char="•"/>
            </a:pPr>
            <a:r>
              <a:rPr lang="tr-TR" sz="2400" dirty="0">
                <a:solidFill>
                  <a:schemeClr val="tx1"/>
                </a:solidFill>
              </a:rPr>
              <a:t>Aşırı rol yükü, bir çalışandan performansının üzerinde beklentidir.</a:t>
            </a:r>
          </a:p>
          <a:p>
            <a:pPr lvl="1" algn="just">
              <a:buFont typeface="Arial" panose="020B0604020202020204" pitchFamily="34" charset="0"/>
              <a:buChar char="•"/>
            </a:pPr>
            <a:r>
              <a:rPr lang="tr-TR" sz="2400" dirty="0">
                <a:solidFill>
                  <a:schemeClr val="tx1"/>
                </a:solidFill>
              </a:rPr>
              <a:t>Rol belirsizliği, rolden beklentilerinin ne olduğunun tam olarak anlaşılamaması ve çalışanların ne yaptıklarından emin olmadıkları durumdur.</a:t>
            </a:r>
          </a:p>
          <a:p>
            <a:pPr lvl="0" algn="just">
              <a:buFont typeface="Arial" panose="020B0604020202020204" pitchFamily="34" charset="0"/>
              <a:buChar char="•"/>
            </a:pPr>
            <a:endParaRPr lang="tr-TR" sz="2667" dirty="0">
              <a:solidFill>
                <a:schemeClr val="tx1"/>
              </a:solidFill>
            </a:endParaRPr>
          </a:p>
        </p:txBody>
      </p:sp>
      <p:sp>
        <p:nvSpPr>
          <p:cNvPr id="238" name="Google Shape;238;p16"/>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6</a:t>
            </a:fld>
            <a:endParaRPr/>
          </a:p>
        </p:txBody>
      </p:sp>
    </p:spTree>
    <p:extLst>
      <p:ext uri="{BB962C8B-B14F-4D97-AF65-F5344CB8AC3E}">
        <p14:creationId xmlns:p14="http://schemas.microsoft.com/office/powerpoint/2010/main" val="150640689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6"/>
          <p:cNvSpPr txBox="1">
            <a:spLocks noGrp="1"/>
          </p:cNvSpPr>
          <p:nvPr>
            <p:ph type="body" idx="1"/>
          </p:nvPr>
        </p:nvSpPr>
        <p:spPr>
          <a:xfrm>
            <a:off x="966651" y="1497496"/>
            <a:ext cx="10215155" cy="4524482"/>
          </a:xfrm>
          <a:prstGeom prst="rect">
            <a:avLst/>
          </a:prstGeom>
        </p:spPr>
        <p:txBody>
          <a:bodyPr spcFirstLastPara="1" vert="horz" wrap="square" lIns="121900" tIns="0" rIns="121900" bIns="0" rtlCol="0" anchor="t" anchorCtr="0">
            <a:noAutofit/>
          </a:bodyPr>
          <a:lstStyle/>
          <a:p>
            <a:pPr lvl="0" algn="just">
              <a:buFont typeface="Arial" panose="020B0604020202020204" pitchFamily="34" charset="0"/>
              <a:buChar char="•"/>
            </a:pPr>
            <a:r>
              <a:rPr lang="tr-TR" sz="2800" dirty="0">
                <a:solidFill>
                  <a:schemeClr val="tx1"/>
                </a:solidFill>
              </a:rPr>
              <a:t>Bireyler sabit çalışma saatleri, ağır sorumluluk gerektiren işler gibi kısıtlamalarla ile karşılaştıklarında stres seviyeleri artabilir ve bu çalışanlar stres seviyelerini azaltmak için gösterecekleri inisiyatif alarak olumlu yada olumsuz davranış gösterme eğilimleri düşmektedir. </a:t>
            </a:r>
          </a:p>
          <a:p>
            <a:pPr lvl="0" algn="just">
              <a:buFont typeface="Arial" panose="020B0604020202020204" pitchFamily="34" charset="0"/>
              <a:buChar char="•"/>
            </a:pPr>
            <a:endParaRPr lang="tr-TR" sz="2667" dirty="0">
              <a:solidFill>
                <a:schemeClr val="tx1"/>
              </a:solidFill>
            </a:endParaRPr>
          </a:p>
        </p:txBody>
      </p:sp>
      <p:sp>
        <p:nvSpPr>
          <p:cNvPr id="238" name="Google Shape;238;p16"/>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7</a:t>
            </a:fld>
            <a:endParaRPr/>
          </a:p>
        </p:txBody>
      </p:sp>
    </p:spTree>
    <p:extLst>
      <p:ext uri="{BB962C8B-B14F-4D97-AF65-F5344CB8AC3E}">
        <p14:creationId xmlns:p14="http://schemas.microsoft.com/office/powerpoint/2010/main" val="184540308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6"/>
          <p:cNvSpPr txBox="1">
            <a:spLocks noGrp="1"/>
          </p:cNvSpPr>
          <p:nvPr>
            <p:ph type="body" idx="1"/>
          </p:nvPr>
        </p:nvSpPr>
        <p:spPr>
          <a:xfrm>
            <a:off x="836023" y="1162594"/>
            <a:ext cx="10633166" cy="4650378"/>
          </a:xfrm>
          <a:prstGeom prst="rect">
            <a:avLst/>
          </a:prstGeom>
        </p:spPr>
        <p:txBody>
          <a:bodyPr spcFirstLastPara="1" vert="horz" wrap="square" lIns="121900" tIns="0" rIns="121900" bIns="0" rtlCol="0" anchor="t" anchorCtr="0">
            <a:noAutofit/>
          </a:bodyPr>
          <a:lstStyle/>
          <a:p>
            <a:pPr lvl="0" algn="just">
              <a:buFont typeface="Arial" panose="020B0604020202020204" pitchFamily="34" charset="0"/>
              <a:buChar char="•"/>
            </a:pPr>
            <a:r>
              <a:rPr lang="tr-TR" sz="2933" b="1" dirty="0">
                <a:solidFill>
                  <a:schemeClr val="tx1"/>
                </a:solidFill>
              </a:rPr>
              <a:t>Bireylerarası talepler, </a:t>
            </a:r>
            <a:r>
              <a:rPr lang="tr-TR" sz="2933" dirty="0">
                <a:solidFill>
                  <a:schemeClr val="tx1"/>
                </a:solidFill>
              </a:rPr>
              <a:t>diğer çalışanlar tarafından oluşturulan baskılardır. </a:t>
            </a:r>
          </a:p>
          <a:p>
            <a:pPr lvl="0" algn="just">
              <a:buFont typeface="Arial" panose="020B0604020202020204" pitchFamily="34" charset="0"/>
              <a:buChar char="•"/>
            </a:pPr>
            <a:r>
              <a:rPr lang="tr-TR" sz="2933" dirty="0">
                <a:solidFill>
                  <a:schemeClr val="tx1"/>
                </a:solidFill>
              </a:rPr>
              <a:t>Çalışanların birbirleriyle olan ilişkilerinin zayıf olması, özellikle de sosyal ihtiyaçları yüksek olan ile olmayanlar arasında stres faktörü ortaya çıkmaktadır.</a:t>
            </a:r>
          </a:p>
          <a:p>
            <a:pPr lvl="0" algn="just">
              <a:buFont typeface="Arial" panose="020B0604020202020204" pitchFamily="34" charset="0"/>
              <a:buChar char="•"/>
            </a:pPr>
            <a:r>
              <a:rPr lang="tr-TR" sz="2933" dirty="0">
                <a:solidFill>
                  <a:schemeClr val="tx1"/>
                </a:solidFill>
              </a:rPr>
              <a:t>Yapılan bir takım araştırmalara göre, yöneticiler ve iş arkadaşları arasında gerçekleşen kavga, zorbalık, kabalık, ırkçılık ve cinsel taciz gibi olumsuzluk içeren davranışlar, iş yerinde stresle doğrudan ilişkili olduğunu ortaya koymuştur.</a:t>
            </a:r>
            <a:endParaRPr lang="tr-TR" sz="2933" dirty="0"/>
          </a:p>
        </p:txBody>
      </p:sp>
      <p:sp>
        <p:nvSpPr>
          <p:cNvPr id="238" name="Google Shape;238;p16"/>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8</a:t>
            </a:fld>
            <a:endParaRPr/>
          </a:p>
        </p:txBody>
      </p:sp>
    </p:spTree>
    <p:extLst>
      <p:ext uri="{BB962C8B-B14F-4D97-AF65-F5344CB8AC3E}">
        <p14:creationId xmlns:p14="http://schemas.microsoft.com/office/powerpoint/2010/main" val="307296170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182</TotalTime>
  <Words>357</Words>
  <Application>Microsoft Office PowerPoint</Application>
  <PresentationFormat>Geniş ekran</PresentationFormat>
  <Paragraphs>29</Paragraphs>
  <Slides>8</Slides>
  <Notes>7</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8</vt:i4>
      </vt:variant>
    </vt:vector>
  </HeadingPairs>
  <TitlesOfParts>
    <vt:vector size="12" baseType="lpstr">
      <vt:lpstr>Arial</vt:lpstr>
      <vt:lpstr>Calibri</vt:lpstr>
      <vt:lpstr>Garamond</vt:lpstr>
      <vt:lpstr>Organik</vt:lpstr>
      <vt:lpstr>ÖRGÜTLERDE STRES  YÖNETİMİ</vt:lpstr>
      <vt:lpstr>Stres</vt:lpstr>
      <vt:lpstr>PowerPoint Sunusu</vt:lpstr>
      <vt:lpstr>Potansiyel Stres Kaynakları</vt:lpstr>
      <vt:lpstr>Örgütsel Faktörler</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User</cp:lastModifiedBy>
  <cp:revision>21</cp:revision>
  <dcterms:created xsi:type="dcterms:W3CDTF">2020-02-22T14:31:07Z</dcterms:created>
  <dcterms:modified xsi:type="dcterms:W3CDTF">2020-04-30T12:44:57Z</dcterms:modified>
</cp:coreProperties>
</file>