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309" r:id="rId3"/>
    <p:sldId id="266" r:id="rId4"/>
    <p:sldId id="265" r:id="rId5"/>
    <p:sldId id="263" r:id="rId6"/>
    <p:sldId id="322" r:id="rId7"/>
    <p:sldId id="315" r:id="rId8"/>
    <p:sldId id="296" r:id="rId9"/>
    <p:sldId id="297" r:id="rId10"/>
    <p:sldId id="324" r:id="rId11"/>
    <p:sldId id="299" r:id="rId12"/>
    <p:sldId id="317" r:id="rId13"/>
    <p:sldId id="274" r:id="rId14"/>
    <p:sldId id="271" r:id="rId15"/>
    <p:sldId id="277" r:id="rId16"/>
    <p:sldId id="326" r:id="rId17"/>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1" autoAdjust="0"/>
    <p:restoredTop sz="94660"/>
  </p:normalViewPr>
  <p:slideViewPr>
    <p:cSldViewPr>
      <p:cViewPr varScale="1">
        <p:scale>
          <a:sx n="87" d="100"/>
          <a:sy n="87" d="100"/>
        </p:scale>
        <p:origin x="154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8D15AFD-0C41-4C62-86F0-463C62144B4F}" type="datetimeFigureOut">
              <a:rPr lang="tr-TR"/>
              <a:pPr>
                <a:defRPr/>
              </a:pPr>
              <a:t>14.2.2018</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179CBD6-96B3-43E2-8A2F-5B04D77E9BCE}" type="slidenum">
              <a:rPr lang="tr-TR"/>
              <a:pPr>
                <a:defRPr/>
              </a:pPr>
              <a:t>‹#›</a:t>
            </a:fld>
            <a:endParaRPr lang="tr-TR"/>
          </a:p>
        </p:txBody>
      </p:sp>
    </p:spTree>
    <p:extLst>
      <p:ext uri="{BB962C8B-B14F-4D97-AF65-F5344CB8AC3E}">
        <p14:creationId xmlns:p14="http://schemas.microsoft.com/office/powerpoint/2010/main" val="2796608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6075F4FA-CEBE-4930-96E7-B27EE9B7E09A}" type="datetimeFigureOut">
              <a:rPr lang="tr-TR"/>
              <a:pPr>
                <a:defRPr/>
              </a:pPr>
              <a:t>14.2.2018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tr-TR" noProof="0"/>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5D0E9191-2B98-4DDC-9005-E1EEFAD98FC7}" type="slidenum">
              <a:rPr lang="tr-TR"/>
              <a:pPr>
                <a:defRPr/>
              </a:pPr>
              <a:t>‹#›</a:t>
            </a:fld>
            <a:endParaRPr lang="tr-TR"/>
          </a:p>
        </p:txBody>
      </p:sp>
    </p:spTree>
    <p:extLst>
      <p:ext uri="{BB962C8B-B14F-4D97-AF65-F5344CB8AC3E}">
        <p14:creationId xmlns:p14="http://schemas.microsoft.com/office/powerpoint/2010/main" val="29703091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C9632DEA-C3E8-4446-93F1-312FB3EA3862}"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7D8A9301-B16F-4909-9764-918C155F861A}"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CC70E651-E5EF-4C0E-870A-A8740F05E4E3}"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88A7CE9B-3051-4779-B99A-0F44B3CBD69C}"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861142C8-7415-43FB-8F11-79EE235F33DD}"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14DCABA3-29EF-432C-91DC-9C4E3AAB4F6A}"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8DE3A415-3530-445F-9641-C1E04568BBE5}"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36E15E65-7AA6-4120-A249-5128ADFADE5E}"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59CF5317-1AFD-4403-89DC-2DF03FA91D93}" type="datetimeFigureOut">
              <a:rPr lang="tr-TR"/>
              <a:pPr>
                <a:defRPr/>
              </a:pPr>
              <a:t>14.2.2018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3F4E2902-FE9A-485F-ACAA-9022F91E3308}"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83068E41-CC50-422E-9BFA-DE9B40D0DA4E}"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E8D9BBBA-368F-433C-8437-C00DA7A15292}"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438F1996-EBF8-4E11-A57E-AA3B392D92D1}" type="datetimeFigureOut">
              <a:rPr lang="tr-TR"/>
              <a:pPr>
                <a:defRPr/>
              </a:pPr>
              <a:t>14.2.2018</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427BEFA4-B74B-4FD1-B2BE-FDA8F7B51990}"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E0527288-216C-4BBC-BFB1-962C9D837296}" type="datetimeFigureOut">
              <a:rPr lang="tr-TR"/>
              <a:pPr>
                <a:defRPr/>
              </a:pPr>
              <a:t>14.2.2018</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71367448-D244-478C-8C33-747055E6899B}"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BF348154-247B-48A3-8777-FE6F2763208E}" type="datetimeFigureOut">
              <a:rPr lang="tr-TR"/>
              <a:pPr>
                <a:defRPr/>
              </a:pPr>
              <a:t>14.2.2018</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C56CD11C-6865-44BD-9C58-2718B975F45B}"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0DBAD2D4-EF4B-467B-8AA1-70368CAF47BF}"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282DB291-1EC8-41A7-AEC1-56831628B1F2}"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1BE28448-D8F8-47DA-8B75-4E9982653900}" type="datetimeFigureOut">
              <a:rPr lang="tr-TR"/>
              <a:pPr>
                <a:defRPr/>
              </a:pPr>
              <a:t>14.2.2018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357E7D1D-0863-4256-BCD5-F172FE297428}"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60000"/>
                <a:lumOff val="40000"/>
              </a:schemeClr>
            </a:gs>
            <a:gs pos="50000">
              <a:schemeClr val="accent1">
                <a:lumMod val="20000"/>
                <a:lumOff val="8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2E9D41F-B58E-4E09-A4FC-CD435853E877}" type="datetimeFigureOut">
              <a:rPr lang="tr-TR"/>
              <a:pPr>
                <a:defRPr/>
              </a:pPr>
              <a:t>14.2.2018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1583C2DB-13C7-46F2-9DBE-0E4DAE1ABF1A}"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2339975" y="1995041"/>
            <a:ext cx="4895850" cy="1077218"/>
          </a:xfrm>
          <a:prstGeom prst="rect">
            <a:avLst/>
          </a:prstGeom>
          <a:noFill/>
          <a:ln w="9525">
            <a:noFill/>
            <a:miter lim="800000"/>
            <a:headEnd/>
            <a:tailEnd/>
          </a:ln>
        </p:spPr>
        <p:txBody>
          <a:bodyPr anchor="ctr">
            <a:spAutoFit/>
          </a:bodyPr>
          <a:lstStyle/>
          <a:p>
            <a:pPr algn="ctr"/>
            <a:r>
              <a:rPr lang="tr-TR" sz="3200" b="1" dirty="0">
                <a:ea typeface="Times New Roman" pitchFamily="18" charset="0"/>
                <a:cs typeface="Arial" charset="0"/>
              </a:rPr>
              <a:t>ÖĞRENME KURAMLARI</a:t>
            </a:r>
          </a:p>
          <a:p>
            <a:pPr algn="ctr"/>
            <a:r>
              <a:rPr lang="tr-TR" sz="3200" b="1" dirty="0">
                <a:ea typeface="Times New Roman" pitchFamily="18" charset="0"/>
                <a:cs typeface="Arial" charset="0"/>
              </a:rPr>
              <a:t>DAVRANIŞCI KURAM</a:t>
            </a:r>
            <a:endParaRPr lang="tr-TR" sz="3200" dirty="0">
              <a:ea typeface="Times New Roman" pitchFamily="18" charset="0"/>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2 İçerik Yer Tutucusu"/>
          <p:cNvSpPr>
            <a:spLocks noGrp="1"/>
          </p:cNvSpPr>
          <p:nvPr>
            <p:ph idx="1"/>
          </p:nvPr>
        </p:nvSpPr>
        <p:spPr>
          <a:xfrm>
            <a:off x="107504" y="980728"/>
            <a:ext cx="8229600" cy="4525963"/>
          </a:xfrm>
        </p:spPr>
        <p:txBody>
          <a:bodyPr/>
          <a:lstStyle/>
          <a:p>
            <a:pPr algn="just" eaLnBrk="1" hangingPunct="1">
              <a:buFont typeface="Arial" charset="0"/>
              <a:buNone/>
            </a:pPr>
            <a:r>
              <a:rPr lang="tr-TR" dirty="0" smtClean="0">
                <a:latin typeface="Arial" charset="0"/>
                <a:ea typeface="Times New Roman" pitchFamily="18" charset="0"/>
                <a:cs typeface="Arial" charset="0"/>
              </a:rPr>
              <a:t>     </a:t>
            </a:r>
            <a:r>
              <a:rPr lang="tr-TR" dirty="0" err="1" smtClean="0">
                <a:latin typeface="Arial" charset="0"/>
                <a:ea typeface="Times New Roman" pitchFamily="18" charset="0"/>
                <a:cs typeface="Arial" charset="0"/>
              </a:rPr>
              <a:t>Guthrie</a:t>
            </a:r>
            <a:r>
              <a:rPr lang="tr-TR" dirty="0" smtClean="0">
                <a:latin typeface="Arial" charset="0"/>
                <a:ea typeface="Times New Roman" pitchFamily="18" charset="0"/>
                <a:cs typeface="Arial" charset="0"/>
              </a:rPr>
              <a:t>, diğer kuramcılar gibi öğrenmenin sonuçlarıyla ilgilenmez, organizmanın tepkilerine önem verir. Ona göre eğer bir </a:t>
            </a:r>
            <a:r>
              <a:rPr lang="tr-TR" dirty="0" err="1" smtClean="0">
                <a:latin typeface="Arial" charset="0"/>
                <a:ea typeface="Times New Roman" pitchFamily="18" charset="0"/>
                <a:cs typeface="Arial" charset="0"/>
              </a:rPr>
              <a:t>çağrımsal</a:t>
            </a:r>
            <a:r>
              <a:rPr lang="tr-TR" dirty="0" smtClean="0">
                <a:latin typeface="Arial" charset="0"/>
                <a:ea typeface="Times New Roman" pitchFamily="18" charset="0"/>
                <a:cs typeface="Arial" charset="0"/>
              </a:rPr>
              <a:t> ket vurma, engellenme yoksa unutma da söz konusu değildir. </a:t>
            </a:r>
          </a:p>
          <a:p>
            <a:pPr algn="just" eaLnBrk="1" hangingPunct="1">
              <a:buFont typeface="Arial" charset="0"/>
              <a:buNone/>
            </a:pPr>
            <a:r>
              <a:rPr lang="tr-TR" dirty="0" smtClean="0">
                <a:latin typeface="Arial" charset="0"/>
                <a:ea typeface="Times New Roman" pitchFamily="18" charset="0"/>
                <a:cs typeface="Arial" charset="0"/>
              </a:rPr>
              <a:t>      </a:t>
            </a:r>
            <a:r>
              <a:rPr lang="tr-TR" dirty="0" err="1" smtClean="0">
                <a:latin typeface="Arial" charset="0"/>
                <a:ea typeface="Times New Roman" pitchFamily="18" charset="0"/>
                <a:cs typeface="Arial" charset="0"/>
              </a:rPr>
              <a:t>Guthrie</a:t>
            </a:r>
            <a:r>
              <a:rPr lang="tr-TR" dirty="0" smtClean="0">
                <a:latin typeface="Arial" charset="0"/>
                <a:ea typeface="Times New Roman" pitchFamily="18" charset="0"/>
                <a:cs typeface="Arial" charset="0"/>
              </a:rPr>
              <a:t>, unutmayı geriye ket vurmayla açıklamıştır.</a:t>
            </a:r>
          </a:p>
          <a:p>
            <a:pPr algn="just" eaLnBrk="1" hangingPunct="1"/>
            <a:endParaRPr lang="tr-TR" dirty="0" smtClean="0">
              <a:ea typeface="Times New Roman" pitchFamily="18" charset="0"/>
              <a:cs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2 İçerik Yer Tutucusu"/>
          <p:cNvSpPr>
            <a:spLocks noGrp="1"/>
          </p:cNvSpPr>
          <p:nvPr>
            <p:ph idx="1"/>
          </p:nvPr>
        </p:nvSpPr>
        <p:spPr>
          <a:xfrm>
            <a:off x="142875" y="142875"/>
            <a:ext cx="8786813" cy="6215063"/>
          </a:xfrm>
        </p:spPr>
        <p:txBody>
          <a:bodyPr/>
          <a:lstStyle/>
          <a:p>
            <a:pPr algn="just" eaLnBrk="1" hangingPunct="1">
              <a:spcBef>
                <a:spcPct val="0"/>
              </a:spcBef>
              <a:buFontTx/>
              <a:buNone/>
            </a:pPr>
            <a:r>
              <a:rPr lang="tr-TR" b="1" smtClean="0">
                <a:latin typeface="Arial" charset="0"/>
              </a:rPr>
              <a:t>        Edimsel Koşullama</a:t>
            </a:r>
            <a:endParaRPr lang="tr-TR" smtClean="0">
              <a:latin typeface="Arial" charset="0"/>
            </a:endParaRPr>
          </a:p>
          <a:p>
            <a:pPr algn="just" eaLnBrk="1" hangingPunct="1">
              <a:buFont typeface="Arial" charset="0"/>
              <a:buNone/>
            </a:pPr>
            <a:r>
              <a:rPr lang="tr-TR" sz="2400" smtClean="0">
                <a:latin typeface="Arial" charset="0"/>
                <a:cs typeface="Arial" charset="0"/>
              </a:rPr>
              <a:t>              </a:t>
            </a:r>
            <a:r>
              <a:rPr lang="tr-TR" sz="2400" smtClean="0">
                <a:latin typeface="Arial" charset="0"/>
                <a:ea typeface="Times New Roman" pitchFamily="18" charset="0"/>
                <a:cs typeface="Arial" charset="0"/>
              </a:rPr>
              <a:t>Bilindiği gibi bir yiyecek</a:t>
            </a:r>
            <a:r>
              <a:rPr lang="tr-TR" sz="2400" smtClean="0">
                <a:latin typeface="Arial" charset="0"/>
                <a:cs typeface="Arial" charset="0"/>
              </a:rPr>
              <a:t> ağızda,</a:t>
            </a:r>
            <a:r>
              <a:rPr lang="tr-TR" sz="2400" smtClean="0">
                <a:latin typeface="Arial" charset="0"/>
                <a:cs typeface="Times New Roman" pitchFamily="18" charset="0"/>
              </a:rPr>
              <a:t> tükürük salgısını uyandırır. Giderek yiyeceğin kokusu ve görünümü de tükürük salgısını uyandırır. </a:t>
            </a:r>
            <a:r>
              <a:rPr lang="tr-TR" sz="2400" smtClean="0">
                <a:latin typeface="Arial" charset="0"/>
                <a:cs typeface="Arial" charset="0"/>
              </a:rPr>
              <a:t>Tepkiyi </a:t>
            </a:r>
            <a:r>
              <a:rPr lang="tr-TR" sz="2400" smtClean="0">
                <a:latin typeface="Arial" charset="0"/>
                <a:cs typeface="Times New Roman" pitchFamily="18" charset="0"/>
              </a:rPr>
              <a:t>uya</a:t>
            </a:r>
            <a:r>
              <a:rPr lang="tr-TR" sz="2400" smtClean="0">
                <a:latin typeface="Arial" charset="0"/>
                <a:cs typeface="Arial" charset="0"/>
              </a:rPr>
              <a:t>ran</a:t>
            </a:r>
            <a:r>
              <a:rPr lang="tr-TR" sz="2400" smtClean="0">
                <a:latin typeface="Arial" charset="0"/>
                <a:cs typeface="Times New Roman" pitchFamily="18" charset="0"/>
              </a:rPr>
              <a:t> uyarıcının(yiyecek) yeni bir uyarıcıyla (yiyeceğin koku ve görünümü) tekrar ve birlikte sunulmasıyla yeni uyarıcı tepki uyandırma gücü kazanmıştır.(Klasik koşullama) Skinner, bu tür tepkilerin pek çok davranışı açıklamada yetersiz kaldığını ileri sürerek, insan davranışlarını edimsel koşullama kavramıyla açıklamaya çalışmıştır. </a:t>
            </a:r>
          </a:p>
          <a:p>
            <a:pPr algn="just" eaLnBrk="1" hangingPunct="1"/>
            <a:endParaRPr lang="tr-TR" sz="2400" smtClean="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2 İçerik Yer Tutucusu"/>
          <p:cNvSpPr>
            <a:spLocks noGrp="1"/>
          </p:cNvSpPr>
          <p:nvPr>
            <p:ph idx="1"/>
          </p:nvPr>
        </p:nvSpPr>
        <p:spPr>
          <a:xfrm>
            <a:off x="323528" y="1772816"/>
            <a:ext cx="8229600" cy="4525963"/>
          </a:xfrm>
        </p:spPr>
        <p:txBody>
          <a:bodyPr/>
          <a:lstStyle/>
          <a:p>
            <a:pPr algn="just" eaLnBrk="1" hangingPunct="1">
              <a:buFont typeface="Arial" charset="0"/>
              <a:buNone/>
            </a:pPr>
            <a:r>
              <a:rPr lang="tr-TR" sz="2800" dirty="0" smtClean="0">
                <a:latin typeface="Arial" charset="0"/>
                <a:cs typeface="Arial" charset="0"/>
              </a:rPr>
              <a:t>          </a:t>
            </a:r>
            <a:r>
              <a:rPr lang="tr-TR" sz="2800" dirty="0" err="1" smtClean="0">
                <a:latin typeface="Arial" charset="0"/>
                <a:ea typeface="Times New Roman" pitchFamily="18" charset="0"/>
                <a:cs typeface="Arial" charset="0"/>
              </a:rPr>
              <a:t>Operant</a:t>
            </a:r>
            <a:r>
              <a:rPr lang="tr-TR" sz="2800" dirty="0" smtClean="0">
                <a:latin typeface="Arial" charset="0"/>
                <a:ea typeface="Times New Roman" pitchFamily="18" charset="0"/>
                <a:cs typeface="Arial" charset="0"/>
              </a:rPr>
              <a:t> </a:t>
            </a:r>
            <a:r>
              <a:rPr lang="tr-TR" sz="2800" dirty="0" err="1" smtClean="0">
                <a:latin typeface="Arial" charset="0"/>
                <a:ea typeface="Times New Roman" pitchFamily="18" charset="0"/>
                <a:cs typeface="Arial" charset="0"/>
              </a:rPr>
              <a:t>öğrenmede.organizmayı</a:t>
            </a:r>
            <a:r>
              <a:rPr lang="tr-TR" sz="2800" dirty="0" smtClean="0">
                <a:latin typeface="Arial" charset="0"/>
                <a:ea typeface="Times New Roman" pitchFamily="18" charset="0"/>
                <a:cs typeface="Arial" charset="0"/>
              </a:rPr>
              <a:t>  belli bir tepkiyi yapmaya iten bir kuvvet yoktur, sadece eyleme iten güdü vardır. Organizmayı ödüle götüren veya cezadan kurtulmasını sağlayan </a:t>
            </a:r>
            <a:r>
              <a:rPr lang="tr-TR" sz="2800" dirty="0" err="1" smtClean="0">
                <a:latin typeface="Arial" charset="0"/>
                <a:ea typeface="Times New Roman" pitchFamily="18" charset="0"/>
                <a:cs typeface="Arial" charset="0"/>
              </a:rPr>
              <a:t>davranış,çevresel</a:t>
            </a:r>
            <a:r>
              <a:rPr lang="tr-TR" sz="2800" dirty="0" smtClean="0">
                <a:latin typeface="Arial" charset="0"/>
                <a:ea typeface="Times New Roman" pitchFamily="18" charset="0"/>
                <a:cs typeface="Arial" charset="0"/>
              </a:rPr>
              <a:t> uyaranlardan bağımsız olarak kendiliğinden gelişmektedir. </a:t>
            </a:r>
          </a:p>
          <a:p>
            <a:pPr algn="just" eaLnBrk="1" hangingPunct="1"/>
            <a:endParaRPr lang="tr-TR" sz="2800" dirty="0" smtClean="0">
              <a:ea typeface="Times New Roman" pitchFamily="18" charset="0"/>
              <a:cs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428625" y="1114425"/>
            <a:ext cx="8715375" cy="3805238"/>
          </a:xfrm>
          <a:prstGeom prst="rect">
            <a:avLst/>
          </a:prstGeom>
          <a:noFill/>
          <a:ln w="9525">
            <a:noFill/>
            <a:miter lim="800000"/>
            <a:headEnd/>
            <a:tailEnd/>
          </a:ln>
        </p:spPr>
        <p:txBody>
          <a:bodyPr anchor="ctr">
            <a:spAutoFit/>
          </a:bodyPr>
          <a:lstStyle/>
          <a:p>
            <a:pPr indent="450850" algn="just"/>
            <a:r>
              <a:rPr lang="tr-TR" sz="2400"/>
              <a:t>Pekiştireç davranışın oluşmasını güçlendiren bir uyarıcı olarak tanımlanabilir.Burada pekiştirecin etkili olabilmesi önemlidir.</a:t>
            </a:r>
            <a:r>
              <a:rPr lang="tr-TR" sz="2800"/>
              <a:t> </a:t>
            </a:r>
          </a:p>
          <a:p>
            <a:pPr indent="450850" algn="just"/>
            <a:r>
              <a:rPr lang="tr-TR" sz="2400" b="1">
                <a:ea typeface="Times New Roman" pitchFamily="18" charset="0"/>
                <a:cs typeface="Arial" charset="0"/>
              </a:rPr>
              <a:t>Birincil ve İkincil Pekiştireçler </a:t>
            </a:r>
            <a:r>
              <a:rPr lang="tr-TR" sz="2400">
                <a:ea typeface="Times New Roman" pitchFamily="18" charset="0"/>
                <a:cs typeface="Arial" charset="0"/>
              </a:rPr>
              <a:t> Pekiştireçler iki kategoride toplanabilir: birincil ve ikincil pekiştireçler. Birincil pekiştireçler insanların fiziksel ihtiyaçlarını karşılayanlardır. Örneğin; yiyecek, su, kendini güvende hissetmek,yakınlık duygusu gibi. </a:t>
            </a:r>
          </a:p>
          <a:p>
            <a:pPr indent="450850" algn="just"/>
            <a:r>
              <a:rPr lang="tr-TR" sz="2400">
                <a:ea typeface="Times New Roman" pitchFamily="18" charset="0"/>
                <a:cs typeface="Arial" charset="0"/>
              </a:rPr>
              <a:t>İkincil pekiştireçler ise birincil pekiştireçlerle birlikte ortaya çıkan pekiştireçlerdir, bu nedenle "koşullu pekiştireç" de denilebilir. </a:t>
            </a:r>
          </a:p>
        </p:txBody>
      </p:sp>
      <p:sp>
        <p:nvSpPr>
          <p:cNvPr id="56324" name="Rectangle 4"/>
          <p:cNvSpPr>
            <a:spLocks noChangeArrowheads="1"/>
          </p:cNvSpPr>
          <p:nvPr/>
        </p:nvSpPr>
        <p:spPr bwMode="auto">
          <a:xfrm>
            <a:off x="900113" y="425450"/>
            <a:ext cx="2301875" cy="519113"/>
          </a:xfrm>
          <a:prstGeom prst="rect">
            <a:avLst/>
          </a:prstGeom>
          <a:noFill/>
          <a:ln w="9525">
            <a:noFill/>
            <a:miter lim="800000"/>
            <a:headEnd/>
            <a:tailEnd/>
          </a:ln>
          <a:effectLst/>
        </p:spPr>
        <p:txBody>
          <a:bodyPr wrap="none">
            <a:spAutoFit/>
          </a:bodyPr>
          <a:lstStyle/>
          <a:p>
            <a:r>
              <a:rPr lang="tr-TR" sz="2800" b="1"/>
              <a:t>Pekiştireçler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683568" y="1340768"/>
            <a:ext cx="7858125" cy="3046413"/>
          </a:xfrm>
          <a:prstGeom prst="rect">
            <a:avLst/>
          </a:prstGeom>
          <a:noFill/>
          <a:ln w="9525">
            <a:noFill/>
            <a:miter lim="800000"/>
            <a:headEnd/>
            <a:tailEnd/>
          </a:ln>
        </p:spPr>
        <p:txBody>
          <a:bodyPr anchor="ctr">
            <a:spAutoFit/>
          </a:bodyPr>
          <a:lstStyle/>
          <a:p>
            <a:pPr indent="450850" algn="just"/>
            <a:r>
              <a:rPr lang="tr-TR" sz="3200" b="1" dirty="0">
                <a:ea typeface="Times New Roman" pitchFamily="18" charset="0"/>
                <a:cs typeface="Arial" charset="0"/>
              </a:rPr>
              <a:t>Pekiştirme tarifesi:</a:t>
            </a:r>
            <a:r>
              <a:rPr lang="tr-TR" sz="3200" dirty="0">
                <a:ea typeface="Times New Roman" pitchFamily="18" charset="0"/>
                <a:cs typeface="Arial" charset="0"/>
              </a:rPr>
              <a:t> Pekiştirmenin davranış üzerinde etkili olabilmesi bir çok faktöre bağlıdır. Bunlardan en önemlisi pekiştirme tarifesidir. Bu terim kelime anlamıyla </a:t>
            </a:r>
            <a:r>
              <a:rPr lang="tr-TR" sz="3200" dirty="0" err="1">
                <a:ea typeface="Times New Roman" pitchFamily="18" charset="0"/>
                <a:cs typeface="Arial" charset="0"/>
              </a:rPr>
              <a:t>pekiştirecin</a:t>
            </a:r>
            <a:r>
              <a:rPr lang="tr-TR" sz="3200" dirty="0">
                <a:ea typeface="Times New Roman" pitchFamily="18" charset="0"/>
                <a:cs typeface="Arial" charset="0"/>
              </a:rPr>
              <a:t> ne kadar sıklıkla verildiği anlamına gelmektedir.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ChangeArrowheads="1"/>
          </p:cNvSpPr>
          <p:nvPr/>
        </p:nvSpPr>
        <p:spPr bwMode="auto">
          <a:xfrm>
            <a:off x="465136" y="980728"/>
            <a:ext cx="8211319" cy="1815882"/>
          </a:xfrm>
          <a:prstGeom prst="rect">
            <a:avLst/>
          </a:prstGeom>
          <a:noFill/>
          <a:ln w="9525">
            <a:noFill/>
            <a:miter lim="800000"/>
            <a:headEnd/>
            <a:tailEnd/>
          </a:ln>
        </p:spPr>
        <p:txBody>
          <a:bodyPr wrap="square" anchor="ctr">
            <a:spAutoFit/>
          </a:bodyPr>
          <a:lstStyle/>
          <a:p>
            <a:pPr indent="450850" algn="just"/>
            <a:r>
              <a:rPr lang="tr-TR" sz="2800" b="1" dirty="0">
                <a:ea typeface="Times New Roman" pitchFamily="18" charset="0"/>
                <a:cs typeface="Arial" charset="0"/>
              </a:rPr>
              <a:t>Davranışçı Yaklaşımların Sınıf Ortamında Uygulanması</a:t>
            </a:r>
            <a:endParaRPr lang="tr-TR" sz="2800" dirty="0">
              <a:ea typeface="Times New Roman" pitchFamily="18" charset="0"/>
              <a:cs typeface="Arial" charset="0"/>
            </a:endParaRPr>
          </a:p>
          <a:p>
            <a:pPr indent="450850" algn="just" eaLnBrk="0" hangingPunct="0"/>
            <a:endParaRPr lang="tr-TR" sz="2800" dirty="0">
              <a:ea typeface="Times New Roman" pitchFamily="18" charset="0"/>
              <a:cs typeface="Arial" charset="0"/>
            </a:endParaRPr>
          </a:p>
          <a:p>
            <a:pPr indent="450850" algn="just" eaLnBrk="0" hangingPunct="0"/>
            <a:r>
              <a:rPr lang="tr-TR" sz="2800" dirty="0">
                <a:ea typeface="Times New Roman" pitchFamily="18" charset="0"/>
                <a:cs typeface="Arial" charset="0"/>
              </a:rPr>
              <a:t>.</a:t>
            </a:r>
          </a:p>
        </p:txBody>
      </p:sp>
      <p:sp>
        <p:nvSpPr>
          <p:cNvPr id="71684" name="Rectangle 1"/>
          <p:cNvSpPr>
            <a:spLocks noChangeArrowheads="1"/>
          </p:cNvSpPr>
          <p:nvPr/>
        </p:nvSpPr>
        <p:spPr bwMode="auto">
          <a:xfrm>
            <a:off x="465137" y="2113693"/>
            <a:ext cx="8429625" cy="2677656"/>
          </a:xfrm>
          <a:prstGeom prst="rect">
            <a:avLst/>
          </a:prstGeom>
          <a:noFill/>
          <a:ln w="9525">
            <a:noFill/>
            <a:miter lim="800000"/>
            <a:headEnd/>
            <a:tailEnd/>
          </a:ln>
        </p:spPr>
        <p:txBody>
          <a:bodyPr anchor="ctr">
            <a:spAutoFit/>
          </a:bodyPr>
          <a:lstStyle/>
          <a:p>
            <a:pPr indent="450850" algn="just"/>
            <a:r>
              <a:rPr lang="tr-TR" sz="2800" dirty="0">
                <a:cs typeface="Arial" charset="0"/>
              </a:rPr>
              <a:t>Ö</a:t>
            </a:r>
            <a:r>
              <a:rPr lang="tr-TR" sz="2800" dirty="0">
                <a:ea typeface="Times New Roman" pitchFamily="18" charset="0"/>
                <a:cs typeface="Arial" charset="0"/>
              </a:rPr>
              <a:t>ğrenenin öğrenme sürecine aktif olarak katılmasına dayanan bir yaklaşımdır. </a:t>
            </a:r>
            <a:r>
              <a:rPr lang="tr-TR" sz="2800" dirty="0">
                <a:cs typeface="Arial" charset="0"/>
              </a:rPr>
              <a:t>G</a:t>
            </a:r>
            <a:r>
              <a:rPr lang="tr-TR" sz="2800" dirty="0">
                <a:cs typeface="Times New Roman" pitchFamily="18" charset="0"/>
              </a:rPr>
              <a:t>üdülenme çok önemlidir. Ancak güdülenme genelde dışsal amaçlara yönelik olduğu</a:t>
            </a:r>
            <a:r>
              <a:rPr lang="tr-TR" sz="2800" dirty="0">
                <a:cs typeface="Arial" charset="0"/>
              </a:rPr>
              <a:t>nda</a:t>
            </a:r>
            <a:r>
              <a:rPr lang="tr-TR" sz="2800" dirty="0">
                <a:cs typeface="Times New Roman" pitchFamily="18" charset="0"/>
              </a:rPr>
              <a:t> bu</a:t>
            </a:r>
            <a:r>
              <a:rPr lang="tr-TR" sz="2800" dirty="0">
                <a:cs typeface="Arial" charset="0"/>
              </a:rPr>
              <a:t> durumun</a:t>
            </a:r>
            <a:r>
              <a:rPr lang="tr-TR" sz="2800" dirty="0">
                <a:cs typeface="Times New Roman" pitchFamily="18" charset="0"/>
              </a:rPr>
              <a:t> davranışın sürekliliği açısından yetersiz olduğu gerçeği unutulmamalıdır.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2 İçerik Yer Tutucusu"/>
          <p:cNvSpPr>
            <a:spLocks noGrp="1"/>
          </p:cNvSpPr>
          <p:nvPr>
            <p:ph idx="1"/>
          </p:nvPr>
        </p:nvSpPr>
        <p:spPr>
          <a:xfrm>
            <a:off x="971600" y="1916832"/>
            <a:ext cx="7272808" cy="3643313"/>
          </a:xfrm>
        </p:spPr>
        <p:txBody>
          <a:bodyPr/>
          <a:lstStyle/>
          <a:p>
            <a:pPr algn="ctr" eaLnBrk="1" hangingPunct="1">
              <a:lnSpc>
                <a:spcPct val="90000"/>
              </a:lnSpc>
              <a:buFont typeface="Arial" charset="0"/>
              <a:buNone/>
            </a:pPr>
            <a:r>
              <a:rPr lang="tr-TR" dirty="0" smtClean="0">
                <a:latin typeface="Arial" charset="0"/>
                <a:ea typeface="Times New Roman" pitchFamily="18" charset="0"/>
                <a:cs typeface="Arial" charset="0"/>
              </a:rPr>
              <a:t>      Bu yaklaşıma </a:t>
            </a:r>
            <a:r>
              <a:rPr lang="tr-TR" dirty="0" smtClean="0">
                <a:latin typeface="Arial" charset="0"/>
                <a:ea typeface="Times New Roman" pitchFamily="18" charset="0"/>
                <a:cs typeface="Arial" charset="0"/>
              </a:rPr>
              <a:t>göre, </a:t>
            </a:r>
            <a:r>
              <a:rPr lang="tr-TR" dirty="0" smtClean="0">
                <a:latin typeface="Arial" charset="0"/>
                <a:ea typeface="Times New Roman" pitchFamily="18" charset="0"/>
                <a:cs typeface="Arial" charset="0"/>
              </a:rPr>
              <a:t>öğrenmenin gerçekleşebilmesi; davranışların tekrar edilme sıklığının artırılmasına, </a:t>
            </a:r>
          </a:p>
          <a:p>
            <a:pPr algn="ctr" eaLnBrk="1" hangingPunct="1">
              <a:lnSpc>
                <a:spcPct val="90000"/>
              </a:lnSpc>
              <a:buFont typeface="Arial" charset="0"/>
              <a:buNone/>
            </a:pPr>
            <a:r>
              <a:rPr lang="tr-TR" dirty="0" smtClean="0">
                <a:latin typeface="Arial" charset="0"/>
                <a:ea typeface="Times New Roman" pitchFamily="18" charset="0"/>
                <a:cs typeface="Arial" charset="0"/>
              </a:rPr>
              <a:t>     </a:t>
            </a:r>
            <a:r>
              <a:rPr lang="tr-TR" dirty="0" err="1" smtClean="0">
                <a:latin typeface="Arial" charset="0"/>
                <a:ea typeface="Times New Roman" pitchFamily="18" charset="0"/>
                <a:cs typeface="Arial" charset="0"/>
              </a:rPr>
              <a:t>pekiştireçlerin</a:t>
            </a:r>
            <a:r>
              <a:rPr lang="tr-TR" dirty="0" smtClean="0">
                <a:latin typeface="Arial" charset="0"/>
                <a:ea typeface="Times New Roman" pitchFamily="18" charset="0"/>
                <a:cs typeface="Arial" charset="0"/>
              </a:rPr>
              <a:t> doğru, yerinde ve zamanında kullanılmasına bağlıdır.</a:t>
            </a:r>
          </a:p>
          <a:p>
            <a:pPr eaLnBrk="1" hangingPunct="1">
              <a:lnSpc>
                <a:spcPct val="90000"/>
              </a:lnSpc>
            </a:pPr>
            <a:endParaRPr lang="tr-TR" dirty="0" smtClean="0">
              <a:latin typeface="Arial" charset="0"/>
              <a:ea typeface="Times New Roman" pitchFamily="18" charset="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2 İçerik Yer Tutucusu"/>
          <p:cNvSpPr>
            <a:spLocks noGrp="1"/>
          </p:cNvSpPr>
          <p:nvPr>
            <p:ph idx="1"/>
          </p:nvPr>
        </p:nvSpPr>
        <p:spPr>
          <a:xfrm>
            <a:off x="179512" y="620688"/>
            <a:ext cx="8568952" cy="5929312"/>
          </a:xfrm>
        </p:spPr>
        <p:txBody>
          <a:bodyPr/>
          <a:lstStyle/>
          <a:p>
            <a:pPr algn="just" eaLnBrk="1" hangingPunct="1">
              <a:buFont typeface="Arial" charset="0"/>
              <a:buNone/>
            </a:pPr>
            <a:r>
              <a:rPr lang="tr-TR" sz="2800" dirty="0" smtClean="0">
                <a:latin typeface="Arial" charset="0"/>
                <a:ea typeface="Times New Roman" pitchFamily="18" charset="0"/>
                <a:cs typeface="Arial" charset="0"/>
              </a:rPr>
              <a:t>        Davranışçılara göre psikolojinin konusu sadece objektif yöntemlerle ölçülebilen ve değerlendirilebilen davranışlardır. Bu yaklaşım "objektif olmayan, kanıtlanamayan, somut olarak ölçülüp değerlendirilemeyen hiçbir yaklaşımın değeri yoktur</a:t>
            </a:r>
            <a:r>
              <a:rPr lang="tr-TR" sz="2800" dirty="0" smtClean="0">
                <a:latin typeface="Arial" charset="0"/>
                <a:ea typeface="Times New Roman" pitchFamily="18" charset="0"/>
                <a:cs typeface="Arial" charset="0"/>
              </a:rPr>
              <a:t>.” ilkesi </a:t>
            </a:r>
            <a:r>
              <a:rPr lang="tr-TR" sz="2800" dirty="0" smtClean="0">
                <a:latin typeface="Arial" charset="0"/>
                <a:ea typeface="Times New Roman" pitchFamily="18" charset="0"/>
                <a:cs typeface="Arial" charset="0"/>
              </a:rPr>
              <a:t>üzerine temellenmiştir. </a:t>
            </a:r>
          </a:p>
          <a:p>
            <a:pPr algn="just" eaLnBrk="1" hangingPunct="1">
              <a:buFont typeface="Arial" charset="0"/>
              <a:buNone/>
            </a:pPr>
            <a:r>
              <a:rPr lang="tr-TR" sz="2800" dirty="0" smtClean="0">
                <a:latin typeface="Arial" charset="0"/>
                <a:ea typeface="Times New Roman" pitchFamily="18" charset="0"/>
                <a:cs typeface="Arial" charset="0"/>
              </a:rPr>
              <a:t>        Davranışçılar (Uyaran-tepki psikologları), içsel yaşantıları reddederler. </a:t>
            </a:r>
          </a:p>
          <a:p>
            <a:pPr algn="just" eaLnBrk="1" hangingPunct="1">
              <a:buFont typeface="Arial" charset="0"/>
              <a:buNone/>
            </a:pPr>
            <a:r>
              <a:rPr lang="tr-TR" sz="2800" dirty="0" smtClean="0">
                <a:latin typeface="Arial" charset="0"/>
                <a:ea typeface="Times New Roman" pitchFamily="18" charset="0"/>
                <a:cs typeface="Arial" charset="0"/>
              </a:rPr>
              <a:t>       </a:t>
            </a:r>
          </a:p>
          <a:p>
            <a:pPr algn="just" eaLnBrk="1" hangingPunct="1"/>
            <a:endParaRPr lang="tr-TR" sz="2800" dirty="0" smtClean="0">
              <a:ea typeface="Times New Roman" pitchFamily="18" charset="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571500" y="285750"/>
            <a:ext cx="8286750" cy="4524375"/>
          </a:xfrm>
          <a:prstGeom prst="rect">
            <a:avLst/>
          </a:prstGeom>
          <a:noFill/>
          <a:ln w="9525">
            <a:noFill/>
            <a:miter lim="800000"/>
            <a:headEnd/>
            <a:tailEnd/>
          </a:ln>
        </p:spPr>
        <p:txBody>
          <a:bodyPr anchor="ctr">
            <a:spAutoFit/>
          </a:bodyPr>
          <a:lstStyle/>
          <a:p>
            <a:pPr indent="450850" algn="just"/>
            <a:r>
              <a:rPr lang="tr-TR" sz="2400">
                <a:ea typeface="Times New Roman" pitchFamily="18" charset="0"/>
                <a:cs typeface="Arial" charset="0"/>
              </a:rPr>
              <a:t>Davranışcılara göre, insan, uyaranlara belli biçimde tepki veren bir varlık, biyolojik bir makine, davranışlar da mekanik birer süreçtir. Davranış kuramcıları “öğrenmeyi yeni bir davranışın ediniminden başka bir şey değildir”. diye tanımlarlar. Davranışçılar, bu makinenin neye yaradığını ve nasıl işlediğini bilmek arzusuyla yaptıkları çalışmalar sonunda davranışların, klasik koşullama, edimsel koşullama ve gözlem yoluyla olmak üzere üç temel öğrenme süreciyle kazanıldığı sonucuna varmışlardır. </a:t>
            </a:r>
          </a:p>
          <a:p>
            <a:pPr indent="450850" algn="just"/>
            <a:r>
              <a:rPr lang="tr-TR" sz="2400">
                <a:ea typeface="Times New Roman" pitchFamily="18" charset="0"/>
                <a:cs typeface="Arial" charset="0"/>
              </a:rPr>
              <a:t>Bu sonuca dayalı olarak davranışçılar, davranış bozukluklarını yanlış öğrenmelere bağlayarak yeniden öğrenmeyle düzeltilebileceğini ileri sürmüşlerdir. </a:t>
            </a:r>
          </a:p>
        </p:txBody>
      </p:sp>
      <p:pic>
        <p:nvPicPr>
          <p:cNvPr id="19458" name="Picture 2" descr="http://t2.gstatic.com/images?q=tbn:ANd9GcTtKuqJ6xWspj6qP_GFrtDPyOV9qaukI7bZ8fUfuZWTk2-5IY75-Q"/>
          <p:cNvPicPr>
            <a:picLocks noChangeAspect="1" noChangeArrowheads="1"/>
          </p:cNvPicPr>
          <p:nvPr/>
        </p:nvPicPr>
        <p:blipFill>
          <a:blip r:embed="rId2"/>
          <a:srcRect/>
          <a:stretch>
            <a:fillRect/>
          </a:stretch>
        </p:blipFill>
        <p:spPr bwMode="auto">
          <a:xfrm>
            <a:off x="4143375" y="4857750"/>
            <a:ext cx="2200275" cy="1800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6 Tablo"/>
          <p:cNvGraphicFramePr>
            <a:graphicFrameLocks noGrp="1"/>
          </p:cNvGraphicFramePr>
          <p:nvPr/>
        </p:nvGraphicFramePr>
        <p:xfrm>
          <a:off x="571472" y="928670"/>
          <a:ext cx="8001056" cy="5000662"/>
        </p:xfrm>
        <a:graphic>
          <a:graphicData uri="http://schemas.openxmlformats.org/drawingml/2006/table">
            <a:tbl>
              <a:tblPr>
                <a:tableStyleId>{3C2FFA5D-87B4-456A-9821-1D502468CF0F}</a:tableStyleId>
              </a:tblPr>
              <a:tblGrid>
                <a:gridCol w="1714725"/>
                <a:gridCol w="2786431"/>
                <a:gridCol w="1500386"/>
                <a:gridCol w="1999514"/>
              </a:tblGrid>
              <a:tr h="1667908">
                <a:tc>
                  <a:txBody>
                    <a:bodyPr/>
                    <a:lstStyle/>
                    <a:p>
                      <a:pPr marR="29845" indent="53340" algn="ctr">
                        <a:lnSpc>
                          <a:spcPct val="150000"/>
                        </a:lnSpc>
                        <a:spcAft>
                          <a:spcPts val="0"/>
                        </a:spcAft>
                      </a:pPr>
                      <a:endParaRPr lang="tr-TR" sz="1200" dirty="0" smtClean="0"/>
                    </a:p>
                    <a:p>
                      <a:pPr marR="29845" indent="53340" algn="ctr">
                        <a:lnSpc>
                          <a:spcPct val="150000"/>
                        </a:lnSpc>
                        <a:spcAft>
                          <a:spcPts val="0"/>
                        </a:spcAft>
                      </a:pPr>
                      <a:r>
                        <a:rPr lang="tr-TR" sz="1200" dirty="0" smtClean="0"/>
                        <a:t>İşlem </a:t>
                      </a:r>
                      <a:r>
                        <a:rPr lang="tr-TR" sz="1200" dirty="0"/>
                        <a:t>sayısı</a:t>
                      </a:r>
                      <a:endParaRPr lang="tr-TR" sz="1200" dirty="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dirty="0"/>
                        <a:t>1.Uyarıcı</a:t>
                      </a:r>
                    </a:p>
                    <a:p>
                      <a:pPr marR="34290" indent="53340">
                        <a:lnSpc>
                          <a:spcPct val="150000"/>
                        </a:lnSpc>
                        <a:spcAft>
                          <a:spcPts val="0"/>
                        </a:spcAft>
                      </a:pPr>
                      <a:r>
                        <a:rPr lang="tr-TR" sz="1200" spc="-30" dirty="0"/>
                        <a:t>(1. uyarcıdan 1/2 saniye </a:t>
                      </a:r>
                      <a:endParaRPr lang="tr-TR" sz="1200" spc="-30" dirty="0" smtClean="0"/>
                    </a:p>
                    <a:p>
                      <a:pPr marR="34290" indent="53340">
                        <a:lnSpc>
                          <a:spcPct val="150000"/>
                        </a:lnSpc>
                        <a:spcAft>
                          <a:spcPts val="0"/>
                        </a:spcAft>
                      </a:pPr>
                      <a:r>
                        <a:rPr lang="tr-TR" sz="1200" spc="-30" dirty="0" smtClean="0"/>
                        <a:t>sonra </a:t>
                      </a:r>
                      <a:r>
                        <a:rPr lang="tr-TR" sz="1200" spc="-30" dirty="0"/>
                        <a:t>verilir)</a:t>
                      </a:r>
                      <a:endParaRPr lang="tr-TR" sz="1200" dirty="0">
                        <a:latin typeface="Times New Roman"/>
                        <a:ea typeface="Times New Roman"/>
                        <a:cs typeface="Times New Roman"/>
                      </a:endParaRPr>
                    </a:p>
                  </a:txBody>
                  <a:tcPr marL="25400" marR="25400" marT="0" marB="0"/>
                </a:tc>
                <a:tc>
                  <a:txBody>
                    <a:bodyPr/>
                    <a:lstStyle/>
                    <a:p>
                      <a:pPr indent="53340" algn="ctr">
                        <a:lnSpc>
                          <a:spcPct val="150000"/>
                        </a:lnSpc>
                        <a:spcAft>
                          <a:spcPts val="0"/>
                        </a:spcAft>
                      </a:pPr>
                      <a:endParaRPr lang="tr-TR" sz="1200" dirty="0" smtClean="0"/>
                    </a:p>
                    <a:p>
                      <a:pPr indent="53340" algn="ctr">
                        <a:lnSpc>
                          <a:spcPct val="150000"/>
                        </a:lnSpc>
                        <a:spcAft>
                          <a:spcPts val="0"/>
                        </a:spcAft>
                      </a:pPr>
                      <a:r>
                        <a:rPr lang="tr-TR" sz="1200" dirty="0" smtClean="0"/>
                        <a:t>2</a:t>
                      </a:r>
                      <a:r>
                        <a:rPr lang="tr-TR" sz="1200" dirty="0"/>
                        <a:t>. Uyarıcı</a:t>
                      </a:r>
                      <a:endParaRPr lang="tr-TR" sz="1200" dirty="0">
                        <a:latin typeface="Times New Roman"/>
                        <a:ea typeface="Times New Roman"/>
                        <a:cs typeface="Times New Roman"/>
                      </a:endParaRPr>
                    </a:p>
                  </a:txBody>
                  <a:tcPr marL="25400" marR="25400" marT="0" marB="0"/>
                </a:tc>
                <a:tc>
                  <a:txBody>
                    <a:bodyPr/>
                    <a:lstStyle/>
                    <a:p>
                      <a:pPr indent="53340" algn="ctr">
                        <a:lnSpc>
                          <a:spcPct val="150000"/>
                        </a:lnSpc>
                        <a:spcAft>
                          <a:spcPts val="0"/>
                        </a:spcAft>
                      </a:pPr>
                      <a:endParaRPr lang="tr-TR" sz="1200" dirty="0" smtClean="0"/>
                    </a:p>
                    <a:p>
                      <a:pPr indent="53340" algn="ctr">
                        <a:lnSpc>
                          <a:spcPct val="150000"/>
                        </a:lnSpc>
                        <a:spcAft>
                          <a:spcPts val="0"/>
                        </a:spcAft>
                      </a:pPr>
                      <a:r>
                        <a:rPr lang="tr-TR" sz="1200" dirty="0" smtClean="0"/>
                        <a:t>Tepki</a:t>
                      </a:r>
                      <a:endParaRPr lang="tr-TR" sz="1200" dirty="0">
                        <a:latin typeface="Times New Roman"/>
                        <a:ea typeface="Times New Roman"/>
                        <a:cs typeface="Times New Roman"/>
                      </a:endParaRPr>
                    </a:p>
                  </a:txBody>
                  <a:tcPr marL="25400" marR="25400" marT="0" marB="0"/>
                </a:tc>
              </a:tr>
              <a:tr h="662868">
                <a:tc>
                  <a:txBody>
                    <a:bodyPr/>
                    <a:lstStyle/>
                    <a:p>
                      <a:pPr indent="53340" algn="ctr">
                        <a:lnSpc>
                          <a:spcPct val="150000"/>
                        </a:lnSpc>
                        <a:spcAft>
                          <a:spcPts val="0"/>
                        </a:spcAft>
                      </a:pPr>
                      <a:r>
                        <a:rPr lang="tr-TR" sz="1200" dirty="0"/>
                        <a:t>1</a:t>
                      </a:r>
                      <a:endParaRPr lang="tr-TR" sz="1200" dirty="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a:t>zil (nötr)</a:t>
                      </a:r>
                      <a:endParaRPr lang="tr-TR" sz="1200">
                        <a:latin typeface="Times New Roman"/>
                        <a:ea typeface="Times New Roman"/>
                        <a:cs typeface="Times New Roman"/>
                      </a:endParaRPr>
                    </a:p>
                  </a:txBody>
                  <a:tcPr marL="25400" marR="25400" marT="0" marB="0"/>
                </a:tc>
                <a:tc>
                  <a:txBody>
                    <a:bodyPr/>
                    <a:lstStyle/>
                    <a:p>
                      <a:pPr indent="53340">
                        <a:lnSpc>
                          <a:spcPct val="150000"/>
                        </a:lnSpc>
                        <a:spcAft>
                          <a:spcPts val="0"/>
                        </a:spcAft>
                      </a:pPr>
                      <a:endParaRPr lang="tr-TR" sz="120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dirty="0"/>
                        <a:t>yok</a:t>
                      </a:r>
                      <a:endParaRPr lang="tr-TR" sz="1200" dirty="0">
                        <a:latin typeface="Times New Roman"/>
                        <a:ea typeface="Times New Roman"/>
                        <a:cs typeface="Times New Roman"/>
                      </a:endParaRPr>
                    </a:p>
                  </a:txBody>
                  <a:tcPr marL="25400" marR="25400" marT="0" marB="0"/>
                </a:tc>
              </a:tr>
              <a:tr h="448050">
                <a:tc>
                  <a:txBody>
                    <a:bodyPr/>
                    <a:lstStyle/>
                    <a:p>
                      <a:pPr indent="53340" algn="ctr">
                        <a:lnSpc>
                          <a:spcPct val="150000"/>
                        </a:lnSpc>
                        <a:spcAft>
                          <a:spcPts val="0"/>
                        </a:spcAft>
                      </a:pPr>
                      <a:r>
                        <a:rPr lang="tr-TR" sz="1200" dirty="0"/>
                        <a:t>2</a:t>
                      </a:r>
                      <a:endParaRPr lang="tr-TR" sz="1200" dirty="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a:t>zil (nötr)</a:t>
                      </a:r>
                      <a:endParaRPr lang="tr-TR" sz="120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a:t>et (şartsız)</a:t>
                      </a:r>
                      <a:endParaRPr lang="tr-TR" sz="120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spc="-30" dirty="0"/>
                        <a:t>salya (şartsız tepki)</a:t>
                      </a:r>
                      <a:endParaRPr lang="tr-TR" sz="1200" dirty="0">
                        <a:latin typeface="Times New Roman"/>
                        <a:ea typeface="Times New Roman"/>
                        <a:cs typeface="Times New Roman"/>
                      </a:endParaRPr>
                    </a:p>
                  </a:txBody>
                  <a:tcPr marL="25400" marR="25400" marT="0" marB="0"/>
                </a:tc>
              </a:tr>
              <a:tr h="448050">
                <a:tc>
                  <a:txBody>
                    <a:bodyPr/>
                    <a:lstStyle/>
                    <a:p>
                      <a:pPr indent="53340" algn="ctr">
                        <a:lnSpc>
                          <a:spcPct val="150000"/>
                        </a:lnSpc>
                        <a:spcAft>
                          <a:spcPts val="0"/>
                        </a:spcAft>
                      </a:pPr>
                      <a:r>
                        <a:rPr lang="tr-TR" sz="1200" dirty="0"/>
                        <a:t>3</a:t>
                      </a:r>
                      <a:endParaRPr lang="tr-TR" sz="1200" dirty="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dirty="0"/>
                        <a:t>zil (nötr)</a:t>
                      </a:r>
                      <a:endParaRPr lang="tr-TR" sz="1200" dirty="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a:t>et (şartsız)</a:t>
                      </a:r>
                      <a:endParaRPr lang="tr-TR" sz="120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spc="-30" dirty="0"/>
                        <a:t>salya (şartsız tepki)</a:t>
                      </a:r>
                      <a:endParaRPr lang="tr-TR" sz="1200" dirty="0">
                        <a:latin typeface="Times New Roman"/>
                        <a:ea typeface="Times New Roman"/>
                        <a:cs typeface="Times New Roman"/>
                      </a:endParaRPr>
                    </a:p>
                  </a:txBody>
                  <a:tcPr marL="25400" marR="25400" marT="0" marB="0"/>
                </a:tc>
              </a:tr>
              <a:tr h="448050">
                <a:tc>
                  <a:txBody>
                    <a:bodyPr/>
                    <a:lstStyle/>
                    <a:p>
                      <a:pPr indent="53340" algn="ctr">
                        <a:lnSpc>
                          <a:spcPct val="150000"/>
                        </a:lnSpc>
                        <a:spcAft>
                          <a:spcPts val="0"/>
                        </a:spcAft>
                      </a:pPr>
                      <a:r>
                        <a:rPr lang="tr-TR" sz="1200" dirty="0"/>
                        <a:t>4</a:t>
                      </a:r>
                      <a:endParaRPr lang="tr-TR" sz="1200" dirty="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a:t>zil (nötr)</a:t>
                      </a:r>
                      <a:endParaRPr lang="tr-TR" sz="120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a:t>et (şartsız)</a:t>
                      </a:r>
                      <a:endParaRPr lang="tr-TR" sz="120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spc="-30" dirty="0"/>
                        <a:t>salya (şartsız tepki)</a:t>
                      </a:r>
                      <a:endParaRPr lang="tr-TR" sz="1200" dirty="0">
                        <a:latin typeface="Times New Roman"/>
                        <a:ea typeface="Times New Roman"/>
                        <a:cs typeface="Times New Roman"/>
                      </a:endParaRPr>
                    </a:p>
                  </a:txBody>
                  <a:tcPr marL="25400" marR="25400" marT="0" marB="0"/>
                </a:tc>
              </a:tr>
              <a:tr h="662868">
                <a:tc>
                  <a:txBody>
                    <a:bodyPr/>
                    <a:lstStyle/>
                    <a:p>
                      <a:pPr indent="53340" algn="ctr">
                        <a:lnSpc>
                          <a:spcPct val="150000"/>
                        </a:lnSpc>
                        <a:spcAft>
                          <a:spcPts val="0"/>
                        </a:spcAft>
                      </a:pPr>
                      <a:r>
                        <a:rPr lang="tr-TR" sz="1200" dirty="0"/>
                        <a:t>n</a:t>
                      </a:r>
                      <a:endParaRPr lang="tr-TR" sz="1200" dirty="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a:t>zil (şartlı)</a:t>
                      </a:r>
                      <a:endParaRPr lang="tr-TR" sz="1200">
                        <a:latin typeface="Times New Roman"/>
                        <a:ea typeface="Times New Roman"/>
                        <a:cs typeface="Times New Roman"/>
                      </a:endParaRPr>
                    </a:p>
                  </a:txBody>
                  <a:tcPr marL="25400" marR="25400" marT="0" marB="0"/>
                </a:tc>
                <a:tc>
                  <a:txBody>
                    <a:bodyPr/>
                    <a:lstStyle/>
                    <a:p>
                      <a:pPr indent="53340">
                        <a:lnSpc>
                          <a:spcPct val="150000"/>
                        </a:lnSpc>
                        <a:spcAft>
                          <a:spcPts val="0"/>
                        </a:spcAft>
                      </a:pPr>
                      <a:endParaRPr lang="tr-TR" sz="120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spc="-25" dirty="0"/>
                        <a:t>salya (şartlı tepki)</a:t>
                      </a:r>
                      <a:endParaRPr lang="tr-TR" sz="1200" dirty="0">
                        <a:latin typeface="Times New Roman"/>
                        <a:ea typeface="Times New Roman"/>
                        <a:cs typeface="Times New Roman"/>
                      </a:endParaRPr>
                    </a:p>
                  </a:txBody>
                  <a:tcPr marL="25400" marR="25400" marT="0" marB="0"/>
                </a:tc>
              </a:tr>
              <a:tr h="662868">
                <a:tc>
                  <a:txBody>
                    <a:bodyPr/>
                    <a:lstStyle/>
                    <a:p>
                      <a:pPr indent="53340" algn="ctr">
                        <a:lnSpc>
                          <a:spcPct val="150000"/>
                        </a:lnSpc>
                        <a:spcAft>
                          <a:spcPts val="0"/>
                        </a:spcAft>
                      </a:pPr>
                      <a:r>
                        <a:rPr lang="tr-TR" sz="1200" dirty="0"/>
                        <a:t>n</a:t>
                      </a:r>
                      <a:endParaRPr lang="tr-TR" sz="1200" dirty="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a:t>zil (şartlı)</a:t>
                      </a:r>
                      <a:endParaRPr lang="tr-TR" sz="1200">
                        <a:latin typeface="Times New Roman"/>
                        <a:ea typeface="Times New Roman"/>
                        <a:cs typeface="Times New Roman"/>
                      </a:endParaRPr>
                    </a:p>
                  </a:txBody>
                  <a:tcPr marL="25400" marR="25400" marT="0" marB="0"/>
                </a:tc>
                <a:tc>
                  <a:txBody>
                    <a:bodyPr/>
                    <a:lstStyle/>
                    <a:p>
                      <a:pPr indent="53340">
                        <a:lnSpc>
                          <a:spcPct val="150000"/>
                        </a:lnSpc>
                        <a:spcAft>
                          <a:spcPts val="0"/>
                        </a:spcAft>
                      </a:pPr>
                      <a:endParaRPr lang="tr-TR" sz="1200">
                        <a:latin typeface="Times New Roman"/>
                        <a:ea typeface="Times New Roman"/>
                        <a:cs typeface="Times New Roman"/>
                      </a:endParaRPr>
                    </a:p>
                  </a:txBody>
                  <a:tcPr marL="25400" marR="25400" marT="0" marB="0"/>
                </a:tc>
                <a:tc>
                  <a:txBody>
                    <a:bodyPr/>
                    <a:lstStyle/>
                    <a:p>
                      <a:pPr indent="53340">
                        <a:lnSpc>
                          <a:spcPct val="150000"/>
                        </a:lnSpc>
                        <a:spcAft>
                          <a:spcPts val="0"/>
                        </a:spcAft>
                      </a:pPr>
                      <a:r>
                        <a:rPr lang="tr-TR" sz="1200" spc="-25" dirty="0"/>
                        <a:t>salya (şartlı tepki)</a:t>
                      </a:r>
                      <a:endParaRPr lang="tr-TR" sz="1200" dirty="0">
                        <a:latin typeface="Times New Roman"/>
                        <a:ea typeface="Times New Roman"/>
                        <a:cs typeface="Times New Roman"/>
                      </a:endParaRPr>
                    </a:p>
                  </a:txBody>
                  <a:tcPr marL="25400" marR="25400" marT="0" marB="0"/>
                </a:tc>
              </a:tr>
            </a:tbl>
          </a:graphicData>
        </a:graphic>
      </p:graphicFrame>
      <p:sp>
        <p:nvSpPr>
          <p:cNvPr id="8" name="7 Dikdörtgen"/>
          <p:cNvSpPr/>
          <p:nvPr/>
        </p:nvSpPr>
        <p:spPr>
          <a:xfrm>
            <a:off x="3714750" y="6215063"/>
            <a:ext cx="2286000" cy="369887"/>
          </a:xfrm>
          <a:prstGeom prst="rect">
            <a:avLst/>
          </a:prstGeom>
        </p:spPr>
        <p:txBody>
          <a:bodyPr>
            <a:spAutoFit/>
          </a:bodyPr>
          <a:lstStyle/>
          <a:p>
            <a:pPr fontAlgn="auto">
              <a:spcBef>
                <a:spcPts val="0"/>
              </a:spcBef>
              <a:spcAft>
                <a:spcPts val="0"/>
              </a:spcAft>
              <a:defRPr/>
            </a:pPr>
            <a:r>
              <a:rPr lang="tr-TR" b="1" dirty="0">
                <a:latin typeface="+mj-lt"/>
                <a:cs typeface="Arial" pitchFamily="34" charset="0"/>
              </a:rPr>
              <a:t>Koşullama Programı</a:t>
            </a:r>
          </a:p>
        </p:txBody>
      </p:sp>
      <p:sp>
        <p:nvSpPr>
          <p:cNvPr id="21508" name="Rectangle 4"/>
          <p:cNvSpPr>
            <a:spLocks noChangeArrowheads="1"/>
          </p:cNvSpPr>
          <p:nvPr/>
        </p:nvSpPr>
        <p:spPr bwMode="auto">
          <a:xfrm>
            <a:off x="755650" y="333375"/>
            <a:ext cx="2076450" cy="366713"/>
          </a:xfrm>
          <a:prstGeom prst="rect">
            <a:avLst/>
          </a:prstGeom>
          <a:noFill/>
          <a:ln w="9525">
            <a:noFill/>
            <a:miter lim="800000"/>
            <a:headEnd/>
            <a:tailEnd/>
          </a:ln>
          <a:effectLst/>
        </p:spPr>
        <p:txBody>
          <a:bodyPr wrap="none">
            <a:spAutoFit/>
          </a:bodyPr>
          <a:lstStyle/>
          <a:p>
            <a:r>
              <a:rPr lang="tr-TR" b="1"/>
              <a:t>Klasik Koşullama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3 Dikdörtgen"/>
          <p:cNvSpPr>
            <a:spLocks noChangeArrowheads="1"/>
          </p:cNvSpPr>
          <p:nvPr/>
        </p:nvSpPr>
        <p:spPr bwMode="auto">
          <a:xfrm>
            <a:off x="468313" y="981075"/>
            <a:ext cx="8358187" cy="3081338"/>
          </a:xfrm>
          <a:prstGeom prst="rect">
            <a:avLst/>
          </a:prstGeom>
          <a:noFill/>
          <a:ln w="9525">
            <a:noFill/>
            <a:miter lim="800000"/>
            <a:headEnd/>
            <a:tailEnd/>
          </a:ln>
        </p:spPr>
        <p:txBody>
          <a:bodyPr>
            <a:spAutoFit/>
          </a:bodyPr>
          <a:lstStyle/>
          <a:p>
            <a:pPr algn="just"/>
            <a:r>
              <a:rPr lang="tr-TR" sz="2800">
                <a:cs typeface="Arial" charset="0"/>
              </a:rPr>
              <a:t>    Öğrenmeyi, uyaran-tepki bağının kurulması olarak da tanımlanabilir. Kurulan bağ, koşullama işlemi belli sayı ve yoğunlukta tekrarlanarak pekiştirilmektedir</a:t>
            </a:r>
          </a:p>
          <a:p>
            <a:pPr algn="just"/>
            <a:r>
              <a:rPr lang="tr-TR" sz="2800">
                <a:cs typeface="Arial" charset="0"/>
              </a:rPr>
              <a:t>    Pekiştirme, öğrenilen tepkinin organizmaya yerleşmesi ve aynı şekilde devam etmesi için yapılan işlemlerdir.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2 İçerik Yer Tutucusu"/>
          <p:cNvSpPr>
            <a:spLocks noGrp="1"/>
          </p:cNvSpPr>
          <p:nvPr>
            <p:ph idx="1"/>
          </p:nvPr>
        </p:nvSpPr>
        <p:spPr>
          <a:xfrm>
            <a:off x="500063" y="500063"/>
            <a:ext cx="8229600" cy="4525962"/>
          </a:xfrm>
        </p:spPr>
        <p:txBody>
          <a:bodyPr/>
          <a:lstStyle/>
          <a:p>
            <a:pPr algn="just" eaLnBrk="1" hangingPunct="1">
              <a:buFont typeface="Arial" charset="0"/>
              <a:buNone/>
            </a:pPr>
            <a:r>
              <a:rPr lang="tr-TR" smtClean="0">
                <a:latin typeface="Arial" charset="0"/>
                <a:ea typeface="Times New Roman" pitchFamily="18" charset="0"/>
                <a:cs typeface="Arial" charset="0"/>
              </a:rPr>
              <a:t>     Uyarımlar organizmanın beklenti ve gereksinimlerine ne kadar uygun olursa uyaran-tepki bağı da o kadar kolay kurulabileceği gibi aynı zamanda bağın kalıcılık süresi de artar.</a:t>
            </a:r>
          </a:p>
          <a:p>
            <a:pPr algn="just" eaLnBrk="1" hangingPunct="1">
              <a:buFont typeface="Arial" charset="0"/>
              <a:buNone/>
            </a:pPr>
            <a:r>
              <a:rPr lang="tr-TR" smtClean="0">
                <a:latin typeface="Arial" charset="0"/>
                <a:ea typeface="Times New Roman" pitchFamily="18" charset="0"/>
                <a:cs typeface="Arial" charset="0"/>
              </a:rPr>
              <a:t>      Öğrenilenin kalıcılığı ve öğrenilme düzeyi, öğrenme ortamının özellikleriyle yakından ilgilidir.</a:t>
            </a:r>
          </a:p>
          <a:p>
            <a:pPr algn="just" eaLnBrk="1" hangingPunct="1"/>
            <a:endParaRPr lang="tr-TR" smtClean="0">
              <a:ea typeface="Times New Roman" pitchFamily="18" charset="0"/>
              <a:cs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2 İçerik Yer Tutucusu"/>
          <p:cNvSpPr>
            <a:spLocks noGrp="1"/>
          </p:cNvSpPr>
          <p:nvPr>
            <p:ph idx="1"/>
          </p:nvPr>
        </p:nvSpPr>
        <p:spPr>
          <a:xfrm>
            <a:off x="500063" y="428625"/>
            <a:ext cx="8229600" cy="4525963"/>
          </a:xfrm>
        </p:spPr>
        <p:txBody>
          <a:bodyPr/>
          <a:lstStyle/>
          <a:p>
            <a:pPr marL="0" indent="450850" algn="just">
              <a:spcBef>
                <a:spcPct val="0"/>
              </a:spcBef>
              <a:buFont typeface="Arial" charset="0"/>
              <a:buNone/>
            </a:pPr>
            <a:r>
              <a:rPr lang="tr-TR" smtClean="0">
                <a:latin typeface="Arial" charset="0"/>
                <a:ea typeface="Times New Roman" pitchFamily="18" charset="0"/>
                <a:cs typeface="Arial" charset="0"/>
              </a:rPr>
              <a:t>Şartlı tepkinin sönmesi demek davranışın o organizmanın belleğinden tamamen silinmesi demek değildir. Sönen şartlı tepkiler zamanla şartsız uyarıcı ya da onu çağrıştıran bir uyarıcı verildiğinde şartlı tepkinin yeniden ortaya çıktığı görülmektedir. Sönen şartlı tepkinin yeniden ortaya çıkmasına kendiliğinden geri gelme denir.</a:t>
            </a:r>
          </a:p>
          <a:p>
            <a:pPr marL="0" indent="450850" eaLnBrk="1" hangingPunct="1"/>
            <a:endParaRPr lang="tr-TR" smtClean="0">
              <a:ea typeface="Times New Roman" pitchFamily="18" charset="0"/>
              <a:cs typeface="Arial" charset="0"/>
            </a:endParaRPr>
          </a:p>
          <a:p>
            <a:pPr marL="0" indent="450850" eaLnBrk="1" hangingPunct="1"/>
            <a:endParaRPr lang="tr-TR" smtClean="0">
              <a:ea typeface="Times New Roman" pitchFamily="18" charset="0"/>
              <a:cs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2 İçerik Yer Tutucusu"/>
          <p:cNvSpPr>
            <a:spLocks noGrp="1"/>
          </p:cNvSpPr>
          <p:nvPr>
            <p:ph idx="1"/>
          </p:nvPr>
        </p:nvSpPr>
        <p:spPr>
          <a:xfrm>
            <a:off x="0" y="620713"/>
            <a:ext cx="8858250" cy="5929312"/>
          </a:xfrm>
        </p:spPr>
        <p:txBody>
          <a:bodyPr/>
          <a:lstStyle/>
          <a:p>
            <a:pPr algn="just" eaLnBrk="1" hangingPunct="1">
              <a:buFont typeface="Arial" charset="0"/>
              <a:buNone/>
            </a:pPr>
            <a:r>
              <a:rPr lang="tr-TR" sz="2400" smtClean="0">
                <a:latin typeface="Arial" charset="0"/>
                <a:ea typeface="Times New Roman" pitchFamily="18" charset="0"/>
                <a:cs typeface="Arial" charset="0"/>
              </a:rPr>
              <a:t>      </a:t>
            </a:r>
            <a:r>
              <a:rPr lang="tr-TR" sz="2400" b="1" smtClean="0">
                <a:latin typeface="Arial" charset="0"/>
                <a:ea typeface="Times New Roman" pitchFamily="18" charset="0"/>
                <a:cs typeface="Arial" charset="0"/>
              </a:rPr>
              <a:t>Etki Yasası</a:t>
            </a:r>
            <a:r>
              <a:rPr lang="tr-TR" sz="2400" smtClean="0">
                <a:ea typeface="Times New Roman" pitchFamily="18" charset="0"/>
                <a:cs typeface="Arial" charset="0"/>
              </a:rPr>
              <a:t> </a:t>
            </a:r>
            <a:endParaRPr lang="tr-TR" sz="2400" smtClean="0">
              <a:latin typeface="Arial" charset="0"/>
              <a:ea typeface="Times New Roman" pitchFamily="18" charset="0"/>
              <a:cs typeface="Arial" charset="0"/>
            </a:endParaRPr>
          </a:p>
          <a:p>
            <a:pPr algn="just" eaLnBrk="1" hangingPunct="1">
              <a:buFont typeface="Arial" charset="0"/>
              <a:buNone/>
            </a:pPr>
            <a:r>
              <a:rPr lang="tr-TR" sz="2400" smtClean="0">
                <a:latin typeface="Arial" charset="0"/>
                <a:ea typeface="Times New Roman" pitchFamily="18" charset="0"/>
                <a:cs typeface="Arial" charset="0"/>
              </a:rPr>
              <a:t>      Tho</a:t>
            </a:r>
            <a:r>
              <a:rPr lang="tr-TR" sz="2400" smtClean="0">
                <a:latin typeface="Arial" charset="0"/>
                <a:cs typeface="Arial" charset="0"/>
              </a:rPr>
              <a:t>rn</a:t>
            </a:r>
            <a:r>
              <a:rPr lang="tr-TR" sz="2400" smtClean="0">
                <a:latin typeface="Arial" charset="0"/>
                <a:cs typeface="Times New Roman" pitchFamily="18" charset="0"/>
              </a:rPr>
              <a:t>dike'ın etki yasasına göre; eğer bir davranış o çevrede bir doyuma ulaşıyorsa aynı ortamda o davranışın oluşma olasılığı artmaktadır. </a:t>
            </a:r>
          </a:p>
          <a:p>
            <a:pPr algn="just" eaLnBrk="1" hangingPunct="1">
              <a:buFont typeface="Arial" charset="0"/>
              <a:buNone/>
            </a:pPr>
            <a:r>
              <a:rPr lang="tr-TR" sz="2400" smtClean="0">
                <a:latin typeface="Arial" charset="0"/>
                <a:cs typeface="Times New Roman" pitchFamily="18" charset="0"/>
              </a:rPr>
              <a:t>     Bunun tersi oluyorsa yani o davranış doyum getirmeyen bir değişikliğe ulaşıyorsa o davranışın oluşma sıklığı giderek düşmektedir.  </a:t>
            </a:r>
          </a:p>
          <a:p>
            <a:pPr algn="just" eaLnBrk="1" hangingPunct="1">
              <a:buFont typeface="Arial" charset="0"/>
              <a:buNone/>
            </a:pPr>
            <a:r>
              <a:rPr lang="tr-TR" sz="2400" smtClean="0">
                <a:latin typeface="Arial" charset="0"/>
                <a:cs typeface="Times New Roman" pitchFamily="18" charset="0"/>
              </a:rPr>
              <a:t>      Gelecekte bir davranışın olup olmamasının şimdiki zamandaki davranışlara bağlı olduğu söylenebilir.</a:t>
            </a:r>
          </a:p>
          <a:p>
            <a:pPr algn="just" eaLnBrk="1" hangingPunct="1"/>
            <a:endParaRPr lang="tr-TR" sz="2400" smtClean="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2 İçerik Yer Tutucusu"/>
          <p:cNvSpPr>
            <a:spLocks noGrp="1"/>
          </p:cNvSpPr>
          <p:nvPr>
            <p:ph idx="1"/>
          </p:nvPr>
        </p:nvSpPr>
        <p:spPr>
          <a:xfrm>
            <a:off x="179388" y="714375"/>
            <a:ext cx="8586787" cy="6143625"/>
          </a:xfrm>
        </p:spPr>
        <p:txBody>
          <a:bodyPr/>
          <a:lstStyle/>
          <a:p>
            <a:pPr algn="just" eaLnBrk="1" hangingPunct="1">
              <a:buFont typeface="Arial" charset="0"/>
              <a:buNone/>
            </a:pPr>
            <a:r>
              <a:rPr lang="tr-TR" sz="2400" smtClean="0">
                <a:latin typeface="Arial" charset="0"/>
                <a:ea typeface="Times New Roman" pitchFamily="18" charset="0"/>
                <a:cs typeface="Arial" charset="0"/>
              </a:rPr>
              <a:t>     Watson'un kuramı Thorndike'ın etki yasasından farklıdır. Çünkü onun çalışmasında memnuniyet ve hoşnutsuzluk gibi psikolojik kavramlara yer yoktu. Watson için en önemli şey, uyarıcı-tepki ikileminin tekrarlanma sıklığıdır. Her ne kadar pekiştiriciler bir uyarıcı sayesinde belli bir hareketin tekrarlama olasılığını arttırsa da; doğrudan öğrenmeye sebep olmaz. </a:t>
            </a:r>
          </a:p>
          <a:p>
            <a:pPr algn="just" eaLnBrk="1" hangingPunct="1">
              <a:buFont typeface="Arial" charset="0"/>
              <a:buNone/>
            </a:pPr>
            <a:r>
              <a:rPr lang="tr-TR" sz="2400" smtClean="0">
                <a:latin typeface="Arial" charset="0"/>
                <a:ea typeface="Times New Roman" pitchFamily="18" charset="0"/>
                <a:cs typeface="Arial" charset="0"/>
              </a:rPr>
              <a:t>      </a:t>
            </a:r>
            <a:endParaRPr lang="tr-TR" sz="2400" smtClean="0">
              <a:ea typeface="Times New Roman" pitchFamily="18" charset="0"/>
              <a:cs typeface="Arial"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629</TotalTime>
  <Words>759</Words>
  <Application>Microsoft Office PowerPoint</Application>
  <PresentationFormat>Ekran Gösterisi (4:3)</PresentationFormat>
  <Paragraphs>66</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Bengü</dc:creator>
  <cp:lastModifiedBy>saba</cp:lastModifiedBy>
  <cp:revision>94</cp:revision>
  <dcterms:created xsi:type="dcterms:W3CDTF">2012-04-18T09:34:45Z</dcterms:created>
  <dcterms:modified xsi:type="dcterms:W3CDTF">2018-02-14T07:34:23Z</dcterms:modified>
</cp:coreProperties>
</file>