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C166CC-E77D-4691-BB25-72CBD0D7DE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D8E3468-108B-45D5-9EC2-F58036AD27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EA4F3FA-A001-43D2-95C5-0D8C445F2AB5}"/>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5" name="Alt Bilgi Yer Tutucusu 4">
            <a:extLst>
              <a:ext uri="{FF2B5EF4-FFF2-40B4-BE49-F238E27FC236}">
                <a16:creationId xmlns:a16="http://schemas.microsoft.com/office/drawing/2014/main" id="{0CC56250-573C-420C-A10C-6256D12C454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FACBD9D-3394-427D-AD10-98EB361AE9FC}"/>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344747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1B84AA-0516-4311-ADF1-65C4AC1A6DF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62A83B2-4904-4133-8878-9BF0D34DAE0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B804E55-5AD5-4390-9CEC-5886CFB57502}"/>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5" name="Alt Bilgi Yer Tutucusu 4">
            <a:extLst>
              <a:ext uri="{FF2B5EF4-FFF2-40B4-BE49-F238E27FC236}">
                <a16:creationId xmlns:a16="http://schemas.microsoft.com/office/drawing/2014/main" id="{2D4A15E2-E5E0-4E28-9987-F6DBEC6F205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D24C83-0A75-4513-A60C-B7D050E2FE2F}"/>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275720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CFE507F-E5AA-4BBA-916D-F521729BF4C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3B786BE-B89D-4F16-8094-92E2FC40A69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F44748-B4B6-4835-BC8D-DDD4D1153910}"/>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5" name="Alt Bilgi Yer Tutucusu 4">
            <a:extLst>
              <a:ext uri="{FF2B5EF4-FFF2-40B4-BE49-F238E27FC236}">
                <a16:creationId xmlns:a16="http://schemas.microsoft.com/office/drawing/2014/main" id="{DFED0056-F7A5-48F6-859C-A8FBBB9C692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D6A9415-DF15-424C-8524-1704DA593D1E}"/>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370838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8E2CBA-E51A-48AD-A720-8BA73DB2584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A99D9CA-FD65-4335-AC09-C5A30E38C63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7998C3E-A01F-4405-8886-9E8DEC3A5A67}"/>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5" name="Alt Bilgi Yer Tutucusu 4">
            <a:extLst>
              <a:ext uri="{FF2B5EF4-FFF2-40B4-BE49-F238E27FC236}">
                <a16:creationId xmlns:a16="http://schemas.microsoft.com/office/drawing/2014/main" id="{D8E08830-BE08-4BCA-A7E9-B8F4DC28B9C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03807EE-EE96-460A-AB0F-53E46EDE4DB0}"/>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795924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928569-0F13-4DB3-BBBD-48C716102B5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83ECD97-1F93-45B4-9A98-E9553815D5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7B0CCD4-ADA9-4AFF-A87F-FB8B2204C95E}"/>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5" name="Alt Bilgi Yer Tutucusu 4">
            <a:extLst>
              <a:ext uri="{FF2B5EF4-FFF2-40B4-BE49-F238E27FC236}">
                <a16:creationId xmlns:a16="http://schemas.microsoft.com/office/drawing/2014/main" id="{143A67F7-8289-4B4E-8D68-27F84D8750B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36C555-EE3A-4308-9C4C-6A2A6EDCA848}"/>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2696156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8401E2-A876-49F7-9B50-A400B80E527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D375070-9E8A-4F9C-A522-F3879804493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A185CFF-FDAE-4C21-B887-A6F7B313A41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0CB0263-FA93-418A-94FA-85F62F9D39BE}"/>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6" name="Alt Bilgi Yer Tutucusu 5">
            <a:extLst>
              <a:ext uri="{FF2B5EF4-FFF2-40B4-BE49-F238E27FC236}">
                <a16:creationId xmlns:a16="http://schemas.microsoft.com/office/drawing/2014/main" id="{9B0A2F5C-D26E-435D-8F5C-238CA448EDE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9AB5911-D975-4147-9E64-973C0B28E8EC}"/>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74400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CD7F64-C778-4267-BC1C-F5FF1B96017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CC10B43-9637-4E1B-81E0-48E5C40DE0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174756C-DF65-4562-890B-7321554839A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B0680EA-5241-4DC5-AEAD-7E60456DCC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4307AE8-8456-4892-808E-00832D5842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6A1B986-AD4F-4602-B48A-E7687BFE0017}"/>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8" name="Alt Bilgi Yer Tutucusu 7">
            <a:extLst>
              <a:ext uri="{FF2B5EF4-FFF2-40B4-BE49-F238E27FC236}">
                <a16:creationId xmlns:a16="http://schemas.microsoft.com/office/drawing/2014/main" id="{0C47C0C7-0CDE-42CF-8172-ACB8A0A6682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DD04C96-13B3-4902-B7A2-141E51C1FAEB}"/>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2501996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1C9C25-FBED-4F75-8AEB-09858ED0B00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39A94CB-9F3C-4A7B-A1DB-6CC8643EB0C4}"/>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4" name="Alt Bilgi Yer Tutucusu 3">
            <a:extLst>
              <a:ext uri="{FF2B5EF4-FFF2-40B4-BE49-F238E27FC236}">
                <a16:creationId xmlns:a16="http://schemas.microsoft.com/office/drawing/2014/main" id="{ED86A41B-ED76-483B-B04D-A91AE9DFCE9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D95477E-380A-4EF1-9EBC-20410CE50CE1}"/>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2712803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FEBB0E2-BDF3-4FC2-859B-0EEF26525F04}"/>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3" name="Alt Bilgi Yer Tutucusu 2">
            <a:extLst>
              <a:ext uri="{FF2B5EF4-FFF2-40B4-BE49-F238E27FC236}">
                <a16:creationId xmlns:a16="http://schemas.microsoft.com/office/drawing/2014/main" id="{B44729EC-3ABA-4585-AFE6-BA3490A77DD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ADD15E0-9FD6-4BD5-A993-4BB30EA0AA69}"/>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417135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4BCF27-BECE-4C02-BFA1-7DCD05049F5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8691A13-DF2B-42C2-8998-48D78E3E1E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0AF3DE0-779E-49FC-A4AD-53B9F944A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BC8B32A-78A2-4791-A463-5E8486E36181}"/>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6" name="Alt Bilgi Yer Tutucusu 5">
            <a:extLst>
              <a:ext uri="{FF2B5EF4-FFF2-40B4-BE49-F238E27FC236}">
                <a16:creationId xmlns:a16="http://schemas.microsoft.com/office/drawing/2014/main" id="{54F613DF-F7C8-4145-A783-CE0A83C1E5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BED581D-14A1-446C-987E-5520BB2BBEB5}"/>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797108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229FFA-29D7-4D52-80F5-D33877F1B7F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FA0F4DA-AD38-4BE8-BCB2-D43D732AF5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49C342E-F125-4783-8205-BDFBA4FF42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F90F157-5539-43E9-B02B-E922A3F5F494}"/>
              </a:ext>
            </a:extLst>
          </p:cNvPr>
          <p:cNvSpPr>
            <a:spLocks noGrp="1"/>
          </p:cNvSpPr>
          <p:nvPr>
            <p:ph type="dt" sz="half" idx="10"/>
          </p:nvPr>
        </p:nvSpPr>
        <p:spPr/>
        <p:txBody>
          <a:bodyPr/>
          <a:lstStyle/>
          <a:p>
            <a:fld id="{0CFD1D1B-7629-40B2-86E8-E9E90EA8CCAC}" type="datetimeFigureOut">
              <a:rPr lang="tr-TR" smtClean="0"/>
              <a:t>29.09.2022</a:t>
            </a:fld>
            <a:endParaRPr lang="tr-TR"/>
          </a:p>
        </p:txBody>
      </p:sp>
      <p:sp>
        <p:nvSpPr>
          <p:cNvPr id="6" name="Alt Bilgi Yer Tutucusu 5">
            <a:extLst>
              <a:ext uri="{FF2B5EF4-FFF2-40B4-BE49-F238E27FC236}">
                <a16:creationId xmlns:a16="http://schemas.microsoft.com/office/drawing/2014/main" id="{314D66F5-1024-472B-9E8B-AFC84AFA02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07BFD2C-44E5-4729-9F7B-C88A4713F23F}"/>
              </a:ext>
            </a:extLst>
          </p:cNvPr>
          <p:cNvSpPr>
            <a:spLocks noGrp="1"/>
          </p:cNvSpPr>
          <p:nvPr>
            <p:ph type="sldNum" sz="quarter" idx="12"/>
          </p:nvPr>
        </p:nvSpPr>
        <p:spPr/>
        <p:txBody>
          <a:bodyPr/>
          <a:lstStyle/>
          <a:p>
            <a:fld id="{18945E3D-335F-4959-A669-A5F594B28880}" type="slidenum">
              <a:rPr lang="tr-TR" smtClean="0"/>
              <a:t>‹#›</a:t>
            </a:fld>
            <a:endParaRPr lang="tr-TR"/>
          </a:p>
        </p:txBody>
      </p:sp>
    </p:spTree>
    <p:extLst>
      <p:ext uri="{BB962C8B-B14F-4D97-AF65-F5344CB8AC3E}">
        <p14:creationId xmlns:p14="http://schemas.microsoft.com/office/powerpoint/2010/main" val="1092327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B5D7F97-7A4A-4C15-AA65-079F4D9981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7660B01-6DE2-4290-8C9D-0416DD3C07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36F74EA-5BCE-417B-8555-40EF00FB1B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D1D1B-7629-40B2-86E8-E9E90EA8CCAC}" type="datetimeFigureOut">
              <a:rPr lang="tr-TR" smtClean="0"/>
              <a:t>29.09.2022</a:t>
            </a:fld>
            <a:endParaRPr lang="tr-TR"/>
          </a:p>
        </p:txBody>
      </p:sp>
      <p:sp>
        <p:nvSpPr>
          <p:cNvPr id="5" name="Alt Bilgi Yer Tutucusu 4">
            <a:extLst>
              <a:ext uri="{FF2B5EF4-FFF2-40B4-BE49-F238E27FC236}">
                <a16:creationId xmlns:a16="http://schemas.microsoft.com/office/drawing/2014/main" id="{A11DAADF-ABBE-4090-9E87-535CEB50E1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0C97E0A-76DB-48EF-BCB9-C2BE6E7E7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45E3D-335F-4959-A669-A5F594B28880}" type="slidenum">
              <a:rPr lang="tr-TR" smtClean="0"/>
              <a:t>‹#›</a:t>
            </a:fld>
            <a:endParaRPr lang="tr-TR"/>
          </a:p>
        </p:txBody>
      </p:sp>
    </p:spTree>
    <p:extLst>
      <p:ext uri="{BB962C8B-B14F-4D97-AF65-F5344CB8AC3E}">
        <p14:creationId xmlns:p14="http://schemas.microsoft.com/office/powerpoint/2010/main" val="3563625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6C73C5-53AF-4117-A4CC-7F2AE91FE23D}"/>
              </a:ext>
            </a:extLst>
          </p:cNvPr>
          <p:cNvSpPr>
            <a:spLocks noGrp="1"/>
          </p:cNvSpPr>
          <p:nvPr>
            <p:ph type="ctrTitle"/>
          </p:nvPr>
        </p:nvSpPr>
        <p:spPr/>
        <p:txBody>
          <a:bodyPr>
            <a:normAutofit/>
          </a:bodyPr>
          <a:lstStyle/>
          <a:p>
            <a:r>
              <a:rPr lang="tr-TR" sz="2400" b="1" i="0" dirty="0">
                <a:solidFill>
                  <a:srgbClr val="212529"/>
                </a:solidFill>
                <a:effectLst/>
                <a:latin typeface="Calibri" panose="020F0502020204030204" pitchFamily="34" charset="0"/>
              </a:rPr>
              <a:t>SOSYAL HİZMET MESLEĞİNİN ETİK İLKELERİ VE SORUMLULUKLARI*</a:t>
            </a:r>
            <a:br>
              <a:rPr lang="tr-TR" sz="7200" b="0" i="0" dirty="0">
                <a:solidFill>
                  <a:srgbClr val="212529"/>
                </a:solidFill>
                <a:effectLst/>
                <a:latin typeface="-apple-system"/>
              </a:rPr>
            </a:br>
            <a:br>
              <a:rPr lang="tr-TR" b="0" i="0" dirty="0">
                <a:solidFill>
                  <a:srgbClr val="212529"/>
                </a:solidFill>
                <a:effectLst/>
                <a:latin typeface="-apple-system"/>
              </a:rPr>
            </a:br>
            <a:endParaRPr lang="tr-TR" dirty="0"/>
          </a:p>
        </p:txBody>
      </p:sp>
      <p:sp>
        <p:nvSpPr>
          <p:cNvPr id="3" name="Alt Başlık 2">
            <a:extLst>
              <a:ext uri="{FF2B5EF4-FFF2-40B4-BE49-F238E27FC236}">
                <a16:creationId xmlns:a16="http://schemas.microsoft.com/office/drawing/2014/main" id="{749D6E9B-A1DF-4D93-A650-0FD0B318AC5D}"/>
              </a:ext>
            </a:extLst>
          </p:cNvPr>
          <p:cNvSpPr>
            <a:spLocks noGrp="1"/>
          </p:cNvSpPr>
          <p:nvPr>
            <p:ph type="subTitle" idx="1"/>
          </p:nvPr>
        </p:nvSpPr>
        <p:spPr/>
        <p:txBody>
          <a:bodyPr/>
          <a:lstStyle/>
          <a:p>
            <a:r>
              <a:rPr lang="tr-TR" dirty="0" err="1"/>
              <a:t>Öğr.Gör</a:t>
            </a:r>
            <a:r>
              <a:rPr lang="tr-TR" dirty="0"/>
              <a:t>. Dr. Ezgi Arslan Özdemir</a:t>
            </a:r>
          </a:p>
        </p:txBody>
      </p:sp>
    </p:spTree>
    <p:extLst>
      <p:ext uri="{BB962C8B-B14F-4D97-AF65-F5344CB8AC3E}">
        <p14:creationId xmlns:p14="http://schemas.microsoft.com/office/powerpoint/2010/main" val="2848070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EFA0A5-05CD-45F7-8F57-D532A18A5FA1}"/>
              </a:ext>
            </a:extLst>
          </p:cNvPr>
          <p:cNvSpPr>
            <a:spLocks noGrp="1"/>
          </p:cNvSpPr>
          <p:nvPr>
            <p:ph type="title"/>
          </p:nvPr>
        </p:nvSpPr>
        <p:spPr/>
        <p:txBody>
          <a:bodyPr>
            <a:normAutofit fontScale="90000"/>
          </a:bodyPr>
          <a:lstStyle/>
          <a:p>
            <a:r>
              <a:rPr lang="tr-TR" sz="3100" b="0" i="0" dirty="0">
                <a:solidFill>
                  <a:srgbClr val="212529"/>
                </a:solidFill>
                <a:effectLst/>
                <a:latin typeface="Calibri" panose="020F0502020204030204" pitchFamily="34" charset="0"/>
              </a:rPr>
              <a:t>Sosyal hizmet uzmanları insanlığın gelişimi için mesleki tutum, karar ve eylemlerinde aşağıda belirtilen temel ilkelerden hareket ederek hizmet verir:</a:t>
            </a:r>
            <a:br>
              <a:rPr lang="tr-TR" b="0" i="0" dirty="0">
                <a:solidFill>
                  <a:srgbClr val="212529"/>
                </a:solidFill>
                <a:effectLst/>
                <a:latin typeface="-apple-system"/>
              </a:rPr>
            </a:br>
            <a:endParaRPr lang="tr-TR" dirty="0"/>
          </a:p>
        </p:txBody>
      </p:sp>
      <p:sp>
        <p:nvSpPr>
          <p:cNvPr id="3" name="İçerik Yer Tutucusu 2">
            <a:extLst>
              <a:ext uri="{FF2B5EF4-FFF2-40B4-BE49-F238E27FC236}">
                <a16:creationId xmlns:a16="http://schemas.microsoft.com/office/drawing/2014/main" id="{0B5C6100-4243-4C6A-89EB-D3C95002EF9A}"/>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1. Her insanın kendine özgü bir değeri vardır ve bu değer onun saygı görmesini gerektirir.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2. Her insanın, başkasının hakkını ihlal etmemek koşuluyla, kendisini geliştirme hakkı ve toplumun gelişimine katkı verme sorumluluğu vardır.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3. Her toplum, yönetim biçimi ne olursa olsun, tüm üyelerinin en üst düzeyde yararı için işlev görmeli; üyelerinin kendilerini geliştirmeleri için gerekli koşul ve olanakları sağlamalıdır.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4. Birleşmiş Milletler İnsan Hakları Evrensel Bildirgesi’nde ve kaynağını bu </a:t>
            </a:r>
            <a:r>
              <a:rPr lang="tr-TR" sz="1800" b="0" i="0" dirty="0" err="1">
                <a:solidFill>
                  <a:srgbClr val="212529"/>
                </a:solidFill>
                <a:effectLst/>
                <a:latin typeface="Calibri" panose="020F0502020204030204" pitchFamily="34" charset="0"/>
              </a:rPr>
              <a:t>Bildirge'den</a:t>
            </a:r>
            <a:r>
              <a:rPr lang="tr-TR" sz="1800" b="0" i="0" dirty="0">
                <a:solidFill>
                  <a:srgbClr val="212529"/>
                </a:solidFill>
                <a:effectLst/>
                <a:latin typeface="Calibri" panose="020F0502020204030204" pitchFamily="34" charset="0"/>
              </a:rPr>
              <a:t> alan diğer uluslararası belgelerde ifade edilen, bireylerin ve grupların temel insan haklarına saygı gösterilmelidir.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5. Sosyal hizmet uzmanlarının kendilerinin yardımına ve tavsiyesine gereksinim duyan herkese (cinsiyet, yaş, özürlü olma, renk, ırk, toplumsal sınıf, dil, din, siyasal görüş ve cinsel tercih durumuna göre ayrım yapmaksızın) mümkün olan en iyi hizmeti sunar.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974745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57D612-9191-4ECE-992A-AEA698140B93}"/>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ETİK İLKELER</a:t>
            </a:r>
            <a:endParaRPr lang="tr-TR" dirty="0"/>
          </a:p>
        </p:txBody>
      </p:sp>
      <p:sp>
        <p:nvSpPr>
          <p:cNvPr id="3" name="İçerik Yer Tutucusu 2">
            <a:extLst>
              <a:ext uri="{FF2B5EF4-FFF2-40B4-BE49-F238E27FC236}">
                <a16:creationId xmlns:a16="http://schemas.microsoft.com/office/drawing/2014/main" id="{D99CE445-D4A6-42C2-B055-91D82204D993}"/>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6. Sosyal hizmet uzmanları mesleki tutum, karar ve eylemlerinde sosyal adaletsizlikle mücadele eder. Bu nedenle:</a:t>
            </a:r>
            <a:endParaRPr lang="tr-TR" b="0" i="0" dirty="0">
              <a:solidFill>
                <a:srgbClr val="212529"/>
              </a:solidFill>
              <a:effectLst/>
              <a:latin typeface="-apple-system"/>
            </a:endParaRPr>
          </a:p>
          <a:p>
            <a:pPr algn="just"/>
            <a:r>
              <a:rPr lang="tr-TR" sz="1800" b="0" i="0" dirty="0">
                <a:solidFill>
                  <a:srgbClr val="212529"/>
                </a:solidFill>
                <a:effectLst/>
                <a:latin typeface="Symbol" panose="05050102010706020507" pitchFamily="18" charset="2"/>
              </a:rPr>
              <a:t>·</a:t>
            </a:r>
            <a:r>
              <a:rPr lang="tr-TR" sz="1800" b="0" i="0" dirty="0">
                <a:solidFill>
                  <a:srgbClr val="212529"/>
                </a:solidFill>
                <a:effectLst/>
                <a:latin typeface="Calibri" panose="020F0502020204030204" pitchFamily="34" charset="0"/>
              </a:rPr>
              <a:t> Özellikle incinebilir, baskı altındaki birey ve gruplarla birlikte ya da onlar adına toplumsal değişmeyi sağlamak için çaba gösterir;</a:t>
            </a:r>
            <a:endParaRPr lang="tr-TR" b="0" i="0" dirty="0">
              <a:solidFill>
                <a:srgbClr val="212529"/>
              </a:solidFill>
              <a:effectLst/>
              <a:latin typeface="-apple-system"/>
            </a:endParaRPr>
          </a:p>
          <a:p>
            <a:pPr algn="just"/>
            <a:r>
              <a:rPr lang="tr-TR" sz="1800" b="0" i="0" dirty="0">
                <a:solidFill>
                  <a:srgbClr val="212529"/>
                </a:solidFill>
                <a:effectLst/>
                <a:latin typeface="Symbol" panose="05050102010706020507" pitchFamily="18" charset="2"/>
              </a:rPr>
              <a:t>·</a:t>
            </a:r>
            <a:r>
              <a:rPr lang="tr-TR" sz="1800" b="0" i="0" dirty="0">
                <a:solidFill>
                  <a:srgbClr val="212529"/>
                </a:solidFill>
                <a:effectLst/>
                <a:latin typeface="Calibri" panose="020F0502020204030204" pitchFamily="34" charset="0"/>
              </a:rPr>
              <a:t> Öncelikle yoksulluk, işsizlik, ayrımcılık gibi toplumsal sorunlarda odaklaşır;</a:t>
            </a:r>
            <a:endParaRPr lang="tr-TR" b="0" i="0" dirty="0">
              <a:solidFill>
                <a:srgbClr val="212529"/>
              </a:solidFill>
              <a:effectLst/>
              <a:latin typeface="-apple-system"/>
            </a:endParaRPr>
          </a:p>
          <a:p>
            <a:pPr algn="just"/>
            <a:r>
              <a:rPr lang="tr-TR" sz="1800" b="0" i="0" dirty="0">
                <a:solidFill>
                  <a:srgbClr val="212529"/>
                </a:solidFill>
                <a:effectLst/>
                <a:latin typeface="Symbol" panose="05050102010706020507" pitchFamily="18" charset="2"/>
              </a:rPr>
              <a:t>·</a:t>
            </a:r>
            <a:r>
              <a:rPr lang="tr-TR" sz="1800" b="0" i="0" dirty="0">
                <a:solidFill>
                  <a:srgbClr val="212529"/>
                </a:solidFill>
                <a:effectLst/>
                <a:latin typeface="Calibri" panose="020F0502020204030204" pitchFamily="34" charset="0"/>
              </a:rPr>
              <a:t> Toplumsal sorunlara ilişkin bilinç ve duyarlılık düzeyinin yükseltilmesini amaçlar ve karar sürecine etkin katılımı sağlamak için çalışır.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7. Sosyal hizmet uzmanlarının nesnel olma, mesleki bilgi ve becerilerini geliştirme, uygulama yaptıkları alanlarda yetkin olma sorumlulukları vardır.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8. Sosyal hizmet uzmanları gizlilik, mahremiyet/özel hayatın korunması ve mesleki çalışmalarında elde ettikleri bilgiyi sorumlu bir biçimde kullanma ilkelerine uyar. Bu ilkelerle ülke mevzuatı arasında uyuşmazlık olduğu zaman bile gizlilik ilkesine bağlı kalır.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018494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25D2BF-052B-4FCD-88AB-020E88AE2624}"/>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ETİK İLKELER</a:t>
            </a:r>
            <a:endParaRPr lang="tr-TR" dirty="0"/>
          </a:p>
        </p:txBody>
      </p:sp>
      <p:sp>
        <p:nvSpPr>
          <p:cNvPr id="3" name="İçerik Yer Tutucusu 2">
            <a:extLst>
              <a:ext uri="{FF2B5EF4-FFF2-40B4-BE49-F238E27FC236}">
                <a16:creationId xmlns:a16="http://schemas.microsoft.com/office/drawing/2014/main" id="{B89A7C08-BBAA-4CC0-B1B6-1C16A8EFFA56}"/>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9. Sosyal hizmet uzmanları müracaatçılarıyla işbirliği içinde çalışır ve onları en üst düzeyde katılım için destekler. Müracaatçılarına çalışmalarının yararlarına ve iki olası risklerine ilişkin bilgi verir. Çalışmalarında öncelikle müracaatçılarının yararını gözetir; bununla birlikte üçüncü kişileri de </a:t>
            </a:r>
            <a:r>
              <a:rPr lang="tr-TR" sz="1800" b="0" i="0" dirty="0" err="1">
                <a:solidFill>
                  <a:srgbClr val="212529"/>
                </a:solidFill>
                <a:effectLst/>
                <a:latin typeface="Calibri" panose="020F0502020204030204" pitchFamily="34" charset="0"/>
              </a:rPr>
              <a:t>gözardı</a:t>
            </a:r>
            <a:r>
              <a:rPr lang="tr-TR" sz="1800" b="0" i="0" dirty="0">
                <a:solidFill>
                  <a:srgbClr val="212529"/>
                </a:solidFill>
                <a:effectLst/>
                <a:latin typeface="Calibri" panose="020F0502020204030204" pitchFamily="34" charset="0"/>
              </a:rPr>
              <a:t> etmez.</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10.Sosyal hizmet uzmanları müracaatçılarından, sonuçları onların yaşamlarını etkileyebilecek eylemlerin belirlenmesinde, kendileriyle işbirliğine girmelerini ve sorumluluk almalarını bekler. Yasal zorlamanın gerekli olabileceği durumlarda, bir tarafın sorununun çözümü ilgili diğer kişilerin aleyhine sonuçlar doğuruyorsa, tarafların beyanları dikkatli bir şekilde değerlendirilmelidir. Ancak, sosyal hizmet uzmanlarından yasal zorlamanın kullanılmasını en aza indirmesi beklenir.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709348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644E5E-CF11-422A-8B99-4802BF1F8482}"/>
              </a:ext>
            </a:extLst>
          </p:cNvPr>
          <p:cNvSpPr>
            <a:spLocks noGrp="1"/>
          </p:cNvSpPr>
          <p:nvPr>
            <p:ph type="title"/>
          </p:nvPr>
        </p:nvSpPr>
        <p:spPr/>
        <p:txBody>
          <a:bodyPr/>
          <a:lstStyle/>
          <a:p>
            <a:r>
              <a:rPr lang="tr-TR" sz="4400" b="1" i="0" dirty="0">
                <a:solidFill>
                  <a:srgbClr val="212529"/>
                </a:solidFill>
                <a:effectLst/>
                <a:latin typeface="Calibri" panose="020F0502020204030204" pitchFamily="34" charset="0"/>
              </a:rPr>
              <a:t>ETİK İLKELER</a:t>
            </a:r>
            <a:endParaRPr lang="tr-TR" dirty="0"/>
          </a:p>
        </p:txBody>
      </p:sp>
      <p:sp>
        <p:nvSpPr>
          <p:cNvPr id="3" name="İçerik Yer Tutucusu 2">
            <a:extLst>
              <a:ext uri="{FF2B5EF4-FFF2-40B4-BE49-F238E27FC236}">
                <a16:creationId xmlns:a16="http://schemas.microsoft.com/office/drawing/2014/main" id="{100C35EF-BA59-4AFA-B0E6-2BDBF2E5BC52}"/>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 11.Sosyal hizmet uzmanları terörizm, işkence ya da benzer yollara başvuran kişi, grup, siyasal güç veya diğer güç odaklarına doğrudan ya da dolaylı bir biçimde destek vermez veya kayıtsız kalmaz.</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12.Sosyal hizmet uzmanları, Sosyal Hizmet Uzmanları Derneği'nce hazırlanan Sosyal Hizmet Mesleğinin Etik İlkeleri ve Sorumluluklarını kabul eder ve etik temele dayalı olarak karar verir.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4076137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52179B-25AA-4AB0-9C5B-E85008E218D4}"/>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4600A885-AC80-49B2-9AE0-9A39C164F953}"/>
              </a:ext>
            </a:extLst>
          </p:cNvPr>
          <p:cNvSpPr>
            <a:spLocks noGrp="1"/>
          </p:cNvSpPr>
          <p:nvPr>
            <p:ph idx="1"/>
          </p:nvPr>
        </p:nvSpPr>
        <p:spPr/>
        <p:txBody>
          <a:bodyPr/>
          <a:lstStyle/>
          <a:p>
            <a:r>
              <a:rPr lang="tr-TR" dirty="0"/>
              <a:t>Sosyal Hizmet Uzmanları Derneği</a:t>
            </a:r>
          </a:p>
          <a:p>
            <a:r>
              <a:rPr lang="tr-TR">
                <a:hlinkClick r:id="rId2"/>
              </a:rPr>
              <a:t>http://shuder.org/Sayfa/etik-ilkeler1787</a:t>
            </a:r>
            <a:r>
              <a:rPr lang="tr-TR"/>
              <a:t> </a:t>
            </a:r>
          </a:p>
          <a:p>
            <a:endParaRPr lang="tr-TR"/>
          </a:p>
        </p:txBody>
      </p:sp>
    </p:spTree>
    <p:extLst>
      <p:ext uri="{BB962C8B-B14F-4D97-AF65-F5344CB8AC3E}">
        <p14:creationId xmlns:p14="http://schemas.microsoft.com/office/powerpoint/2010/main" val="16310109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510</Words>
  <Application>Microsoft Office PowerPoint</Application>
  <PresentationFormat>Geniş ekran</PresentationFormat>
  <Paragraphs>24</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-apple-system</vt:lpstr>
      <vt:lpstr>Arial</vt:lpstr>
      <vt:lpstr>Calibri</vt:lpstr>
      <vt:lpstr>Calibri Light</vt:lpstr>
      <vt:lpstr>Symbol</vt:lpstr>
      <vt:lpstr>Office Teması</vt:lpstr>
      <vt:lpstr>SOSYAL HİZMET MESLEĞİNİN ETİK İLKELERİ VE SORUMLULUKLARI*  </vt:lpstr>
      <vt:lpstr>Sosyal hizmet uzmanları insanlığın gelişimi için mesleki tutum, karar ve eylemlerinde aşağıda belirtilen temel ilkelerden hareket ederek hizmet verir: </vt:lpstr>
      <vt:lpstr>ETİK İLKELER</vt:lpstr>
      <vt:lpstr>ETİK İLKELER</vt:lpstr>
      <vt:lpstr>ETİK İLKELER</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MESLEĞİNİN ETİK İLKELERİ VE SORUMLULUKLARI*  </dc:title>
  <dc:creator>Ezgi Arslan</dc:creator>
  <cp:lastModifiedBy>Ezgi Arslan</cp:lastModifiedBy>
  <cp:revision>2</cp:revision>
  <dcterms:created xsi:type="dcterms:W3CDTF">2022-09-29T05:50:17Z</dcterms:created>
  <dcterms:modified xsi:type="dcterms:W3CDTF">2022-09-29T05:55:07Z</dcterms:modified>
</cp:coreProperties>
</file>