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6AE940-FD7E-400F-A2DC-DF169EF9FB6F}" type="datetimeFigureOut">
              <a:rPr lang="tr-TR" smtClean="0"/>
              <a:t>4.4.2018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5B2460-0373-4FDE-A1E8-E4FEE08325EA}"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7347"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7348"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89FC316-0863-4F0F-800E-0AF9357F070C}" type="slidenum">
              <a:rPr lang="tr-TR" altLang="en-US" smtClean="0"/>
              <a:pPr/>
              <a:t>2</a:t>
            </a:fld>
            <a:endParaRPr lang="tr-TR"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6563"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6564"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E24B4D1-BE52-48A8-B04D-7618AC1B2D81}" type="slidenum">
              <a:rPr lang="tr-TR" altLang="en-US" smtClean="0"/>
              <a:pPr/>
              <a:t>11</a:t>
            </a:fld>
            <a:endParaRPr lang="tr-TR"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7587"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7588"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80E1DF-02AE-4D2B-B7BA-EC451EF9692D}" type="slidenum">
              <a:rPr lang="tr-TR" altLang="en-US" smtClean="0"/>
              <a:pPr/>
              <a:t>12</a:t>
            </a:fld>
            <a:endParaRPr lang="tr-TR"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8611"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8612"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B457C65-C5FF-4AF4-AEA4-A8A47D98374A}" type="slidenum">
              <a:rPr lang="tr-TR" altLang="en-US" smtClean="0"/>
              <a:pPr/>
              <a:t>13</a:t>
            </a:fld>
            <a:endParaRPr lang="tr-TR"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9635"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9636"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9A1CEB-2E51-4A8E-848D-61219B605CAB}" type="slidenum">
              <a:rPr lang="tr-TR" altLang="en-US" smtClean="0"/>
              <a:pPr/>
              <a:t>14</a:t>
            </a:fld>
            <a:endParaRPr lang="tr-TR"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0659"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0660"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94F9E9A-62C8-4D44-86C4-75DA6262480F}" type="slidenum">
              <a:rPr lang="tr-TR" altLang="en-US" smtClean="0"/>
              <a:pPr/>
              <a:t>15</a:t>
            </a:fld>
            <a:endParaRPr lang="tr-TR"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1683"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1684"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EA593C-CF1A-4C5F-AAE0-3EA31BA57C3C}" type="slidenum">
              <a:rPr lang="tr-TR" altLang="en-US" smtClean="0"/>
              <a:pPr/>
              <a:t>16</a:t>
            </a:fld>
            <a:endParaRPr lang="tr-TR"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2707"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2708"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69F7672-D781-4F96-AF4A-DC12541EC107}" type="slidenum">
              <a:rPr lang="tr-TR" altLang="en-US" smtClean="0"/>
              <a:pPr/>
              <a:t>17</a:t>
            </a:fld>
            <a:endParaRPr lang="tr-TR"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3731"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3732"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05CC642-6ED9-4CDB-9982-4232DDAB4586}" type="slidenum">
              <a:rPr lang="tr-TR" altLang="en-US" smtClean="0"/>
              <a:pPr/>
              <a:t>18</a:t>
            </a:fld>
            <a:endParaRPr lang="tr-TR"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4755"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4756"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F461F7-3630-4129-8EB5-55BD95F6908D}" type="slidenum">
              <a:rPr lang="tr-TR" altLang="en-US" smtClean="0"/>
              <a:pPr/>
              <a:t>19</a:t>
            </a:fld>
            <a:endParaRPr lang="tr-TR"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5779"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5780"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B28845-9F90-477A-853D-A6413AB7E21F}" type="slidenum">
              <a:rPr lang="tr-TR" altLang="en-US" smtClean="0"/>
              <a:pPr/>
              <a:t>20</a:t>
            </a:fld>
            <a:endParaRPr lang="tr-TR"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8371"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8372"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54AAC38-538A-4F8A-8E9D-0E202C9C081B}" type="slidenum">
              <a:rPr lang="tr-TR" altLang="en-US" smtClean="0"/>
              <a:pPr/>
              <a:t>3</a:t>
            </a:fld>
            <a:endParaRPr lang="tr-TR"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6803"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6804"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5D40A8-F7BC-4591-BD1C-C572B89381A4}" type="slidenum">
              <a:rPr lang="tr-TR" altLang="en-US" smtClean="0"/>
              <a:pPr/>
              <a:t>21</a:t>
            </a:fld>
            <a:endParaRPr lang="tr-TR"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7827"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7828"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4F51F0-89DB-462F-8A72-34D9FE366304}" type="slidenum">
              <a:rPr lang="tr-TR" altLang="en-US" smtClean="0"/>
              <a:pPr/>
              <a:t>22</a:t>
            </a:fld>
            <a:endParaRPr lang="tr-TR"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8851"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8852"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6DD44C-F97B-4781-81C7-4588357FF6F9}" type="slidenum">
              <a:rPr lang="tr-TR" altLang="en-US" smtClean="0"/>
              <a:pPr/>
              <a:t>23</a:t>
            </a:fld>
            <a:endParaRPr lang="tr-TR"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79875"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9876"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3919289-9A8B-4BA3-9960-5E9C41A3B29C}" type="slidenum">
              <a:rPr lang="tr-TR" altLang="en-US" smtClean="0"/>
              <a:pPr/>
              <a:t>24</a:t>
            </a:fld>
            <a:endParaRPr lang="tr-TR"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80899"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80900"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9354E87-B8F1-4F13-8474-24325BF37792}" type="slidenum">
              <a:rPr lang="tr-TR" altLang="en-US" smtClean="0"/>
              <a:pPr/>
              <a:t>25</a:t>
            </a:fld>
            <a:endParaRPr lang="tr-TR"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59395"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9396"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018FDE7-9BC0-42D8-B9AD-59EB5E94102C}" type="slidenum">
              <a:rPr lang="tr-TR" altLang="en-US" smtClean="0"/>
              <a:pPr/>
              <a:t>4</a:t>
            </a:fld>
            <a:endParaRPr lang="tr-TR"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0419"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0420"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B1A0644-E5A9-4369-9899-5CF036607C72}" type="slidenum">
              <a:rPr lang="tr-TR" altLang="en-US" smtClean="0"/>
              <a:pPr/>
              <a:t>5</a:t>
            </a:fld>
            <a:endParaRPr lang="tr-TR"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1443"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1444"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39C1DC-3953-4096-A70F-7D8C3EADB1EF}" type="slidenum">
              <a:rPr lang="tr-TR" altLang="en-US" smtClean="0"/>
              <a:pPr/>
              <a:t>6</a:t>
            </a:fld>
            <a:endParaRPr lang="tr-TR"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2467"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2468"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E8110E-466C-4ECF-9A0F-8E7448CF822E}" type="slidenum">
              <a:rPr lang="tr-TR" altLang="en-US" smtClean="0"/>
              <a:pPr/>
              <a:t>7</a:t>
            </a:fld>
            <a:endParaRPr lang="tr-TR"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3491"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3492"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D82EB0E-8AC0-44D2-8DB2-A864240DCE42}" type="slidenum">
              <a:rPr lang="tr-TR" altLang="en-US" smtClean="0"/>
              <a:pPr/>
              <a:t>8</a:t>
            </a:fld>
            <a:endParaRPr lang="tr-TR"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4515"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4516"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75524D6-0DB3-4B5D-AC5D-ED4AC299F654}" type="slidenum">
              <a:rPr lang="tr-TR" altLang="en-US" smtClean="0"/>
              <a:pPr/>
              <a:t>9</a:t>
            </a:fld>
            <a:endParaRPr lang="tr-TR"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ayt Görüntüsü Yer Tutucusu 1"/>
          <p:cNvSpPr>
            <a:spLocks noGrp="1" noRot="1" noChangeAspect="1" noTextEdit="1"/>
          </p:cNvSpPr>
          <p:nvPr>
            <p:ph type="sldImg"/>
          </p:nvPr>
        </p:nvSpPr>
        <p:spPr bwMode="auto">
          <a:noFill/>
          <a:ln>
            <a:solidFill>
              <a:srgbClr val="000000"/>
            </a:solidFill>
            <a:miter lim="800000"/>
            <a:headEnd/>
            <a:tailEnd/>
          </a:ln>
        </p:spPr>
      </p:sp>
      <p:sp>
        <p:nvSpPr>
          <p:cNvPr id="65539" name="Not Yer Tutucusu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5540" name="Slayt Numarası Yer Tutucus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DE8043B-427E-4ADB-82A8-D402E3ADF605}" type="slidenum">
              <a:rPr lang="tr-TR" altLang="en-US" smtClean="0"/>
              <a:pPr/>
              <a:t>10</a:t>
            </a:fld>
            <a:endParaRPr lang="tr-TR"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4.4.2018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4.4.2018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İşlevselci-</a:t>
            </a:r>
            <a:r>
              <a:rPr lang="tr-TR" dirty="0" err="1" smtClean="0"/>
              <a:t>Fonksiyonalist</a:t>
            </a:r>
            <a:r>
              <a:rPr lang="tr-TR" dirty="0" smtClean="0"/>
              <a:t> Yaklaşımda Aile</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Başlık 1"/>
          <p:cNvSpPr>
            <a:spLocks noGrp="1"/>
          </p:cNvSpPr>
          <p:nvPr>
            <p:ph type="title"/>
          </p:nvPr>
        </p:nvSpPr>
        <p:spPr>
          <a:xfrm>
            <a:off x="468313" y="333375"/>
            <a:ext cx="8229600" cy="1139825"/>
          </a:xfrm>
        </p:spPr>
        <p:txBody>
          <a:bodyPr/>
          <a:lstStyle/>
          <a:p>
            <a:r>
              <a:rPr lang="tr-TR" altLang="tr-TR" sz="4000" smtClean="0"/>
              <a:t>Sosyal Yerleştirme</a:t>
            </a:r>
          </a:p>
        </p:txBody>
      </p:sp>
      <p:sp>
        <p:nvSpPr>
          <p:cNvPr id="3" name="İçerik Yer Tutucusu 2"/>
          <p:cNvSpPr>
            <a:spLocks noGrp="1"/>
          </p:cNvSpPr>
          <p:nvPr>
            <p:ph sz="quarter" idx="1"/>
          </p:nvPr>
        </p:nvSpPr>
        <p:spPr/>
        <p:txBody>
          <a:bodyPr/>
          <a:lstStyle/>
          <a:p>
            <a:pPr eaLnBrk="1" hangingPunct="1"/>
            <a:r>
              <a:rPr lang="tr-TR" altLang="tr-TR" smtClean="0"/>
              <a:t>Aileler çoğalmaktan daha çok toplumsal örgütlenmenin korunmasına ve devamına yardımcı olurlar. Ebeveynler doğumla birlikte çocuklarına kendi- ırk, etnisite, din ve sosyal sınıf-s sosyal kimliklerini aktarmaktadırlar.</a:t>
            </a:r>
          </a:p>
          <a:p>
            <a:pPr eaLnBrk="1" hangingPunct="1"/>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Başlık 1"/>
          <p:cNvSpPr>
            <a:spLocks noGrp="1"/>
          </p:cNvSpPr>
          <p:nvPr>
            <p:ph type="title"/>
          </p:nvPr>
        </p:nvSpPr>
        <p:spPr>
          <a:xfrm>
            <a:off x="468313" y="333375"/>
            <a:ext cx="8229600" cy="1139825"/>
          </a:xfrm>
        </p:spPr>
        <p:txBody>
          <a:bodyPr>
            <a:normAutofit fontScale="90000"/>
          </a:bodyPr>
          <a:lstStyle/>
          <a:p>
            <a:r>
              <a:rPr lang="tr-TR" altLang="tr-TR" sz="4000" smtClean="0"/>
              <a:t>Maddi ve Duygusal Güvenlik</a:t>
            </a:r>
            <a:br>
              <a:rPr lang="tr-TR" altLang="tr-TR" sz="4000" smtClean="0"/>
            </a:br>
            <a:endParaRPr lang="tr-TR" altLang="tr-TR" sz="4000" smtClean="0"/>
          </a:p>
        </p:txBody>
      </p:sp>
      <p:sp>
        <p:nvSpPr>
          <p:cNvPr id="3" name="İçerik Yer Tutucusu 2"/>
          <p:cNvSpPr>
            <a:spLocks noGrp="1"/>
          </p:cNvSpPr>
          <p:nvPr>
            <p:ph sz="quarter" idx="1"/>
          </p:nvPr>
        </p:nvSpPr>
        <p:spPr/>
        <p:txBody>
          <a:bodyPr/>
          <a:lstStyle/>
          <a:p>
            <a:pPr eaLnBrk="1" hangingPunct="1"/>
            <a:r>
              <a:rPr lang="tr-TR" altLang="tr-TR" smtClean="0"/>
              <a:t>Birçok kişi aileyi, fiziksel koruma, duygusal destek ve mali yardım sunan ‘kalpsiz bir dünyanın cenneti’ olarak görmektedir. </a:t>
            </a:r>
          </a:p>
          <a:p>
            <a:pPr eaLnBrk="1" hangingPunct="1"/>
            <a:r>
              <a:rPr lang="tr-TR" altLang="tr-TR" smtClean="0"/>
              <a:t>Ailesiyle yaşayan insanların, varlık ve yalnız yaşayan insanlardan daha sağlıklı ve mutlu olması belki de bu yüzdendir.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p:txBody>
          <a:bodyPr>
            <a:normAutofit lnSpcReduction="10000"/>
          </a:bodyPr>
          <a:lstStyle/>
          <a:p>
            <a:r>
              <a:rPr lang="tr-TR" altLang="en-US" sz="2800" smtClean="0"/>
              <a:t>Aile konusunda işlevselci Yaklaşıma dayanarak çalışma yapmak yaygın bir gelenektir.</a:t>
            </a:r>
          </a:p>
          <a:p>
            <a:r>
              <a:rPr lang="tr-TR" altLang="en-US" sz="2800" smtClean="0"/>
              <a:t>Çünkü aile modern sanayi toplumunun ürettiği sorunlara karşı kurumsal emniyet supabı işlevi görmektedir. </a:t>
            </a:r>
          </a:p>
          <a:p>
            <a:r>
              <a:rPr lang="tr-TR" altLang="en-US" sz="2800" smtClean="0"/>
              <a:t>Ayrıca cinsellik aile yoluyla düzenlenmektedir.</a:t>
            </a:r>
          </a:p>
          <a:p>
            <a:r>
              <a:rPr lang="tr-TR" altLang="en-US" sz="2800" smtClean="0"/>
              <a:t>Sanayi toplumunda, küçük ailenin yer değiştirmesi, bir bölgeden diğerine göç etmesi </a:t>
            </a:r>
            <a:r>
              <a:rPr lang="nn-NO" altLang="en-US" sz="2800" smtClean="0"/>
              <a:t>pratik olarak da daha kolayd</a:t>
            </a:r>
            <a:r>
              <a:rPr lang="tr-TR" altLang="en-US" sz="2800" smtClean="0"/>
              <a:t>ı</a:t>
            </a:r>
            <a:r>
              <a:rPr lang="nn-NO" altLang="en-US" sz="2800" smtClean="0"/>
              <a:t>r.</a:t>
            </a:r>
            <a:endParaRPr lang="tr-TR" altLang="en-US"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p:txBody>
          <a:bodyPr/>
          <a:lstStyle/>
          <a:p>
            <a:r>
              <a:rPr lang="tr-TR" altLang="en-US" sz="2800" smtClean="0"/>
              <a:t>Çünkü artık insanlar sürekli iş ve yer değiştirerek aşama kaydeder hale gelmişlerdir. </a:t>
            </a:r>
          </a:p>
          <a:p>
            <a:r>
              <a:rPr lang="tr-TR" altLang="en-US" sz="2800" smtClean="0"/>
              <a:t>Giderek ilk başlangıç işinden emekli olmak başarısızlık olarak görülmektedir. </a:t>
            </a:r>
          </a:p>
          <a:p>
            <a:r>
              <a:rPr lang="tr-TR" altLang="en-US" sz="2800" smtClean="0"/>
              <a:t>Hatta Alvin ve i Toffler gibi gelecek okuyanlara (futurist) göre, aynı işte dört yıldan fazla kalınmayacak ve sürekli meydan okunarak yeni iş koşulları aranacaktır.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p:txBody>
          <a:bodyPr/>
          <a:lstStyle/>
          <a:p>
            <a:r>
              <a:rPr lang="tr-TR" altLang="en-US" sz="2800" smtClean="0"/>
              <a:t>Sonuç olarak daha önce tarımcı aşamada iken sahip olduğumuz ailenin özellikleri önemini kaybetmekte, nereden geldiğimiz, kimlerden olduğumuz sorgulanmamakta ve sanayi toplumundaki başarı ve refahımız için çekirdek aile ideal norm olmaktadır.</a:t>
            </a:r>
          </a:p>
          <a:p>
            <a:r>
              <a:rPr lang="tr-TR" altLang="en-US" sz="2800" smtClean="0"/>
              <a:t>Kısacası, İşlevsel Yaklaşım sanayileşme ve kentleşmenin ailenin geleneksel işlevlerini zayıflattığı iddiasında bulunur.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p:txBody>
          <a:bodyPr/>
          <a:lstStyle/>
          <a:p>
            <a:r>
              <a:rPr lang="tr-TR" altLang="en-US" sz="2800" smtClean="0"/>
              <a:t>Sanayi öncesi dönemde aile ekonomik bir ekipti. Temel ihtiyaçları karşılamak birçok aile için çok güçtü ve aile üyeleri yaşamlarını sürdürebilmek için üretimde işbirliği yapmak zorundaydılar. </a:t>
            </a:r>
          </a:p>
          <a:p>
            <a:r>
              <a:rPr lang="tr-TR" altLang="en-US" sz="2800" smtClean="0"/>
              <a:t>Buna karşılık sanayileşme ile ev ve işyeri ayrımı orta çıkınca daha önce aynı ekip içinde oldukça sıkı olan aile bağları da zayıflamaya başladı..</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a:xfrm>
            <a:off x="250825" y="1125538"/>
            <a:ext cx="8435975" cy="5543550"/>
          </a:xfrm>
        </p:spPr>
        <p:txBody>
          <a:bodyPr/>
          <a:lstStyle/>
          <a:p>
            <a:r>
              <a:rPr lang="tr-TR" altLang="en-US" sz="2400" smtClean="0"/>
              <a:t>Sanayi öncesi dönemde aile ekonomik bir ekipti. Temel ihtiyaçları karşılamak birçok aile için çok güçtü ve aile üyeleri yaşamlarını sürdürebilmek için üretimde işbirliği yapmak zorundaydılar. </a:t>
            </a:r>
          </a:p>
          <a:p>
            <a:r>
              <a:rPr lang="tr-TR" altLang="en-US" sz="2400" smtClean="0"/>
              <a:t>Buna karşılık sanayileşme ile ev ve işyeri ayrımı orta çıkınca daha önce aynı ekip içinde oldukça sıkı olan aile bağları da zayıflamaya başladı.</a:t>
            </a:r>
          </a:p>
          <a:p>
            <a:r>
              <a:rPr lang="tr-TR" altLang="en-US" sz="2400" smtClean="0"/>
              <a:t>Özellikle baba ve koca olarak erkeğin evden iş için ayrılması ailenin eski gündelik rutin düzenini sarstı. </a:t>
            </a:r>
          </a:p>
          <a:p>
            <a:r>
              <a:rPr lang="tr-TR" altLang="en-US" sz="2400" smtClean="0"/>
              <a:t>Öte yandan anne ve kız çocukların aile geçimine olan ekonomik katkıları giderek azalmaya başladı.</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a:xfrm>
            <a:off x="250825" y="1125538"/>
            <a:ext cx="8435975" cy="5543550"/>
          </a:xfrm>
        </p:spPr>
        <p:txBody>
          <a:bodyPr/>
          <a:lstStyle/>
          <a:p>
            <a:r>
              <a:rPr lang="tr-TR" altLang="en-US" sz="2400" smtClean="0"/>
              <a:t>Geniş ölçekte ortaya çıkan ekonomik değişmeler karşında diğer güçlenen bir kurum olarak devlet, ailenin pek çok işlevlerini üstlenmeye başladı. </a:t>
            </a:r>
          </a:p>
          <a:p>
            <a:r>
              <a:rPr lang="tr-TR" altLang="en-US" sz="2400" smtClean="0"/>
              <a:t>Örneğin okullar açarak daha önce ailenin sağladığı eğitim işlevini üstlendi ve böylelikle onların toplumsallaşmasında da sorumluluk aldığını gösterdi.</a:t>
            </a:r>
          </a:p>
          <a:p>
            <a:r>
              <a:rPr lang="tr-TR" altLang="en-US" sz="2400" smtClean="0"/>
              <a:t>Çocukların okula gönderilmesini yasal zorunluluk haline getirerek, uymayan aileler cezalandırıldı.</a:t>
            </a:r>
          </a:p>
          <a:p>
            <a:endParaRPr lang="tr-TR" altLang="en-US"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a:xfrm>
            <a:off x="250825" y="1125538"/>
            <a:ext cx="8435975" cy="5543550"/>
          </a:xfrm>
        </p:spPr>
        <p:txBody>
          <a:bodyPr/>
          <a:lstStyle/>
          <a:p>
            <a:r>
              <a:rPr lang="tr-TR" altLang="en-US" sz="2400" smtClean="0"/>
              <a:t>Yasalarla kurulan tıp fakülteleri ve hastaneler aracılığıyla kurumlaşan tıp güçlenmiştir. </a:t>
            </a:r>
          </a:p>
          <a:p>
            <a:r>
              <a:rPr lang="tr-TR" altLang="en-US" sz="2400" smtClean="0"/>
              <a:t>Buna bağlı olarak da artık hastalar ev yerine hastanede bakım görmekte ve tedavi edilmektedir. </a:t>
            </a:r>
          </a:p>
          <a:p>
            <a:r>
              <a:rPr lang="tr-TR" altLang="en-US" sz="2400" smtClean="0"/>
              <a:t>Aynı şekilde yaşlı bakım sorumluluğunda da değişme olmuştur.</a:t>
            </a:r>
          </a:p>
          <a:p>
            <a:r>
              <a:rPr lang="tr-TR" altLang="en-US" sz="2400" smtClean="0"/>
              <a:t>Çeşitlenen derecelerde imkânlar sağlayarak sorumluluk üstlenen organizasyonlar çoğalmıştır.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a:xfrm>
            <a:off x="250825" y="1125538"/>
            <a:ext cx="8435975" cy="5543550"/>
          </a:xfrm>
        </p:spPr>
        <p:txBody>
          <a:bodyPr/>
          <a:lstStyle/>
          <a:p>
            <a:pPr>
              <a:defRPr/>
            </a:pPr>
            <a:r>
              <a:rPr lang="tr-TR" sz="2400" dirty="0"/>
              <a:t>Ailelerin gelir düzeyi yükseldikçe </a:t>
            </a:r>
            <a:r>
              <a:rPr lang="tr-TR" sz="2400" dirty="0" smtClean="0"/>
              <a:t>ev yerine eğlenme </a:t>
            </a:r>
            <a:r>
              <a:rPr lang="tr-TR" sz="2400" dirty="0"/>
              <a:t>ve dinlenme için </a:t>
            </a:r>
            <a:r>
              <a:rPr lang="tr-TR" sz="2400" dirty="0" smtClean="0"/>
              <a:t>başka </a:t>
            </a:r>
            <a:r>
              <a:rPr lang="tr-TR" sz="2400" dirty="0"/>
              <a:t>mekânlara gitme </a:t>
            </a:r>
            <a:r>
              <a:rPr lang="tr-TR" sz="2400" dirty="0" smtClean="0"/>
              <a:t>oranı </a:t>
            </a:r>
            <a:r>
              <a:rPr lang="tr-TR" sz="2400" dirty="0"/>
              <a:t>da </a:t>
            </a:r>
            <a:r>
              <a:rPr lang="tr-TR" sz="2400" dirty="0" smtClean="0"/>
              <a:t>artmıştır.</a:t>
            </a:r>
            <a:endParaRPr lang="tr-TR" sz="2400" dirty="0"/>
          </a:p>
          <a:p>
            <a:pPr>
              <a:defRPr/>
            </a:pPr>
            <a:r>
              <a:rPr lang="tr-TR" sz="2400" dirty="0"/>
              <a:t>Eskiden evdeki imkânlarla </a:t>
            </a:r>
            <a:r>
              <a:rPr lang="tr-TR" sz="2400" dirty="0" smtClean="0"/>
              <a:t>sağlanan eğlencelerin </a:t>
            </a:r>
            <a:r>
              <a:rPr lang="tr-TR" sz="2400" dirty="0"/>
              <a:t>yerini bedeli ödenerek </a:t>
            </a:r>
            <a:r>
              <a:rPr lang="tr-TR" sz="2400" dirty="0" smtClean="0"/>
              <a:t>alınan </a:t>
            </a:r>
            <a:r>
              <a:rPr lang="tr-TR" sz="2400" dirty="0"/>
              <a:t>hizmetler almaya </a:t>
            </a:r>
            <a:r>
              <a:rPr lang="tr-TR" sz="2400" dirty="0" smtClean="0"/>
              <a:t>başlamıştır.</a:t>
            </a:r>
          </a:p>
          <a:p>
            <a:pPr>
              <a:defRPr/>
            </a:pPr>
            <a:r>
              <a:rPr lang="tr-TR" sz="2400" dirty="0"/>
              <a:t>Hizmet sektöründe birçok lokanta, </a:t>
            </a:r>
            <a:r>
              <a:rPr lang="tr-TR" sz="2400" dirty="0" smtClean="0"/>
              <a:t>kafeterya, spor </a:t>
            </a:r>
            <a:r>
              <a:rPr lang="tr-TR" sz="2400" dirty="0"/>
              <a:t>kulübü bu hizmetleri sunmak için rekabet etmektedir</a:t>
            </a:r>
            <a:r>
              <a:rPr lang="tr-TR" sz="2400" dirty="0" smtClean="0"/>
              <a:t>.</a:t>
            </a:r>
          </a:p>
          <a:p>
            <a:pPr>
              <a:defRPr/>
            </a:pPr>
            <a:r>
              <a:rPr lang="tr-TR" sz="2400" dirty="0" smtClean="0"/>
              <a:t>Türkiye’de de </a:t>
            </a:r>
            <a:r>
              <a:rPr lang="tr-TR" sz="2400" dirty="0"/>
              <a:t>giderek daha fazla kentsel aile hafta </a:t>
            </a:r>
            <a:r>
              <a:rPr lang="tr-TR" sz="2400" dirty="0" smtClean="0"/>
              <a:t>sonlarında </a:t>
            </a:r>
            <a:r>
              <a:rPr lang="tr-TR" sz="2400" dirty="0"/>
              <a:t>büyük </a:t>
            </a:r>
            <a:r>
              <a:rPr lang="tr-TR" sz="2400" dirty="0" smtClean="0"/>
              <a:t>alışveriş</a:t>
            </a:r>
            <a:r>
              <a:rPr lang="tr-TR" sz="2400" dirty="0"/>
              <a:t> </a:t>
            </a:r>
            <a:r>
              <a:rPr lang="tr-TR" sz="2400" dirty="0" smtClean="0"/>
              <a:t>merkezlerine </a:t>
            </a:r>
            <a:r>
              <a:rPr lang="tr-TR" sz="2400" dirty="0"/>
              <a:t>gitmekte, lokanta veya kafeteryalarda yemek yiyerek </a:t>
            </a:r>
            <a:r>
              <a:rPr lang="tr-TR" sz="2400" dirty="0" smtClean="0"/>
              <a:t>tüketimde bulunmaktadır</a:t>
            </a:r>
            <a:r>
              <a:rPr lang="tr-TR" sz="2400" dirty="0"/>
              <a:t>. </a:t>
            </a:r>
            <a:endParaRPr lang="tr-TR" sz="2400" dirty="0" smtClean="0"/>
          </a:p>
          <a:p>
            <a:pPr>
              <a:defRPr/>
            </a:pPr>
            <a:r>
              <a:rPr lang="tr-TR" sz="2400" dirty="0" smtClean="0"/>
              <a:t>Ayrıca </a:t>
            </a:r>
            <a:r>
              <a:rPr lang="tr-TR" sz="2400" dirty="0"/>
              <a:t>ailenin </a:t>
            </a:r>
            <a:r>
              <a:rPr lang="tr-TR" sz="2400" dirty="0" smtClean="0"/>
              <a:t>birliği beraberliği </a:t>
            </a:r>
            <a:r>
              <a:rPr lang="tr-TR" sz="2400" dirty="0"/>
              <a:t>için birlikte yemek </a:t>
            </a:r>
            <a:r>
              <a:rPr lang="tr-TR" sz="2400" dirty="0" smtClean="0"/>
              <a:t>yemekte artık </a:t>
            </a:r>
            <a:r>
              <a:rPr lang="tr-TR" sz="2400" dirty="0" err="1" smtClean="0"/>
              <a:t>törenselliğini</a:t>
            </a:r>
            <a:r>
              <a:rPr lang="tr-TR" sz="2400" dirty="0" smtClean="0"/>
              <a:t> </a:t>
            </a:r>
            <a:r>
              <a:rPr lang="tr-TR" sz="2400" dirty="0"/>
              <a:t>kaybetmekte, </a:t>
            </a:r>
            <a:r>
              <a:rPr lang="tr-TR" sz="2400" dirty="0" err="1"/>
              <a:t>aburcubur</a:t>
            </a:r>
            <a:r>
              <a:rPr lang="tr-TR" sz="2400" dirty="0"/>
              <a:t> yeme kültürü </a:t>
            </a:r>
            <a:r>
              <a:rPr lang="tr-TR" sz="2400" dirty="0" smtClean="0"/>
              <a:t>yaygınlaşmaktadır.</a:t>
            </a:r>
            <a:endParaRPr lang="tr-TR" sz="2400" dirty="0"/>
          </a:p>
          <a:p>
            <a:pPr marL="0" indent="0">
              <a:buFont typeface="Wingdings" pitchFamily="2" charset="2"/>
              <a:buNone/>
              <a:defRPr/>
            </a:pPr>
            <a:endParaRPr lang="tr-TR"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Başlık 1"/>
          <p:cNvSpPr>
            <a:spLocks noGrp="1"/>
          </p:cNvSpPr>
          <p:nvPr>
            <p:ph type="title"/>
          </p:nvPr>
        </p:nvSpPr>
        <p:spPr/>
        <p:txBody>
          <a:bodyPr>
            <a:normAutofit fontScale="90000"/>
          </a:bodyPr>
          <a:lstStyle/>
          <a:p>
            <a:pPr eaLnBrk="1" hangingPunct="1"/>
            <a:r>
              <a:rPr lang="tr-TR" altLang="tr-TR" sz="4000" b="1" smtClean="0"/>
              <a:t>İşlevselci / Fonksiyonalist Yaklaşım</a:t>
            </a:r>
            <a:endParaRPr lang="tr-TR" altLang="tr-TR" sz="4000" smtClean="0"/>
          </a:p>
        </p:txBody>
      </p:sp>
      <p:sp>
        <p:nvSpPr>
          <p:cNvPr id="3" name="İçerik Yer Tutucusu 2"/>
          <p:cNvSpPr>
            <a:spLocks noGrp="1"/>
          </p:cNvSpPr>
          <p:nvPr>
            <p:ph sz="quarter" idx="1"/>
          </p:nvPr>
        </p:nvSpPr>
        <p:spPr/>
        <p:txBody>
          <a:bodyPr/>
          <a:lstStyle/>
          <a:p>
            <a:pPr eaLnBrk="1" hangingPunct="1"/>
            <a:endParaRPr lang="tr-TR" altLang="tr-TR" smtClean="0"/>
          </a:p>
          <a:p>
            <a:r>
              <a:rPr lang="tr-TR" altLang="tr-TR" smtClean="0"/>
              <a:t>Sosyalizasyon</a:t>
            </a:r>
          </a:p>
          <a:p>
            <a:r>
              <a:rPr lang="tr-TR" altLang="tr-TR" smtClean="0"/>
              <a:t>Cinsel etkinliğin düzenlenmesi</a:t>
            </a:r>
          </a:p>
          <a:p>
            <a:r>
              <a:rPr lang="tr-TR" altLang="tr-TR" smtClean="0"/>
              <a:t>Sosyal Yerleştirme</a:t>
            </a:r>
          </a:p>
          <a:p>
            <a:r>
              <a:rPr lang="tr-TR" altLang="tr-TR" smtClean="0"/>
              <a:t>Maddi ve duygusal güvenlik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a:xfrm>
            <a:off x="250825" y="1125538"/>
            <a:ext cx="8435975" cy="5543550"/>
          </a:xfrm>
        </p:spPr>
        <p:txBody>
          <a:bodyPr/>
          <a:lstStyle/>
          <a:p>
            <a:r>
              <a:rPr lang="tr-TR" altLang="en-US" sz="2400" smtClean="0"/>
              <a:t>Geleneksel olarak cinsel ilişki sadece evlilikte meşru görülürken, bu eğilimde de eskiye göre oldukça fazla zayıflama baş göstermeye başlamıştır.</a:t>
            </a:r>
          </a:p>
          <a:p>
            <a:r>
              <a:rPr lang="tr-TR" altLang="en-US" sz="2400" smtClean="0"/>
              <a:t> Özellikle sanayi toplumlarında “cinsel devrim” olarak adlandırılan değişmeler evlilik dışı cinsel ilişki seçeneklerine yol açmıştır.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a:xfrm>
            <a:off x="250825" y="1125538"/>
            <a:ext cx="8435975" cy="5543550"/>
          </a:xfrm>
        </p:spPr>
        <p:txBody>
          <a:bodyPr/>
          <a:lstStyle/>
          <a:p>
            <a:r>
              <a:rPr lang="tr-TR" altLang="en-US" sz="2000" smtClean="0"/>
              <a:t>Yüzeysel olarak bakıldığında ailenin işlevleri arasında dokunulmayan tek konu çocuk sahibi olmadır. </a:t>
            </a:r>
          </a:p>
          <a:p>
            <a:r>
              <a:rPr lang="tr-TR" altLang="en-US" sz="2000" smtClean="0"/>
              <a:t>Hatta ABD’de tek ebeveynli ailelerin çoğunda çocuk bulunduğu ve evlenmemiş kadınların tüm doğumların %40’ını yaptıkları düşünülürse, üreme işlevinin hiçbir zaman sona ermeyeceği söylenebilir. </a:t>
            </a:r>
          </a:p>
          <a:p>
            <a:r>
              <a:rPr lang="tr-TR" altLang="en-US" sz="2000" smtClean="0"/>
              <a:t>Bu eğilimler karşısında, okullarda aile planlaması  eğitimi yapıldığı, gebelikten ve çeşitli hastalıklardan koruyucu malzemenin dağıtıldığı veya eşine haber verme zorunluluğu olmadan kadının kürtaj yaptırmasına olanak tanınd›ığı belirtilmelidir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Başlık 1"/>
          <p:cNvSpPr>
            <a:spLocks noGrp="1"/>
          </p:cNvSpPr>
          <p:nvPr>
            <p:ph type="title"/>
          </p:nvPr>
        </p:nvSpPr>
        <p:spPr/>
        <p:txBody>
          <a:bodyPr/>
          <a:lstStyle/>
          <a:p>
            <a:r>
              <a:rPr lang="tr-TR" altLang="en-US" smtClean="0"/>
              <a:t>Aile ve İşlevselci Yaklaşım</a:t>
            </a:r>
          </a:p>
        </p:txBody>
      </p:sp>
      <p:sp>
        <p:nvSpPr>
          <p:cNvPr id="3" name="İçerik Yer Tutucusu 2"/>
          <p:cNvSpPr>
            <a:spLocks noGrp="1"/>
          </p:cNvSpPr>
          <p:nvPr>
            <p:ph sz="quarter" idx="1"/>
          </p:nvPr>
        </p:nvSpPr>
        <p:spPr>
          <a:xfrm>
            <a:off x="250825" y="1125538"/>
            <a:ext cx="8435975" cy="5543550"/>
          </a:xfrm>
        </p:spPr>
        <p:txBody>
          <a:bodyPr/>
          <a:lstStyle/>
          <a:p>
            <a:r>
              <a:rPr lang="tr-TR" altLang="en-US" sz="2400" smtClean="0"/>
              <a:t>Murdock (1949)’un da belirttiği gibi, işlevselcilere göre yaşamak için toplum belirli ihtiyaçları  karşılamak ya da belirli işlevleri görmek zorundadır. </a:t>
            </a:r>
          </a:p>
          <a:p>
            <a:r>
              <a:rPr lang="tr-TR" altLang="en-US" sz="2400" smtClean="0"/>
              <a:t>Aslında işlevselcilerin aileye bakışın da onun toplumun diğer kısımlarıyla olan ilişkisi üzerinde odaklanır. </a:t>
            </a:r>
          </a:p>
          <a:p>
            <a:r>
              <a:rPr lang="tr-TR" altLang="en-US" sz="2400" smtClean="0"/>
              <a:t>Özellikle ailenin toplum refah ve mutluğuna yaptığı katkı ile ilgilenilir.</a:t>
            </a:r>
          </a:p>
          <a:p>
            <a:r>
              <a:rPr lang="tr-TR" altLang="en-US" sz="2400" smtClean="0"/>
              <a:t>Her ne kadar çeşitli sosyokültürel yapılarda farklı biçimler alsa da dünyadaki tüm toplumlarda aile “evrensel” olarak bulunur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Başlık 1"/>
          <p:cNvSpPr>
            <a:spLocks noGrp="1"/>
          </p:cNvSpPr>
          <p:nvPr>
            <p:ph type="title"/>
          </p:nvPr>
        </p:nvSpPr>
        <p:spPr>
          <a:xfrm>
            <a:off x="468313" y="277813"/>
            <a:ext cx="8218487" cy="919162"/>
          </a:xfrm>
        </p:spPr>
        <p:txBody>
          <a:bodyPr/>
          <a:lstStyle/>
          <a:p>
            <a:r>
              <a:rPr lang="tr-TR" altLang="en-US" smtClean="0"/>
              <a:t>DEĞERLENDİRME VE KRİTİK</a:t>
            </a:r>
          </a:p>
        </p:txBody>
      </p:sp>
      <p:sp>
        <p:nvSpPr>
          <p:cNvPr id="3" name="İçerik Yer Tutucusu 2"/>
          <p:cNvSpPr>
            <a:spLocks noGrp="1"/>
          </p:cNvSpPr>
          <p:nvPr>
            <p:ph sz="quarter" idx="1"/>
          </p:nvPr>
        </p:nvSpPr>
        <p:spPr>
          <a:xfrm>
            <a:off x="250825" y="1125538"/>
            <a:ext cx="8435975" cy="5543550"/>
          </a:xfrm>
        </p:spPr>
        <p:txBody>
          <a:bodyPr/>
          <a:lstStyle/>
          <a:p>
            <a:r>
              <a:rPr lang="tr-TR" altLang="en-US" sz="2400" smtClean="0"/>
              <a:t>Sonuç olarak ‹İşlevselci Yaklaşımdan hareketle aile yapısındaki değişmeler çeşitli ampirik araştırmalar yapılarak, surveyler sonucu elde edilen istatistiksel veriler karşılaştırılarak incelenebilir. </a:t>
            </a:r>
          </a:p>
          <a:p>
            <a:r>
              <a:rPr lang="tr-TR" altLang="en-US" sz="2400" smtClean="0"/>
              <a:t>Birey temelli mikro analizler yerine, makro veya orta ölçekteki yapısal araştırmalar bu yaklaşım için daha uygundur. </a:t>
            </a:r>
          </a:p>
          <a:p>
            <a:r>
              <a:rPr lang="tr-TR" altLang="en-US" sz="2400" smtClean="0"/>
              <a:t>Değişmeyi ortaya koyan çocuk sayısında düşme, evlenme yaşı, boşanma oranı, yoksulluk, konut /barınma ve yüksek kiralar, işsizlik, enflasyon, hastalık, mevsimlik iş ve göç oranları konularında araştırmalar yaparlar.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Başlık 1"/>
          <p:cNvSpPr>
            <a:spLocks noGrp="1"/>
          </p:cNvSpPr>
          <p:nvPr>
            <p:ph type="title"/>
          </p:nvPr>
        </p:nvSpPr>
        <p:spPr>
          <a:xfrm>
            <a:off x="468313" y="277813"/>
            <a:ext cx="8218487" cy="919162"/>
          </a:xfrm>
        </p:spPr>
        <p:txBody>
          <a:bodyPr/>
          <a:lstStyle/>
          <a:p>
            <a:r>
              <a:rPr lang="tr-TR" altLang="en-US" smtClean="0"/>
              <a:t>DEĞERLENDİRME VE KRİTİK</a:t>
            </a:r>
          </a:p>
        </p:txBody>
      </p:sp>
      <p:sp>
        <p:nvSpPr>
          <p:cNvPr id="3" name="İçerik Yer Tutucusu 2"/>
          <p:cNvSpPr>
            <a:spLocks noGrp="1"/>
          </p:cNvSpPr>
          <p:nvPr>
            <p:ph sz="quarter" idx="1"/>
          </p:nvPr>
        </p:nvSpPr>
        <p:spPr>
          <a:xfrm>
            <a:off x="250825" y="1125538"/>
            <a:ext cx="8435975" cy="5543550"/>
          </a:xfrm>
        </p:spPr>
        <p:txBody>
          <a:bodyPr/>
          <a:lstStyle/>
          <a:p>
            <a:r>
              <a:rPr lang="tr-TR" altLang="en-US" sz="2400" smtClean="0"/>
              <a:t>Ayrıca evsizlik (homelessness) oranındaki artışların aile yapısını nasıl etkilediğini araştırmak çok önemsenir. </a:t>
            </a:r>
          </a:p>
          <a:p>
            <a:r>
              <a:rPr lang="tr-TR" altLang="en-US" sz="2400" smtClean="0"/>
              <a:t>Evsizlerin iş bulamaması ve aile kuramamaları yüzünden sosyal yardımlara başvurmaları gelişmiş sanayi toplumlarının çözüm bekleyen en önemli sorunları arasındadır.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Başlık 1"/>
          <p:cNvSpPr>
            <a:spLocks noGrp="1"/>
          </p:cNvSpPr>
          <p:nvPr>
            <p:ph type="title"/>
          </p:nvPr>
        </p:nvSpPr>
        <p:spPr>
          <a:xfrm>
            <a:off x="468313" y="277813"/>
            <a:ext cx="8218487" cy="919162"/>
          </a:xfrm>
        </p:spPr>
        <p:txBody>
          <a:bodyPr/>
          <a:lstStyle/>
          <a:p>
            <a:r>
              <a:rPr lang="tr-TR" altLang="en-US" smtClean="0"/>
              <a:t>DEĞERLENDİRME VE KRİTİK</a:t>
            </a:r>
          </a:p>
        </p:txBody>
      </p:sp>
      <p:sp>
        <p:nvSpPr>
          <p:cNvPr id="3" name="İçerik Yer Tutucusu 2"/>
          <p:cNvSpPr>
            <a:spLocks noGrp="1"/>
          </p:cNvSpPr>
          <p:nvPr>
            <p:ph sz="quarter" idx="1"/>
          </p:nvPr>
        </p:nvSpPr>
        <p:spPr>
          <a:xfrm>
            <a:off x="250825" y="1125538"/>
            <a:ext cx="8435975" cy="5543550"/>
          </a:xfrm>
        </p:spPr>
        <p:txBody>
          <a:bodyPr/>
          <a:lstStyle/>
          <a:p>
            <a:r>
              <a:rPr lang="tr-TR" altLang="en-US" sz="2400" smtClean="0"/>
              <a:t>İşlevselci analiz aileler tarafından kurulmuş toplumu inceler.</a:t>
            </a:r>
          </a:p>
          <a:p>
            <a:r>
              <a:rPr lang="tr-TR" altLang="en-US" sz="2400" smtClean="0"/>
              <a:t>Fakat bu yaklaşımın yorumları ABD’deki aile yaşamının çeşitliliğini, insan ihtiyaçlarının bir kısmını karşılayan (hükümet gibi) bazı sosyal kurumların varlığını yok sayar. Sonuç olarak işlevsellik, aile yaşamının ataerliklik ve aile içi şiddette dahil olumsuz yönleriyle ilgilenmemektedir.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Başlık 1"/>
          <p:cNvSpPr>
            <a:spLocks noGrp="1"/>
          </p:cNvSpPr>
          <p:nvPr>
            <p:ph type="title"/>
          </p:nvPr>
        </p:nvSpPr>
        <p:spPr>
          <a:xfrm>
            <a:off x="468313" y="333375"/>
            <a:ext cx="8229600" cy="1139825"/>
          </a:xfrm>
        </p:spPr>
        <p:txBody>
          <a:bodyPr/>
          <a:lstStyle/>
          <a:p>
            <a:r>
              <a:rPr lang="tr-TR" altLang="tr-TR" sz="4000" smtClean="0"/>
              <a:t>Sosyalizasyon</a:t>
            </a:r>
          </a:p>
        </p:txBody>
      </p:sp>
      <p:sp>
        <p:nvSpPr>
          <p:cNvPr id="3" name="İçerik Yer Tutucusu 2"/>
          <p:cNvSpPr>
            <a:spLocks noGrp="1"/>
          </p:cNvSpPr>
          <p:nvPr>
            <p:ph sz="quarter" idx="1"/>
          </p:nvPr>
        </p:nvSpPr>
        <p:spPr/>
        <p:txBody>
          <a:bodyPr>
            <a:normAutofit/>
          </a:bodyPr>
          <a:lstStyle/>
          <a:p>
            <a:pPr eaLnBrk="1" hangingPunct="1"/>
            <a:r>
              <a:rPr lang="tr-TR" altLang="tr-TR" smtClean="0"/>
              <a:t>Ailenin ilk ve en önemli görevi çocuk yetiştirmektir. İdeal olarak ebeveynler, çocuklarının toplumun diğer üyelerine katılabilmeleri için en iyi şekilde entegre olmasına yardım ederler. </a:t>
            </a:r>
          </a:p>
          <a:p>
            <a:pPr eaLnBrk="1" hangingPunct="1"/>
            <a:r>
              <a:rPr lang="tr-TR" altLang="tr-TR" smtClean="0"/>
              <a:t>Yetişkinler evlilikte ebeveynlerinden öğrendikleriyle olduğu kadar, çocuklarının onlardan ve onların çocuklarından öğrendikleriyle de değişirler.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p:cNvSpPr>
            <a:spLocks noGrp="1"/>
          </p:cNvSpPr>
          <p:nvPr>
            <p:ph type="title"/>
          </p:nvPr>
        </p:nvSpPr>
        <p:spPr>
          <a:xfrm>
            <a:off x="468313" y="333375"/>
            <a:ext cx="8229600" cy="1139825"/>
          </a:xfrm>
        </p:spPr>
        <p:txBody>
          <a:bodyPr>
            <a:normAutofit fontScale="90000"/>
          </a:bodyPr>
          <a:lstStyle/>
          <a:p>
            <a:r>
              <a:rPr lang="tr-TR" altLang="tr-TR" sz="4000" smtClean="0"/>
              <a:t>Cinsel Etkinliğin Düzenlenmesi</a:t>
            </a:r>
          </a:p>
        </p:txBody>
      </p:sp>
      <p:sp>
        <p:nvSpPr>
          <p:cNvPr id="3" name="İçerik Yer Tutucusu 2"/>
          <p:cNvSpPr>
            <a:spLocks noGrp="1"/>
          </p:cNvSpPr>
          <p:nvPr>
            <p:ph sz="quarter" idx="1"/>
          </p:nvPr>
        </p:nvSpPr>
        <p:spPr/>
        <p:txBody>
          <a:bodyPr/>
          <a:lstStyle/>
          <a:p>
            <a:pPr eaLnBrk="1" hangingPunct="1"/>
            <a:r>
              <a:rPr lang="tr-TR" altLang="tr-TR" smtClean="0"/>
              <a:t>Her kültürde mülkiyet haklarının ve akrabalık organizasyonlarının sürdürülmesi amacıyla cinsel etkinlik kurala bağlanmaktadır. </a:t>
            </a:r>
          </a:p>
          <a:p>
            <a:pPr eaLnBrk="1" hangingPunct="1"/>
            <a:r>
              <a:rPr lang="tr-TR" altLang="tr-TR" smtClean="0"/>
              <a:t>Ensest tabu belirli akrabaların cinsel ilişkisini veya evlenmesini yasaklayan normdur. </a:t>
            </a:r>
          </a:p>
          <a:p>
            <a:pPr eaLnBrk="1" hangingPunct="1"/>
            <a:r>
              <a:rPr lang="tr-TR" altLang="tr-TR" smtClean="0"/>
              <a:t>Ensest tabu her toplumda var olmasına rağmen, hangi ilişkilerin evlilik dahilinde olacağı kültürden kültüre değişebilir.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1"/>
          <p:cNvSpPr>
            <a:spLocks noGrp="1"/>
          </p:cNvSpPr>
          <p:nvPr>
            <p:ph type="title"/>
          </p:nvPr>
        </p:nvSpPr>
        <p:spPr>
          <a:xfrm>
            <a:off x="468313" y="333375"/>
            <a:ext cx="8229600" cy="1139825"/>
          </a:xfrm>
        </p:spPr>
        <p:txBody>
          <a:bodyPr>
            <a:normAutofit fontScale="90000"/>
          </a:bodyPr>
          <a:lstStyle/>
          <a:p>
            <a:r>
              <a:rPr lang="tr-TR" altLang="tr-TR" sz="4000" smtClean="0"/>
              <a:t>Cinsel Etkinliğin Düzenlenmesi</a:t>
            </a:r>
          </a:p>
        </p:txBody>
      </p:sp>
      <p:sp>
        <p:nvSpPr>
          <p:cNvPr id="3" name="İçerik Yer Tutucusu 2"/>
          <p:cNvSpPr>
            <a:spLocks noGrp="1"/>
          </p:cNvSpPr>
          <p:nvPr>
            <p:ph sz="quarter" idx="1"/>
          </p:nvPr>
        </p:nvSpPr>
        <p:spPr/>
        <p:txBody>
          <a:bodyPr/>
          <a:lstStyle/>
          <a:p>
            <a:pPr eaLnBrk="1" hangingPunct="1"/>
            <a:r>
              <a:rPr lang="tr-TR" altLang="tr-TR" smtClean="0"/>
              <a:t>Örneğin, Navajo ( Güneybatı Amerikada da bir kabile üyeleri)  ana soyu zincirinde , kişinin annesinin herhangi bir akrabası ile  evlenmesi yasaklanmıştır. ABD2Nin anne baba soylu toplumundaki uygulamalarda her iki tarafın akrabalarından da evlenilmesi yasak olanlar vardır, bunlar ebeveynler, büyük ebeveynler, kardeşler, halalar/teyzeler, dayılar,/amcalar olarak sınırlandırılmıştır.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p:nvPr>
        </p:nvSpPr>
        <p:spPr>
          <a:xfrm>
            <a:off x="468313" y="333375"/>
            <a:ext cx="8229600" cy="1139825"/>
          </a:xfrm>
        </p:spPr>
        <p:txBody>
          <a:bodyPr>
            <a:normAutofit fontScale="90000"/>
          </a:bodyPr>
          <a:lstStyle/>
          <a:p>
            <a:r>
              <a:rPr lang="tr-TR" altLang="tr-TR" sz="4000" smtClean="0"/>
              <a:t>Cinsel Etkinliğin Düzenlenmesi</a:t>
            </a:r>
          </a:p>
        </p:txBody>
      </p:sp>
      <p:sp>
        <p:nvSpPr>
          <p:cNvPr id="3" name="İçerik Yer Tutucusu 2"/>
          <p:cNvSpPr>
            <a:spLocks noGrp="1"/>
          </p:cNvSpPr>
          <p:nvPr>
            <p:ph sz="quarter" idx="1"/>
          </p:nvPr>
        </p:nvSpPr>
        <p:spPr/>
        <p:txBody>
          <a:bodyPr>
            <a:normAutofit/>
          </a:bodyPr>
          <a:lstStyle/>
          <a:p>
            <a:pPr eaLnBrk="1" hangingPunct="1"/>
            <a:r>
              <a:rPr lang="tr-TR" altLang="tr-TR" smtClean="0"/>
              <a:t>ABD’de birinci dereceden kuzen evliliği yasalarına baktığımızda; </a:t>
            </a:r>
          </a:p>
          <a:p>
            <a:pPr eaLnBrk="1" hangingPunct="1"/>
            <a:r>
              <a:rPr lang="tr-TR" altLang="tr-TR" smtClean="0"/>
              <a:t>Bu evlilikler için tek bir görüş yok. </a:t>
            </a:r>
          </a:p>
          <a:p>
            <a:pPr eaLnBrk="1" hangingPunct="1"/>
            <a:r>
              <a:rPr lang="tr-TR" altLang="tr-TR" smtClean="0"/>
              <a:t>Yirmi dört eyalet bu birliktelikleri yasaklıyor, yirmisi izin veriyor ve altısı kısıtlamalarla izin veriyor. </a:t>
            </a:r>
          </a:p>
          <a:p>
            <a:pPr eaLnBrk="1" hangingPunct="1"/>
            <a:r>
              <a:rPr lang="tr-TR" altLang="tr-TR" smtClean="0"/>
              <a:t>Genelde birinci dereceden kuzen evliliklerine izin veren eyaletler New England’da güneydoğuda ve güneybatıda bulunuyor.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p:cNvSpPr>
            <a:spLocks noGrp="1"/>
          </p:cNvSpPr>
          <p:nvPr>
            <p:ph type="title"/>
          </p:nvPr>
        </p:nvSpPr>
        <p:spPr>
          <a:xfrm>
            <a:off x="468313" y="333375"/>
            <a:ext cx="8229600" cy="1139825"/>
          </a:xfrm>
        </p:spPr>
        <p:txBody>
          <a:bodyPr>
            <a:normAutofit fontScale="90000"/>
          </a:bodyPr>
          <a:lstStyle/>
          <a:p>
            <a:r>
              <a:rPr lang="tr-TR" altLang="tr-TR" sz="4000" smtClean="0"/>
              <a:t>Cinsel Etkinliğin Düzenlenmesi</a:t>
            </a:r>
          </a:p>
        </p:txBody>
      </p:sp>
      <p:sp>
        <p:nvSpPr>
          <p:cNvPr id="3" name="İçerik Yer Tutucusu 2"/>
          <p:cNvSpPr>
            <a:spLocks noGrp="1"/>
          </p:cNvSpPr>
          <p:nvPr>
            <p:ph sz="quarter" idx="1"/>
          </p:nvPr>
        </p:nvSpPr>
        <p:spPr/>
        <p:txBody>
          <a:bodyPr/>
          <a:lstStyle/>
          <a:p>
            <a:pPr eaLnBrk="1" hangingPunct="1"/>
            <a:r>
              <a:rPr lang="tr-TR" altLang="tr-TR" smtClean="0"/>
              <a:t>Birinci dereceden kuzen evliliklerine kısıtlamalarla izin veren altı eyaletten beşi, sadece çiftler çocuk doğurma yaşını geçtiyse izin veriliyor. Örnek Texas, New Mexico</a:t>
            </a:r>
          </a:p>
          <a:p>
            <a:pPr eaLnBrk="1" hangingPunct="1"/>
            <a:r>
              <a:rPr lang="tr-TR" altLang="tr-TR" smtClean="0"/>
              <a:t>Yasak olan eyaletlere örnek; Washington, Michigan</a:t>
            </a:r>
          </a:p>
          <a:p>
            <a:pPr eaLnBrk="1" hangingPunct="1"/>
            <a:r>
              <a:rPr lang="tr-TR" altLang="tr-TR" smtClean="0"/>
              <a:t>Kısıtlamalarla izin verilen; Utah, Arizona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1"/>
          <p:cNvSpPr>
            <a:spLocks noGrp="1"/>
          </p:cNvSpPr>
          <p:nvPr>
            <p:ph type="title"/>
          </p:nvPr>
        </p:nvSpPr>
        <p:spPr>
          <a:xfrm>
            <a:off x="468313" y="333375"/>
            <a:ext cx="8229600" cy="1139825"/>
          </a:xfrm>
        </p:spPr>
        <p:txBody>
          <a:bodyPr>
            <a:normAutofit fontScale="90000"/>
          </a:bodyPr>
          <a:lstStyle/>
          <a:p>
            <a:r>
              <a:rPr lang="tr-TR" altLang="tr-TR" sz="4000" smtClean="0"/>
              <a:t>Cinsel Etkinliğin Düzenlenmesi</a:t>
            </a:r>
          </a:p>
        </p:txBody>
      </p:sp>
      <p:sp>
        <p:nvSpPr>
          <p:cNvPr id="3" name="İçerik Yer Tutucusu 2"/>
          <p:cNvSpPr>
            <a:spLocks noGrp="1"/>
          </p:cNvSpPr>
          <p:nvPr>
            <p:ph sz="quarter" idx="1"/>
          </p:nvPr>
        </p:nvSpPr>
        <p:spPr/>
        <p:txBody>
          <a:bodyPr>
            <a:normAutofit/>
          </a:bodyPr>
          <a:lstStyle/>
          <a:p>
            <a:pPr eaLnBrk="1" hangingPunct="1"/>
            <a:r>
              <a:rPr lang="tr-TR" altLang="tr-TR" smtClean="0"/>
              <a:t>Öte yandan kardeş evlilikleri (ebeveyn-çocuk değil) eski Mısır ; inka, ce Hawai soyluları arasında bulunmaktadır (Murdock,1965)</a:t>
            </a:r>
          </a:p>
          <a:p>
            <a:pPr eaLnBrk="1" hangingPunct="1"/>
            <a:r>
              <a:rPr lang="tr-TR" altLang="tr-TR" smtClean="0"/>
              <a:t>Herhangi bir türün yakın akrabaları arasındaki üreme, yavruların zihinsel veya fiziksel hasarlı doğmasına neden olabilir.</a:t>
            </a:r>
          </a:p>
          <a:p>
            <a:pPr eaLnBrk="1" hangingPunct="1"/>
            <a:r>
              <a:rPr lang="tr-TR" altLang="tr-TR" smtClean="0"/>
              <a:t>Sadece insan için, ensest tabunun gözlemlenme amacının sosyal olduğu gerçeğini görmekteyiz. NİÇİN?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1"/>
          <p:cNvSpPr>
            <a:spLocks noGrp="1"/>
          </p:cNvSpPr>
          <p:nvPr>
            <p:ph type="title"/>
          </p:nvPr>
        </p:nvSpPr>
        <p:spPr>
          <a:xfrm>
            <a:off x="468313" y="333375"/>
            <a:ext cx="8229600" cy="1139825"/>
          </a:xfrm>
        </p:spPr>
        <p:txBody>
          <a:bodyPr>
            <a:normAutofit fontScale="90000"/>
          </a:bodyPr>
          <a:lstStyle/>
          <a:p>
            <a:r>
              <a:rPr lang="tr-TR" altLang="tr-TR" sz="4000" smtClean="0"/>
              <a:t>Cinsel Etkinliğin Düzenlenmesi</a:t>
            </a:r>
          </a:p>
        </p:txBody>
      </p:sp>
      <p:sp>
        <p:nvSpPr>
          <p:cNvPr id="3" name="İçerik Yer Tutucusu 2"/>
          <p:cNvSpPr>
            <a:spLocks noGrp="1"/>
          </p:cNvSpPr>
          <p:nvPr>
            <p:ph sz="quarter" idx="1"/>
          </p:nvPr>
        </p:nvSpPr>
        <p:spPr/>
        <p:txBody>
          <a:bodyPr/>
          <a:lstStyle/>
          <a:p>
            <a:pPr eaLnBrk="1" hangingPunct="1"/>
            <a:r>
              <a:rPr lang="tr-TR" altLang="tr-TR" smtClean="0"/>
              <a:t>Birincisi, ensest tabu cinsel ilişkiyi kısıtlayrak ailelerdeki cinsel rekabeti engeller.</a:t>
            </a:r>
          </a:p>
          <a:p>
            <a:pPr eaLnBrk="1" hangingPunct="1"/>
            <a:r>
              <a:rPr lang="tr-TR" altLang="tr-TR" smtClean="0"/>
              <a:t>İkincisi akrabaların birbirlerine karşı olan hak ve görevlerini düzenleyerek kafa karıştıran ve sosyal düzeni tehdit eden ilişkileri yasaklar. </a:t>
            </a:r>
          </a:p>
          <a:p>
            <a:pPr eaLnBrk="1" hangingPunct="1"/>
            <a:r>
              <a:rPr lang="tr-TR" altLang="tr-TR" smtClean="0"/>
              <a:t>Üçüncüsü insanları akrabalarının dışında evlenmeye zorlayarak geniş toplumsal bağların oluşmasına yardım eder.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1317</Words>
  <Application>Microsoft Office PowerPoint</Application>
  <PresentationFormat>Ekran Gösterisi (4:3)</PresentationFormat>
  <Paragraphs>119</Paragraphs>
  <Slides>25</Slides>
  <Notes>24</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Cumba</vt:lpstr>
      <vt:lpstr>İşlevselci-Fonksiyonalist Yaklaşımda Aile</vt:lpstr>
      <vt:lpstr>İşlevselci / Fonksiyonalist Yaklaşım</vt:lpstr>
      <vt:lpstr>Sosyalizasyon</vt:lpstr>
      <vt:lpstr>Cinsel Etkinliğin Düzenlenmesi</vt:lpstr>
      <vt:lpstr>Cinsel Etkinliğin Düzenlenmesi</vt:lpstr>
      <vt:lpstr>Cinsel Etkinliğin Düzenlenmesi</vt:lpstr>
      <vt:lpstr>Cinsel Etkinliğin Düzenlenmesi</vt:lpstr>
      <vt:lpstr>Cinsel Etkinliğin Düzenlenmesi</vt:lpstr>
      <vt:lpstr>Cinsel Etkinliğin Düzenlenmesi</vt:lpstr>
      <vt:lpstr>Sosyal Yerleştirme</vt:lpstr>
      <vt:lpstr>Maddi ve Duygusal Güvenlik </vt:lpstr>
      <vt:lpstr>Aile ve İşlevselci Yaklaşım</vt:lpstr>
      <vt:lpstr>Aile ve İşlevselci Yaklaşım</vt:lpstr>
      <vt:lpstr>Aile ve İşlevselci Yaklaşım</vt:lpstr>
      <vt:lpstr>Aile ve İşlevselci Yaklaşım</vt:lpstr>
      <vt:lpstr>Aile ve İşlevselci Yaklaşım</vt:lpstr>
      <vt:lpstr>Aile ve İşlevselci Yaklaşım</vt:lpstr>
      <vt:lpstr>Aile ve İşlevselci Yaklaşım</vt:lpstr>
      <vt:lpstr>Aile ve İşlevselci Yaklaşım</vt:lpstr>
      <vt:lpstr>Aile ve İşlevselci Yaklaşım</vt:lpstr>
      <vt:lpstr>Aile ve İşlevselci Yaklaşım</vt:lpstr>
      <vt:lpstr>Aile ve İşlevselci Yaklaşım</vt:lpstr>
      <vt:lpstr>DEĞERLENDİRME VE KRİTİK</vt:lpstr>
      <vt:lpstr>DEĞERLENDİRME VE KRİTİK</vt:lpstr>
      <vt:lpstr>DEĞERLENDİRME VE KRİTİK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İşlevselci-Fonksiyonalist Yaklaşımda Aile</dc:title>
  <dc:creator>irem yilmaz</dc:creator>
  <cp:lastModifiedBy>iremyilmaz</cp:lastModifiedBy>
  <cp:revision>1</cp:revision>
  <dcterms:created xsi:type="dcterms:W3CDTF">2018-04-04T18:30:42Z</dcterms:created>
  <dcterms:modified xsi:type="dcterms:W3CDTF">2018-04-04T18:31:41Z</dcterms:modified>
</cp:coreProperties>
</file>