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126A4E0-C440-4DE2-A2E4-F798BDA34720}"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2755511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26A4E0-C440-4DE2-A2E4-F798BDA34720}"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3518877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26A4E0-C440-4DE2-A2E4-F798BDA34720}"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2109471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26A4E0-C440-4DE2-A2E4-F798BDA34720}"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663380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126A4E0-C440-4DE2-A2E4-F798BDA34720}" type="datetimeFigureOut">
              <a:rPr lang="tr-TR" smtClean="0"/>
              <a:t>7.9.2018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356986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26A4E0-C440-4DE2-A2E4-F798BDA34720}" type="datetimeFigureOut">
              <a:rPr lang="tr-TR" smtClean="0"/>
              <a:t>7.9.2018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3135101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26A4E0-C440-4DE2-A2E4-F798BDA34720}" type="datetimeFigureOut">
              <a:rPr lang="tr-TR" smtClean="0"/>
              <a:t>7.9.2018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2097582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26A4E0-C440-4DE2-A2E4-F798BDA34720}" type="datetimeFigureOut">
              <a:rPr lang="tr-TR" smtClean="0"/>
              <a:t>7.9.2018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2342235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26A4E0-C440-4DE2-A2E4-F798BDA34720}" type="datetimeFigureOut">
              <a:rPr lang="tr-TR" smtClean="0"/>
              <a:t>7.9.2018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3449770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126A4E0-C440-4DE2-A2E4-F798BDA34720}" type="datetimeFigureOut">
              <a:rPr lang="tr-TR" smtClean="0"/>
              <a:t>7.9.2018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2045806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126A4E0-C440-4DE2-A2E4-F798BDA34720}" type="datetimeFigureOut">
              <a:rPr lang="tr-TR" smtClean="0"/>
              <a:t>7.9.2018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BCDF119-4E0C-4674-A578-BBD9EC6B0F12}" type="slidenum">
              <a:rPr lang="tr-TR" smtClean="0"/>
              <a:t>‹#›</a:t>
            </a:fld>
            <a:endParaRPr lang="tr-TR"/>
          </a:p>
        </p:txBody>
      </p:sp>
    </p:spTree>
    <p:extLst>
      <p:ext uri="{BB962C8B-B14F-4D97-AF65-F5344CB8AC3E}">
        <p14:creationId xmlns:p14="http://schemas.microsoft.com/office/powerpoint/2010/main" val="667950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6A4E0-C440-4DE2-A2E4-F798BDA34720}" type="datetimeFigureOut">
              <a:rPr lang="tr-TR" smtClean="0"/>
              <a:t>7.9.2018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CDF119-4E0C-4674-A578-BBD9EC6B0F12}" type="slidenum">
              <a:rPr lang="tr-TR" smtClean="0"/>
              <a:t>‹#›</a:t>
            </a:fld>
            <a:endParaRPr lang="tr-TR"/>
          </a:p>
        </p:txBody>
      </p:sp>
    </p:spTree>
    <p:extLst>
      <p:ext uri="{BB962C8B-B14F-4D97-AF65-F5344CB8AC3E}">
        <p14:creationId xmlns:p14="http://schemas.microsoft.com/office/powerpoint/2010/main" val="375558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r>
              <a:rPr lang="tr-TR" dirty="0" smtClean="0"/>
              <a:t>Ünite 2: Yönetişim</a:t>
            </a:r>
            <a:endParaRPr lang="tr-TR" dirty="0"/>
          </a:p>
        </p:txBody>
      </p:sp>
    </p:spTree>
    <p:extLst>
      <p:ext uri="{BB962C8B-B14F-4D97-AF65-F5344CB8AC3E}">
        <p14:creationId xmlns:p14="http://schemas.microsoft.com/office/powerpoint/2010/main" val="3314567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Etik davranış ilkeleri</a:t>
            </a:r>
            <a:endParaRPr lang="tr-TR" dirty="0"/>
          </a:p>
        </p:txBody>
      </p:sp>
      <p:sp>
        <p:nvSpPr>
          <p:cNvPr id="3" name="İçerik Yer Tutucusu 2"/>
          <p:cNvSpPr>
            <a:spLocks noGrp="1"/>
          </p:cNvSpPr>
          <p:nvPr>
            <p:ph idx="1"/>
          </p:nvPr>
        </p:nvSpPr>
        <p:spPr/>
        <p:txBody>
          <a:bodyPr numCol="2">
            <a:normAutofit fontScale="92500" lnSpcReduction="10000"/>
          </a:bodyPr>
          <a:lstStyle/>
          <a:p>
            <a:r>
              <a:rPr lang="tr-TR" dirty="0" smtClean="0"/>
              <a:t>Halka </a:t>
            </a:r>
            <a:r>
              <a:rPr lang="tr-TR" dirty="0"/>
              <a:t>hizmet bilinciyle hareket etme</a:t>
            </a:r>
          </a:p>
          <a:p>
            <a:pPr lvl="0"/>
            <a:r>
              <a:rPr lang="tr-TR" dirty="0"/>
              <a:t>Hizmet standartlarına uyma, vatandaşa yol gösterme, nezaket ve saygı</a:t>
            </a:r>
          </a:p>
          <a:p>
            <a:pPr lvl="0"/>
            <a:r>
              <a:rPr lang="tr-TR" dirty="0"/>
              <a:t>Amaç ve misyona bağlılık</a:t>
            </a:r>
          </a:p>
          <a:p>
            <a:pPr lvl="0"/>
            <a:r>
              <a:rPr lang="tr-TR" dirty="0"/>
              <a:t>Dürüstlük ve tarafsızlık</a:t>
            </a:r>
          </a:p>
          <a:p>
            <a:pPr lvl="0"/>
            <a:r>
              <a:rPr lang="tr-TR" dirty="0"/>
              <a:t>Saygınlık ve güven</a:t>
            </a:r>
          </a:p>
          <a:p>
            <a:pPr lvl="0"/>
            <a:r>
              <a:rPr lang="tr-TR" dirty="0"/>
              <a:t>Yetkili makamlara bildirim</a:t>
            </a:r>
          </a:p>
          <a:p>
            <a:pPr lvl="0"/>
            <a:r>
              <a:rPr lang="tr-TR" dirty="0"/>
              <a:t>Çıkar çatışmasından kaçınma</a:t>
            </a:r>
          </a:p>
          <a:p>
            <a:pPr lvl="0"/>
            <a:endParaRPr lang="tr-TR" dirty="0" smtClean="0"/>
          </a:p>
          <a:p>
            <a:pPr lvl="0"/>
            <a:r>
              <a:rPr lang="tr-TR" dirty="0" smtClean="0"/>
              <a:t>Kamu </a:t>
            </a:r>
            <a:r>
              <a:rPr lang="tr-TR" dirty="0"/>
              <a:t>malları ve kaynaklarının kullanımı</a:t>
            </a:r>
          </a:p>
          <a:p>
            <a:pPr lvl="0"/>
            <a:r>
              <a:rPr lang="tr-TR" dirty="0"/>
              <a:t>Savurganlıktan kaçınma</a:t>
            </a:r>
          </a:p>
          <a:p>
            <a:pPr lvl="0"/>
            <a:r>
              <a:rPr lang="tr-TR" dirty="0"/>
              <a:t>Bağlayıcı açıklamalar ve gerçek dışı beyan</a:t>
            </a:r>
          </a:p>
          <a:p>
            <a:pPr lvl="0"/>
            <a:r>
              <a:rPr lang="tr-TR" dirty="0"/>
              <a:t>Bilgi verme, saydamlık ve katılımcılık</a:t>
            </a:r>
          </a:p>
          <a:p>
            <a:pPr lvl="0"/>
            <a:r>
              <a:rPr lang="tr-TR" dirty="0"/>
              <a:t>Yöneticilerin hesap verme sorumluluğu</a:t>
            </a:r>
          </a:p>
          <a:p>
            <a:pPr lvl="0"/>
            <a:r>
              <a:rPr lang="tr-TR" dirty="0"/>
              <a:t>Mal bildiriminde bulunma</a:t>
            </a:r>
          </a:p>
          <a:p>
            <a:endParaRPr lang="tr-TR" dirty="0"/>
          </a:p>
        </p:txBody>
      </p:sp>
    </p:spTree>
    <p:extLst>
      <p:ext uri="{BB962C8B-B14F-4D97-AF65-F5344CB8AC3E}">
        <p14:creationId xmlns:p14="http://schemas.microsoft.com/office/powerpoint/2010/main" val="1263727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 Stratejik vizyon</a:t>
            </a:r>
            <a:endParaRPr lang="tr-TR" dirty="0"/>
          </a:p>
        </p:txBody>
      </p:sp>
      <p:sp>
        <p:nvSpPr>
          <p:cNvPr id="3" name="İçerik Yer Tutucusu 2"/>
          <p:cNvSpPr>
            <a:spLocks noGrp="1"/>
          </p:cNvSpPr>
          <p:nvPr>
            <p:ph idx="1"/>
          </p:nvPr>
        </p:nvSpPr>
        <p:spPr/>
        <p:txBody>
          <a:bodyPr>
            <a:normAutofit lnSpcReduction="10000"/>
          </a:bodyPr>
          <a:lstStyle/>
          <a:p>
            <a:pPr marL="0" indent="0">
              <a:buNone/>
            </a:pPr>
            <a:endParaRPr lang="tr-TR" dirty="0" smtClean="0"/>
          </a:p>
          <a:p>
            <a:pPr algn="just"/>
            <a:r>
              <a:rPr lang="tr-TR" dirty="0" smtClean="0"/>
              <a:t>Dünya Bankası 1990’ların ortalarına kadar minimal (küçük) devlet düşüncesini desteklerken, 1997 Raporu ile etkin devleti önermiştir. Piyasa ve devletin tamamlayıcı yapılar olarak görülmesi gerektiğini ifade eden Dünya Bankası, devletin etkin olarak işlev görerek piyasanın bir teminatı olarak işlemesi gerektiğini ifade etmektedir. Dünya Bankası, devletin özel sektörün faaliyetlerinin koordinasyonu açısından temel bir işlevi olduğunu kabul etmektedir. Devletin etkin olarak işlemesi onun stratejik tercihler yapmasının bir zorunluluk olduğunu ifade etmektedir. Devletin hangi sosyal hizmetleri sağlayacağı, hangilerini özel sektöre bırakacağı belirlenmelidir. </a:t>
            </a:r>
          </a:p>
          <a:p>
            <a:endParaRPr lang="tr-TR" dirty="0"/>
          </a:p>
        </p:txBody>
      </p:sp>
    </p:spTree>
    <p:extLst>
      <p:ext uri="{BB962C8B-B14F-4D97-AF65-F5344CB8AC3E}">
        <p14:creationId xmlns:p14="http://schemas.microsoft.com/office/powerpoint/2010/main" val="1800078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Yönetişim</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Yönetişim merkezi otoritenin yukarıdan aşağıya doğru hakimiyetini esas alan klasik hiyerarşik yönetim anlayışı yerine tüm toplumsal aktörlerin karşılıklı işbirliği ve uzlaşmasına dayanan, katılımcılığı ve sivil toplum kuruluşlarını ön plana çıkaran, saydamlığı, açıklığı, hesap verme sorumluluğunu, yetki devri ve </a:t>
            </a:r>
            <a:r>
              <a:rPr lang="tr-TR" dirty="0" err="1" smtClean="0"/>
              <a:t>yerindenliği</a:t>
            </a:r>
            <a:r>
              <a:rPr lang="tr-TR" dirty="0" smtClean="0"/>
              <a:t> (</a:t>
            </a:r>
            <a:r>
              <a:rPr lang="tr-TR" dirty="0" err="1" smtClean="0"/>
              <a:t>subsidiarity</a:t>
            </a:r>
            <a:r>
              <a:rPr lang="tr-TR" dirty="0" smtClean="0"/>
              <a:t>) esas alan bir anlayışı anlatmak için kullanılan bir kavramdır.</a:t>
            </a:r>
          </a:p>
          <a:p>
            <a:pPr algn="just"/>
            <a:r>
              <a:rPr lang="tr-TR" dirty="0" smtClean="0"/>
              <a:t>İyi yönetişim kavramı ilk kez Dünya Bankasının 1989 yılında ilk kez Sahra Altı Afrika: Krizden Sürdürülebilir Kalkınmaya adlı raporunda kullanılmıştır. Rapor, bu bölgedeki sorunun temelde bir yönetme krizi olduğunu ifade etmiştir. Yapılan yardımların kötü yönetimler yüzünden yerine ulaşmadığı ve yolsuzluk ile yozlaşma aracı haline geldiği için bir koşul olarak iyi yönetişimi ortaya koymuştur. Banka yönetişimi, siyasal çoğulculuk, hesap verme ve hukuk devletini içermekte olan bir kavram olarak kullanmaktadır. </a:t>
            </a:r>
            <a:endParaRPr lang="tr-TR" dirty="0"/>
          </a:p>
        </p:txBody>
      </p:sp>
    </p:spTree>
    <p:extLst>
      <p:ext uri="{BB962C8B-B14F-4D97-AF65-F5344CB8AC3E}">
        <p14:creationId xmlns:p14="http://schemas.microsoft.com/office/powerpoint/2010/main" val="767720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İyi Yönetişimin İlkeleri </a:t>
            </a:r>
            <a:endParaRPr lang="tr-TR" dirty="0"/>
          </a:p>
        </p:txBody>
      </p:sp>
      <p:sp>
        <p:nvSpPr>
          <p:cNvPr id="3" name="İçerik Yer Tutucusu 2"/>
          <p:cNvSpPr>
            <a:spLocks noGrp="1"/>
          </p:cNvSpPr>
          <p:nvPr>
            <p:ph idx="1"/>
          </p:nvPr>
        </p:nvSpPr>
        <p:spPr/>
        <p:txBody>
          <a:bodyPr/>
          <a:lstStyle/>
          <a:p>
            <a:pPr algn="just"/>
            <a:r>
              <a:rPr lang="tr-TR" dirty="0" smtClean="0"/>
              <a:t>a) Hesap verebilirlik:</a:t>
            </a:r>
          </a:p>
          <a:p>
            <a:pPr algn="just"/>
            <a:r>
              <a:rPr lang="tr-TR" dirty="0" smtClean="0"/>
              <a:t>Herhangi bir kişi ya da grubun yerine getirdiği işlem  ve eylemlerden dolayı, kendi dışında yer alan başka bir </a:t>
            </a:r>
            <a:r>
              <a:rPr lang="tr-TR" dirty="0" err="1" smtClean="0"/>
              <a:t>merciye</a:t>
            </a:r>
            <a:r>
              <a:rPr lang="tr-TR" dirty="0" smtClean="0"/>
              <a:t> açıklama yapması veya cevap vermesi anlamına gelmektedir. Hesap verebilirlik ile başka bir yetkili tarafından tüm faaliyetlerin sorgulanabilir olması mümkün olur. </a:t>
            </a:r>
            <a:endParaRPr lang="tr-TR" dirty="0"/>
          </a:p>
        </p:txBody>
      </p:sp>
    </p:spTree>
    <p:extLst>
      <p:ext uri="{BB962C8B-B14F-4D97-AF65-F5344CB8AC3E}">
        <p14:creationId xmlns:p14="http://schemas.microsoft.com/office/powerpoint/2010/main" val="2156146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Hesap vermeyi sağlayan sınırlama mekanizmaları:</a:t>
            </a:r>
            <a:br>
              <a:rPr lang="tr-TR" dirty="0" smtClean="0"/>
            </a:b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smtClean="0"/>
              <a:t>1. Yargı bağımsızlığı ve etkililiği, yasama ve yürütmenin hesap vermesini sağlamak için yargının bağımsız olması ve aynı zamanda aldığı kararların uygulanması gerekmektedir. </a:t>
            </a:r>
          </a:p>
          <a:p>
            <a:pPr algn="just"/>
            <a:r>
              <a:rPr lang="tr-TR" dirty="0" smtClean="0"/>
              <a:t>2. Güçler ayrılığı, bir devletin klasik anayasal sınırlandırıcı mekanizmaları taşıması gerekmektedir. Devletin yatay yani, yasama, yürütme ve yargı arasında güçler ayrılığı ilkesine göre örgütlenmesi bir sınırlandırma mekanizmasıdır. İkincisi dikey, yani merkezi ve yerel otoriteler arasındaki güçler ayrılığı bulunması da bir sınırlama mekanizmasıdır.</a:t>
            </a:r>
          </a:p>
          <a:p>
            <a:pPr algn="just"/>
            <a:r>
              <a:rPr lang="tr-TR" dirty="0" smtClean="0"/>
              <a:t>3. Dışsal mekanizmalar, ulusal kurumlar yoluyla yerleştirilemeyen bazı sınırlama ve güçlendirme mekanizmalarının dış yaptırımlar yoluyla sağlanması öngörülmektedir. Uluslararası anlaşmalar, IMF, Dünya Bankası gibi çok taraflı kuruluşlarla yapılan anlaşmalar bu tür dışsal mekanizmalara örnek oluştururlar.</a:t>
            </a:r>
          </a:p>
          <a:p>
            <a:pPr algn="just"/>
            <a:endParaRPr lang="tr-TR" dirty="0"/>
          </a:p>
        </p:txBody>
      </p:sp>
    </p:spTree>
    <p:extLst>
      <p:ext uri="{BB962C8B-B14F-4D97-AF65-F5344CB8AC3E}">
        <p14:creationId xmlns:p14="http://schemas.microsoft.com/office/powerpoint/2010/main" val="1357130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 Açıklık/Saydamlık:</a:t>
            </a:r>
            <a:br>
              <a:rPr lang="tr-TR" dirty="0" smtClean="0"/>
            </a:br>
            <a:endParaRPr lang="tr-TR" dirty="0"/>
          </a:p>
        </p:txBody>
      </p:sp>
      <p:sp>
        <p:nvSpPr>
          <p:cNvPr id="3" name="İçerik Yer Tutucusu 2"/>
          <p:cNvSpPr>
            <a:spLocks noGrp="1"/>
          </p:cNvSpPr>
          <p:nvPr>
            <p:ph idx="1"/>
          </p:nvPr>
        </p:nvSpPr>
        <p:spPr/>
        <p:txBody>
          <a:bodyPr/>
          <a:lstStyle/>
          <a:p>
            <a:pPr algn="just"/>
            <a:r>
              <a:rPr lang="tr-TR" dirty="0" smtClean="0"/>
              <a:t>Açıklık veya saydamlık yönetişimin temel ilkeleri arasında bulunmaktadır. Vatandaşların bilgi ve belgelere erişimi artık günümüzde temel bir hak olarak kabul edilmektedir. Açıklık ilkesi, kararların kurallar ve düzenlemeler doğrultusunda alınması ve uygulanması, alınan kararlardan etkileneceklerin bilgiye erişiminin sağlanması ve bu bilginin de ulaşılabilir, anlaşılabilir ve somut olması anlamını taşımaktadır. </a:t>
            </a:r>
          </a:p>
          <a:p>
            <a:endParaRPr lang="tr-TR" dirty="0"/>
          </a:p>
        </p:txBody>
      </p:sp>
    </p:spTree>
    <p:extLst>
      <p:ext uri="{BB962C8B-B14F-4D97-AF65-F5344CB8AC3E}">
        <p14:creationId xmlns:p14="http://schemas.microsoft.com/office/powerpoint/2010/main" val="327435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Yönetimin açıklığı </a:t>
            </a:r>
            <a:endParaRPr lang="tr-TR" dirty="0"/>
          </a:p>
        </p:txBody>
      </p:sp>
      <p:sp>
        <p:nvSpPr>
          <p:cNvPr id="3" name="İçerik Yer Tutucusu 2"/>
          <p:cNvSpPr>
            <a:spLocks noGrp="1"/>
          </p:cNvSpPr>
          <p:nvPr>
            <p:ph idx="1"/>
          </p:nvPr>
        </p:nvSpPr>
        <p:spPr/>
        <p:txBody>
          <a:bodyPr/>
          <a:lstStyle/>
          <a:p>
            <a:pPr algn="just"/>
            <a:r>
              <a:rPr lang="tr-TR" dirty="0" smtClean="0"/>
              <a:t>1. Saydamlık, kamusal eylemlerin ve bu eylemleri gerçekleştiren bireylerin halkın denetimine açık olması</a:t>
            </a:r>
          </a:p>
          <a:p>
            <a:pPr algn="just"/>
            <a:r>
              <a:rPr lang="tr-TR" dirty="0" smtClean="0"/>
              <a:t>2. Ulaşılabilirlik, hizmetlere ve kamusal bilgilere vatandaşların kolaylıkla ulaşabilmesi</a:t>
            </a:r>
          </a:p>
          <a:p>
            <a:pPr algn="just"/>
            <a:r>
              <a:rPr lang="tr-TR" dirty="0" smtClean="0"/>
              <a:t>3. Cevap verebilme, yeni görüş, ihtiyaç ve beklentilere cevap verebilmesi.</a:t>
            </a:r>
          </a:p>
          <a:p>
            <a:endParaRPr lang="tr-TR" dirty="0"/>
          </a:p>
        </p:txBody>
      </p:sp>
    </p:spTree>
    <p:extLst>
      <p:ext uri="{BB962C8B-B14F-4D97-AF65-F5344CB8AC3E}">
        <p14:creationId xmlns:p14="http://schemas.microsoft.com/office/powerpoint/2010/main" val="280034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 Katılımcılık</a:t>
            </a:r>
            <a:endParaRPr lang="tr-TR" dirty="0"/>
          </a:p>
        </p:txBody>
      </p:sp>
      <p:sp>
        <p:nvSpPr>
          <p:cNvPr id="3" name="İçerik Yer Tutucusu 2"/>
          <p:cNvSpPr>
            <a:spLocks noGrp="1"/>
          </p:cNvSpPr>
          <p:nvPr>
            <p:ph idx="1"/>
          </p:nvPr>
        </p:nvSpPr>
        <p:spPr/>
        <p:txBody>
          <a:bodyPr/>
          <a:lstStyle/>
          <a:p>
            <a:pPr marL="0" indent="0">
              <a:buNone/>
            </a:pPr>
            <a:endParaRPr lang="tr-TR" dirty="0" smtClean="0"/>
          </a:p>
          <a:p>
            <a:pPr algn="just"/>
            <a:r>
              <a:rPr lang="tr-TR" dirty="0" smtClean="0"/>
              <a:t>İyi yönetişim kavramsallaştırmasının önemli bir bileşeni katılım olgusudur. Katılım kavramı, kamu hizmetleri ile ilgili kararların hazırlanması, olgunlaştırılması, alınması ve bu kararların uygulanması  aşamalarından birine, birkaçına veya bütününe, o karardan doğrudan ya da dolaylı olarak etkileneceklerin. düşüncelerini taleplerini, eleştirilerini yönetim sürecine katabilme ve katkı sağlama imkanına sahip olmalarını ifade eder. </a:t>
            </a:r>
            <a:endParaRPr lang="tr-TR" dirty="0"/>
          </a:p>
        </p:txBody>
      </p:sp>
    </p:spTree>
    <p:extLst>
      <p:ext uri="{BB962C8B-B14F-4D97-AF65-F5344CB8AC3E}">
        <p14:creationId xmlns:p14="http://schemas.microsoft.com/office/powerpoint/2010/main" val="2778432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a:t>
            </a:r>
            <a:r>
              <a:rPr lang="tr-TR" dirty="0" smtClean="0"/>
              <a:t>yi yönetimin ilkeleri</a:t>
            </a:r>
            <a:endParaRPr lang="tr-TR" dirty="0"/>
          </a:p>
        </p:txBody>
      </p:sp>
      <p:sp>
        <p:nvSpPr>
          <p:cNvPr id="3" name="İçerik Yer Tutucusu 2"/>
          <p:cNvSpPr>
            <a:spLocks noGrp="1"/>
          </p:cNvSpPr>
          <p:nvPr>
            <p:ph idx="1"/>
          </p:nvPr>
        </p:nvSpPr>
        <p:spPr/>
        <p:txBody>
          <a:bodyPr numCol="3">
            <a:normAutofit fontScale="92500" lnSpcReduction="10000"/>
          </a:bodyPr>
          <a:lstStyle/>
          <a:p>
            <a:r>
              <a:rPr lang="tr-TR" dirty="0" smtClean="0"/>
              <a:t>Kanunlara uygunluk</a:t>
            </a:r>
          </a:p>
          <a:p>
            <a:r>
              <a:rPr lang="tr-TR" dirty="0" smtClean="0"/>
              <a:t>Ayrımcılığın önlenmesi</a:t>
            </a:r>
          </a:p>
          <a:p>
            <a:r>
              <a:rPr lang="tr-TR" dirty="0" smtClean="0"/>
              <a:t>Ölçülülük</a:t>
            </a:r>
          </a:p>
          <a:p>
            <a:r>
              <a:rPr lang="tr-TR" dirty="0" smtClean="0"/>
              <a:t>Yetkinin kötüye kullanılmaması</a:t>
            </a:r>
          </a:p>
          <a:p>
            <a:r>
              <a:rPr lang="tr-TR" dirty="0" smtClean="0"/>
              <a:t>Eşitlik</a:t>
            </a:r>
          </a:p>
          <a:p>
            <a:r>
              <a:rPr lang="tr-TR" dirty="0" smtClean="0"/>
              <a:t>Tarafsızlık</a:t>
            </a:r>
          </a:p>
          <a:p>
            <a:r>
              <a:rPr lang="tr-TR" dirty="0" smtClean="0"/>
              <a:t>Dürüstlük</a:t>
            </a:r>
          </a:p>
          <a:p>
            <a:r>
              <a:rPr lang="tr-TR" dirty="0" smtClean="0"/>
              <a:t>Nezaket</a:t>
            </a:r>
          </a:p>
          <a:p>
            <a:r>
              <a:rPr lang="tr-TR" dirty="0" smtClean="0"/>
              <a:t>Şeffaflık</a:t>
            </a:r>
          </a:p>
          <a:p>
            <a:r>
              <a:rPr lang="tr-TR" dirty="0" smtClean="0"/>
              <a:t>Hesap verebilirlik</a:t>
            </a:r>
          </a:p>
          <a:p>
            <a:r>
              <a:rPr lang="tr-TR" dirty="0" smtClean="0"/>
              <a:t>Haklı beklentiye uygunluk</a:t>
            </a:r>
          </a:p>
          <a:p>
            <a:r>
              <a:rPr lang="tr-TR" dirty="0" smtClean="0"/>
              <a:t>Kazanılmış hakların korunması</a:t>
            </a:r>
          </a:p>
          <a:p>
            <a:r>
              <a:rPr lang="tr-TR" dirty="0" smtClean="0"/>
              <a:t>Dinlenilme hakkı</a:t>
            </a:r>
          </a:p>
          <a:p>
            <a:r>
              <a:rPr lang="tr-TR" dirty="0" smtClean="0"/>
              <a:t>Savunma hakkı</a:t>
            </a:r>
          </a:p>
          <a:p>
            <a:r>
              <a:rPr lang="tr-TR" dirty="0" smtClean="0"/>
              <a:t>Bilgi edinme hakkı</a:t>
            </a:r>
          </a:p>
          <a:p>
            <a:r>
              <a:rPr lang="tr-TR" dirty="0" smtClean="0"/>
              <a:t>Makul sürede karar verebilme</a:t>
            </a:r>
          </a:p>
          <a:p>
            <a:r>
              <a:rPr lang="tr-TR" dirty="0" smtClean="0"/>
              <a:t>Kararların gerekçeli olması</a:t>
            </a:r>
          </a:p>
          <a:p>
            <a:r>
              <a:rPr lang="tr-TR" dirty="0" smtClean="0"/>
              <a:t>Karara karşı başvuru haklarının gösterilmesi</a:t>
            </a:r>
          </a:p>
          <a:p>
            <a:r>
              <a:rPr lang="tr-TR" dirty="0" smtClean="0"/>
              <a:t>Kararın geciktirilmeksizin bildirilmesi</a:t>
            </a:r>
          </a:p>
          <a:p>
            <a:r>
              <a:rPr lang="tr-TR" dirty="0" smtClean="0"/>
              <a:t>Kişisel verilerin korunması</a:t>
            </a:r>
          </a:p>
          <a:p>
            <a:endParaRPr lang="tr-TR" dirty="0"/>
          </a:p>
        </p:txBody>
      </p:sp>
    </p:spTree>
    <p:extLst>
      <p:ext uri="{BB962C8B-B14F-4D97-AF65-F5344CB8AC3E}">
        <p14:creationId xmlns:p14="http://schemas.microsoft.com/office/powerpoint/2010/main" val="3594677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 Kurallara uygunluk ve yolsuzluk</a:t>
            </a:r>
            <a:endParaRPr lang="tr-TR" dirty="0"/>
          </a:p>
        </p:txBody>
      </p:sp>
      <p:sp>
        <p:nvSpPr>
          <p:cNvPr id="3" name="İçerik Yer Tutucusu 2"/>
          <p:cNvSpPr>
            <a:spLocks noGrp="1"/>
          </p:cNvSpPr>
          <p:nvPr>
            <p:ph idx="1"/>
          </p:nvPr>
        </p:nvSpPr>
        <p:spPr/>
        <p:txBody>
          <a:bodyPr/>
          <a:lstStyle/>
          <a:p>
            <a:pPr marL="0" indent="0">
              <a:buNone/>
            </a:pPr>
            <a:endParaRPr lang="tr-TR" dirty="0" smtClean="0"/>
          </a:p>
          <a:p>
            <a:pPr algn="just"/>
            <a:r>
              <a:rPr lang="tr-TR" dirty="0" smtClean="0"/>
              <a:t>Uluslararası </a:t>
            </a:r>
            <a:r>
              <a:rPr lang="tr-TR" dirty="0" err="1" smtClean="0"/>
              <a:t>Şeffaflıklık</a:t>
            </a:r>
            <a:r>
              <a:rPr lang="tr-TR" dirty="0" smtClean="0"/>
              <a:t> Örgütü yolsuzluğu, emanet edilen gücün özel çıkarlar için kötüye kullanılması olarak tanımlamaktadır (transparency.org, 2016). Kamu yönetimlerinin yolsuzluk yapması tüm dünyada bir sorun alanı olarak ortaya çıkmaktadır. Akraba kayırmacılığı (nepotizm), eş-dost kayırmacılığı (</a:t>
            </a:r>
            <a:r>
              <a:rPr lang="tr-TR" dirty="0" err="1" smtClean="0"/>
              <a:t>kronizm</a:t>
            </a:r>
            <a:r>
              <a:rPr lang="tr-TR" dirty="0" smtClean="0"/>
              <a:t>), siyasi kayırmacılık (patronaj), rüşvet ve iltimas olarak ortaya çıkan yolsuzluk türleri bulunmaktadır.</a:t>
            </a:r>
            <a:endParaRPr lang="tr-TR" dirty="0"/>
          </a:p>
        </p:txBody>
      </p:sp>
    </p:spTree>
    <p:extLst>
      <p:ext uri="{BB962C8B-B14F-4D97-AF65-F5344CB8AC3E}">
        <p14:creationId xmlns:p14="http://schemas.microsoft.com/office/powerpoint/2010/main" val="8739332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737</Words>
  <Application>Microsoft Office PowerPoint</Application>
  <PresentationFormat>Geniş ekran</PresentationFormat>
  <Paragraphs>62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PowerPoint Sunusu</vt:lpstr>
      <vt:lpstr>Yönetişim</vt:lpstr>
      <vt:lpstr>İyi Yönetişimin İlkeleri </vt:lpstr>
      <vt:lpstr>Hesap vermeyi sağlayan sınırlama mekanizmaları: </vt:lpstr>
      <vt:lpstr>b) Açıklık/Saydamlık: </vt:lpstr>
      <vt:lpstr>Yönetimin açıklığı </vt:lpstr>
      <vt:lpstr>c) Katılımcılık</vt:lpstr>
      <vt:lpstr>İyi yönetimin ilkeleri</vt:lpstr>
      <vt:lpstr>d) Kurallara uygunluk ve yolsuzluk</vt:lpstr>
      <vt:lpstr>Etik davranış ilkeleri</vt:lpstr>
      <vt:lpstr>e) Stratejik vizyon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aslı</dc:creator>
  <cp:lastModifiedBy>aslı</cp:lastModifiedBy>
  <cp:revision>7</cp:revision>
  <dcterms:created xsi:type="dcterms:W3CDTF">2018-09-07T08:53:57Z</dcterms:created>
  <dcterms:modified xsi:type="dcterms:W3CDTF">2018-09-07T11:41:33Z</dcterms:modified>
</cp:coreProperties>
</file>