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7102475" cy="102346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100" d="100"/>
          <a:sy n="100" d="100"/>
        </p:scale>
        <p:origin x="-30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BB663F31-3AF5-4D6C-AB79-E052565B04AD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5196BC07-A5BA-47E0-941F-EC34311B2C4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17.08.2017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71472" y="1916832"/>
            <a:ext cx="8229600" cy="165618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Yakılarak yok edilirse, doğal düşmanların ve birçok </a:t>
            </a:r>
            <a:r>
              <a:rPr lang="tr-TR" sz="3200" dirty="0" err="1" smtClean="0">
                <a:solidFill>
                  <a:srgbClr val="00B0F0"/>
                </a:solidFill>
              </a:rPr>
              <a:t>tozlayıcı</a:t>
            </a:r>
            <a:r>
              <a:rPr lang="tr-TR" sz="3200" dirty="0" smtClean="0">
                <a:solidFill>
                  <a:srgbClr val="00B0F0"/>
                </a:solidFill>
              </a:rPr>
              <a:t> böceğin yok edilmesine de neden olacağından sakıncalıdır.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1475656" y="620688"/>
            <a:ext cx="65173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 err="1" smtClean="0">
                <a:solidFill>
                  <a:srgbClr val="0070C0"/>
                </a:solidFill>
              </a:rPr>
              <a:t>Yabancıotların</a:t>
            </a:r>
            <a:r>
              <a:rPr lang="tr-TR" sz="4400" dirty="0" smtClean="0">
                <a:solidFill>
                  <a:srgbClr val="0070C0"/>
                </a:solidFill>
              </a:rPr>
              <a:t> Yok Edilmesi </a:t>
            </a:r>
            <a:endParaRPr lang="tr-TR" sz="4400" dirty="0">
              <a:solidFill>
                <a:srgbClr val="0070C0"/>
              </a:solidFill>
            </a:endParaRPr>
          </a:p>
        </p:txBody>
      </p:sp>
      <p:pic>
        <p:nvPicPr>
          <p:cNvPr id="55298" name="Picture 2" descr="http://t3.gstatic.com/images?q=tbn:ANd9GcSUIBZWuZ6HPLrqD2WXuMiwHSvqHM0tdE520lN6DiZo4gAfNM7Z2VlFKzsr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77071"/>
            <a:ext cx="2952328" cy="1964641"/>
          </a:xfrm>
          <a:prstGeom prst="rect">
            <a:avLst/>
          </a:prstGeom>
          <a:noFill/>
        </p:spPr>
      </p:pic>
      <p:pic>
        <p:nvPicPr>
          <p:cNvPr id="55300" name="Picture 4" descr="http://web.ogm.gov.tr/birimler/bolgemudurlukleri/balikesir/Resimler1/Subeler/ozm/caloso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77072"/>
            <a:ext cx="3024336" cy="2010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9552" y="476672"/>
            <a:ext cx="8352928" cy="151216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Kabuğu kalın ve sert olan “</a:t>
            </a:r>
            <a:r>
              <a:rPr lang="tr-TR" sz="3200" dirty="0" err="1" smtClean="0">
                <a:solidFill>
                  <a:srgbClr val="00B0F0"/>
                </a:solidFill>
              </a:rPr>
              <a:t>karafındık</a:t>
            </a:r>
            <a:r>
              <a:rPr lang="tr-TR" sz="3200" dirty="0" smtClean="0">
                <a:solidFill>
                  <a:srgbClr val="00B0F0"/>
                </a:solidFill>
              </a:rPr>
              <a:t>” Fındık kurdu tarafında pek tercih edilmez. Buda beraberinde dayanıklılığı getirmektedir.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780928"/>
            <a:ext cx="2664296" cy="267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://www.giresun.gov.tr/images/haberler/img243_14314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780928"/>
            <a:ext cx="3600400" cy="2660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1556792"/>
            <a:ext cx="8064896" cy="39604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just"/>
            <a:r>
              <a:rPr lang="tr-TR" sz="3200" dirty="0" smtClean="0"/>
              <a:t> </a:t>
            </a:r>
            <a:r>
              <a:rPr lang="tr-TR" sz="3200" b="1" dirty="0" smtClean="0">
                <a:solidFill>
                  <a:srgbClr val="0070C0"/>
                </a:solidFill>
              </a:rPr>
              <a:t>Bir bitki çeşidinde; </a:t>
            </a:r>
          </a:p>
          <a:p>
            <a:pPr algn="just"/>
            <a:endParaRPr lang="tr-TR" sz="3200" dirty="0" smtClean="0">
              <a:solidFill>
                <a:srgbClr val="0070C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tr-TR" sz="3200" dirty="0" smtClean="0">
                <a:solidFill>
                  <a:srgbClr val="00B0F0"/>
                </a:solidFill>
              </a:rPr>
              <a:t>Özel zehirli </a:t>
            </a:r>
            <a:r>
              <a:rPr lang="tr-TR" sz="3200" dirty="0" err="1" smtClean="0">
                <a:solidFill>
                  <a:srgbClr val="00B0F0"/>
                </a:solidFill>
              </a:rPr>
              <a:t>billeşiklerin</a:t>
            </a:r>
            <a:r>
              <a:rPr lang="tr-TR" sz="3200" dirty="0" smtClean="0">
                <a:solidFill>
                  <a:srgbClr val="00B0F0"/>
                </a:solidFill>
              </a:rPr>
              <a:t> bulunması </a:t>
            </a:r>
          </a:p>
          <a:p>
            <a:pPr algn="just">
              <a:buFont typeface="Arial" pitchFamily="34" charset="0"/>
              <a:buChar char="•"/>
            </a:pPr>
            <a:r>
              <a:rPr lang="tr-TR" sz="3200" dirty="0" smtClean="0">
                <a:solidFill>
                  <a:srgbClr val="00B0F0"/>
                </a:solidFill>
              </a:rPr>
              <a:t>Besin maddelerinin yeterince bulunmaması </a:t>
            </a:r>
          </a:p>
          <a:p>
            <a:endParaRPr lang="tr-TR" sz="3200" dirty="0" smtClean="0">
              <a:solidFill>
                <a:srgbClr val="00B0F0"/>
              </a:solidFill>
            </a:endParaRPr>
          </a:p>
          <a:p>
            <a:pPr algn="just"/>
            <a:r>
              <a:rPr lang="tr-TR" sz="3200" dirty="0" smtClean="0">
                <a:solidFill>
                  <a:srgbClr val="00B0F0"/>
                </a:solidFill>
              </a:rPr>
              <a:t>sonucu zararlıların biyolojik faaliyetlerini olumsuz yönde etkilenmesi ile ortaya çıkan dayanıklılıktır.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688166" y="247363"/>
            <a:ext cx="3226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dirty="0" smtClean="0">
                <a:solidFill>
                  <a:srgbClr val="0070C0"/>
                </a:solidFill>
              </a:rPr>
              <a:t>2. </a:t>
            </a:r>
            <a:r>
              <a:rPr lang="tr-TR" sz="4800" dirty="0" err="1" smtClean="0">
                <a:solidFill>
                  <a:srgbClr val="0070C0"/>
                </a:solidFill>
              </a:rPr>
              <a:t>Antibiosis</a:t>
            </a:r>
            <a:endParaRPr lang="tr-TR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9552" y="2132856"/>
            <a:ext cx="8229600" cy="172819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err="1" smtClean="0">
                <a:solidFill>
                  <a:srgbClr val="00B0F0"/>
                </a:solidFill>
              </a:rPr>
              <a:t>Antibiyosis</a:t>
            </a:r>
            <a:r>
              <a:rPr lang="tr-TR" sz="3200" dirty="0" smtClean="0">
                <a:solidFill>
                  <a:srgbClr val="00B0F0"/>
                </a:solidFill>
              </a:rPr>
              <a:t> de zararlı ile bitkinin etkinliği bir aradadır ve bu ilişki neticesinde dayanıklılık meydana gelir.</a:t>
            </a:r>
            <a:endParaRPr kumimoji="0" lang="tr-TR" sz="240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908720"/>
            <a:ext cx="8229600" cy="12241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Limondaki </a:t>
            </a:r>
            <a:r>
              <a:rPr lang="tr-TR" sz="3200" dirty="0" err="1" smtClean="0">
                <a:solidFill>
                  <a:srgbClr val="00B0F0"/>
                </a:solidFill>
              </a:rPr>
              <a:t>eterik</a:t>
            </a:r>
            <a:r>
              <a:rPr lang="tr-TR" sz="3200" dirty="0" smtClean="0">
                <a:solidFill>
                  <a:srgbClr val="00B0F0"/>
                </a:solidFill>
              </a:rPr>
              <a:t> yağlar </a:t>
            </a:r>
            <a:r>
              <a:rPr lang="tr-TR" sz="3200" i="1" dirty="0" err="1" smtClean="0">
                <a:solidFill>
                  <a:srgbClr val="00B0F0"/>
                </a:solidFill>
              </a:rPr>
              <a:t>Ceratitis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i="1" dirty="0" err="1" smtClean="0">
                <a:solidFill>
                  <a:srgbClr val="00B0F0"/>
                </a:solidFill>
              </a:rPr>
              <a:t>capitata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dirty="0" smtClean="0">
                <a:solidFill>
                  <a:srgbClr val="00B0F0"/>
                </a:solidFill>
              </a:rPr>
              <a:t>yumurtalarının açılmasına izin vermez.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3318" y="2795194"/>
            <a:ext cx="3861549" cy="325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99273" y="2329719"/>
            <a:ext cx="233794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548680"/>
            <a:ext cx="8229600" cy="374441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err="1" smtClean="0">
                <a:solidFill>
                  <a:srgbClr val="00B0F0"/>
                </a:solidFill>
              </a:rPr>
              <a:t>Solanaceae</a:t>
            </a:r>
            <a:r>
              <a:rPr lang="tr-TR" sz="3200" dirty="0" smtClean="0">
                <a:solidFill>
                  <a:srgbClr val="00B0F0"/>
                </a:solidFill>
              </a:rPr>
              <a:t> familyasına ait bitkilerde demisin ve </a:t>
            </a:r>
            <a:r>
              <a:rPr lang="tr-TR" sz="3200" dirty="0" err="1" smtClean="0">
                <a:solidFill>
                  <a:srgbClr val="00B0F0"/>
                </a:solidFill>
              </a:rPr>
              <a:t>tomatin</a:t>
            </a:r>
            <a:r>
              <a:rPr lang="tr-TR" sz="3200" dirty="0" smtClean="0">
                <a:solidFill>
                  <a:srgbClr val="00B0F0"/>
                </a:solidFill>
              </a:rPr>
              <a:t> adlı glikozitlerin miktarı dayanıklılığı sağlamaktadır.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3200" dirty="0" smtClean="0"/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Bu maddelerce zengin </a:t>
            </a:r>
            <a:r>
              <a:rPr lang="tr-TR" sz="3200" dirty="0" err="1" smtClean="0">
                <a:solidFill>
                  <a:srgbClr val="00B0F0"/>
                </a:solidFill>
              </a:rPr>
              <a:t>Solanum</a:t>
            </a:r>
            <a:r>
              <a:rPr lang="tr-TR" sz="3200" dirty="0" smtClean="0">
                <a:solidFill>
                  <a:srgbClr val="00B0F0"/>
                </a:solidFill>
              </a:rPr>
              <a:t> cinsine bağlı yabani bitkilerle </a:t>
            </a:r>
            <a:r>
              <a:rPr lang="tr-TR" sz="3200" dirty="0" err="1" smtClean="0">
                <a:solidFill>
                  <a:srgbClr val="00B0F0"/>
                </a:solidFill>
              </a:rPr>
              <a:t>melezlemer</a:t>
            </a:r>
            <a:r>
              <a:rPr lang="tr-TR" sz="3200" dirty="0" smtClean="0">
                <a:solidFill>
                  <a:srgbClr val="00B0F0"/>
                </a:solidFill>
              </a:rPr>
              <a:t> sonucu Patates böceğine dayanıklı çeşitler geliştirilmiştir.</a:t>
            </a:r>
            <a:endParaRPr kumimoji="0" lang="tr-TR" sz="240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88" name="Picture 4" descr="http://www.nettarim.net/attachments/Image/SZpatatesboceg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581128"/>
            <a:ext cx="1411263" cy="1908232"/>
          </a:xfrm>
          <a:prstGeom prst="rect">
            <a:avLst/>
          </a:prstGeom>
          <a:noFill/>
        </p:spPr>
      </p:pic>
      <p:pic>
        <p:nvPicPr>
          <p:cNvPr id="41990" name="Picture 6" descr="http://resim.netevren.com/buyuk/208-papatesbocegiresm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88024" y="4581128"/>
            <a:ext cx="2133664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2060848"/>
            <a:ext cx="8208912" cy="244827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70C0"/>
                </a:solidFill>
              </a:rPr>
              <a:t>Bitkilerin; 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Zararlıların saldırılarına karşı koyma,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Zarar gören dokularını tamir etme, gibi yeteneklerine </a:t>
            </a:r>
            <a:r>
              <a:rPr lang="tr-TR" sz="3200" b="1" dirty="0" smtClean="0">
                <a:solidFill>
                  <a:schemeClr val="bg1"/>
                </a:solidFill>
              </a:rPr>
              <a:t>tolerans </a:t>
            </a:r>
            <a:r>
              <a:rPr lang="tr-TR" sz="3200" dirty="0" smtClean="0">
                <a:solidFill>
                  <a:srgbClr val="00B0F0"/>
                </a:solidFill>
              </a:rPr>
              <a:t>adını verebiliriz. </a:t>
            </a:r>
            <a:endParaRPr kumimoji="0" lang="tr-TR" sz="240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123728" y="620688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800" dirty="0" smtClean="0">
                <a:solidFill>
                  <a:srgbClr val="0070C0"/>
                </a:solidFill>
              </a:rPr>
              <a:t>3. Tolerans</a:t>
            </a:r>
            <a:endParaRPr lang="tr-TR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1340768"/>
            <a:ext cx="7992888" cy="309634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70C0"/>
                </a:solidFill>
              </a:rPr>
              <a:t>Toleranslı bitkiler zararlıların olumsuz etkilerini; 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3200" dirty="0" smtClean="0"/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En düşük düzeye indirirler,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Canlı ve kuvvetli kalarak fizyolojik faaliyetlerini sürdürürler. 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2564904"/>
            <a:ext cx="8229600" cy="12241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Toleransta “bitkinin etkinliği” daha fazladır. Bu nedenle </a:t>
            </a:r>
            <a:r>
              <a:rPr lang="tr-TR" sz="3200" dirty="0" err="1" smtClean="0">
                <a:solidFill>
                  <a:srgbClr val="00B0F0"/>
                </a:solidFill>
              </a:rPr>
              <a:t>antibiyosisten</a:t>
            </a:r>
            <a:r>
              <a:rPr lang="tr-TR" sz="3200" dirty="0" smtClean="0">
                <a:solidFill>
                  <a:srgbClr val="00B0F0"/>
                </a:solidFill>
              </a:rPr>
              <a:t> daha farklıdır. 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1556792"/>
            <a:ext cx="8424936" cy="324036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4000" dirty="0" smtClean="0">
                <a:solidFill>
                  <a:srgbClr val="0070C0"/>
                </a:solidFill>
              </a:rPr>
              <a:t>Bitkide dayanıklılığa etki eden faktörler;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a) Bitkinin morfolojisi ve anatomisi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b) Bitkinin biyolojisi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c) Bitkinin biyokimyasal yapısı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d) Çevre faktörleri 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1560" y="908720"/>
            <a:ext cx="8064896" cy="3600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4000" dirty="0" smtClean="0">
                <a:solidFill>
                  <a:srgbClr val="0070C0"/>
                </a:solidFill>
              </a:rPr>
              <a:t>a) Bitkinin morfolojisi ve anatomisi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3200" dirty="0" smtClean="0"/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/>
              <a:t>	</a:t>
            </a:r>
            <a:r>
              <a:rPr lang="tr-TR" sz="3200" dirty="0" smtClean="0">
                <a:solidFill>
                  <a:srgbClr val="00B0F0"/>
                </a:solidFill>
              </a:rPr>
              <a:t>Bitki dokularının zararlının ihtiyaçlarını karşılayacak bir yapıda olmamasının neticesinde ortaya çıkan bir dayanıklılıktır. </a:t>
            </a:r>
            <a:endParaRPr kumimoji="0" lang="tr-TR" sz="32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9552" y="2348880"/>
            <a:ext cx="8229600" cy="266429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Kültür bitkisi çeşitlerinin aynı zararlıdan etkilenmesi farklıdır.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Bu farklılığın nedeni çeşitlerin söz konusu zararlıya karşı gösterdikleri dayanıklılığın farklı olmasından kaynaklanır.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971600" y="476672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002060"/>
                </a:solidFill>
              </a:rPr>
              <a:t>Dayanıklı Bitki Tür ve Çeşitlerin Yetiştirilmesi </a:t>
            </a:r>
            <a:endParaRPr lang="tr-TR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332656"/>
            <a:ext cx="8280920" cy="165618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err="1" smtClean="0">
                <a:solidFill>
                  <a:srgbClr val="00B0F0"/>
                </a:solidFill>
              </a:rPr>
              <a:t>Crapone</a:t>
            </a:r>
            <a:r>
              <a:rPr lang="tr-TR" sz="3200" dirty="0" smtClean="0">
                <a:solidFill>
                  <a:srgbClr val="00B0F0"/>
                </a:solidFill>
              </a:rPr>
              <a:t>, Beseler, </a:t>
            </a:r>
            <a:r>
              <a:rPr lang="tr-TR" sz="3200" dirty="0" err="1" smtClean="0">
                <a:solidFill>
                  <a:srgbClr val="00B0F0"/>
                </a:solidFill>
              </a:rPr>
              <a:t>Lyngby</a:t>
            </a:r>
            <a:r>
              <a:rPr lang="tr-TR" sz="3200" dirty="0" smtClean="0">
                <a:solidFill>
                  <a:srgbClr val="00B0F0"/>
                </a:solidFill>
              </a:rPr>
              <a:t>; yulaf çeşitlerinin dokuları sert olduğu için </a:t>
            </a:r>
            <a:r>
              <a:rPr lang="tr-TR" sz="3200" i="1" dirty="0" err="1" smtClean="0">
                <a:solidFill>
                  <a:srgbClr val="00B0F0"/>
                </a:solidFill>
              </a:rPr>
              <a:t>Oscinella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i="1" dirty="0" err="1" smtClean="0">
                <a:solidFill>
                  <a:srgbClr val="00B0F0"/>
                </a:solidFill>
              </a:rPr>
              <a:t>frit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dirty="0" smtClean="0">
                <a:solidFill>
                  <a:srgbClr val="00B0F0"/>
                </a:solidFill>
              </a:rPr>
              <a:t>larvalarının salgılarından etkilenmezler. </a:t>
            </a:r>
            <a:endParaRPr kumimoji="0" lang="tr-TR" sz="32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403648" y="2204863"/>
            <a:ext cx="2304256" cy="216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2664296" cy="218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197972" y="4290860"/>
            <a:ext cx="2011753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220072" y="4509120"/>
            <a:ext cx="2448272" cy="21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9552" y="548680"/>
            <a:ext cx="8280920" cy="10081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Kara fındık ve kara sivri fındık; fındık kurdundan az etkilenirler. </a:t>
            </a:r>
            <a:endParaRPr kumimoji="0" lang="tr-TR" sz="32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060848"/>
            <a:ext cx="1966391" cy="185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916832"/>
            <a:ext cx="1728191" cy="194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725053" y="4043698"/>
            <a:ext cx="2058376" cy="241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7072"/>
            <a:ext cx="240412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9552" y="476672"/>
            <a:ext cx="8229600" cy="30243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Kuvvetli ve gür yetişmiş bitkiler böceklerin saldırısına daha az uğrarlar.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</a:t>
            </a:r>
            <a:endParaRPr lang="tr-TR" sz="14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İri yapılı melez mısıra; mısır kurdu </a:t>
            </a:r>
            <a:r>
              <a:rPr lang="tr-TR" sz="3200" i="1" dirty="0" err="1" smtClean="0">
                <a:solidFill>
                  <a:srgbClr val="00B0F0"/>
                </a:solidFill>
              </a:rPr>
              <a:t>Ostrinia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i="1" dirty="0" err="1" smtClean="0">
                <a:solidFill>
                  <a:srgbClr val="00B0F0"/>
                </a:solidFill>
              </a:rPr>
              <a:t>nubilalis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dirty="0" smtClean="0">
                <a:solidFill>
                  <a:srgbClr val="00B0F0"/>
                </a:solidFill>
              </a:rPr>
              <a:t>daha az yumurta bırakmaktadır. </a:t>
            </a:r>
            <a:endParaRPr kumimoji="0" lang="tr-TR" sz="32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348134" y="3525074"/>
            <a:ext cx="2065411" cy="259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03948" y="4113076"/>
            <a:ext cx="20882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82255" y="2974329"/>
            <a:ext cx="22590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3528" y="692696"/>
            <a:ext cx="8568952" cy="489654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4000" dirty="0" smtClean="0">
                <a:solidFill>
                  <a:srgbClr val="0070C0"/>
                </a:solidFill>
              </a:rPr>
              <a:t>b)Bitkinin Biyolojisi</a:t>
            </a:r>
          </a:p>
          <a:p>
            <a:endParaRPr lang="tr-TR" sz="3200" dirty="0" smtClean="0"/>
          </a:p>
          <a:p>
            <a:r>
              <a:rPr lang="tr-TR" sz="3200" dirty="0" smtClean="0">
                <a:solidFill>
                  <a:srgbClr val="00B0F0"/>
                </a:solidFill>
              </a:rPr>
              <a:t>■ Bitkinin yaşı önemlidir.</a:t>
            </a:r>
          </a:p>
          <a:p>
            <a:endParaRPr lang="tr-TR" sz="3200" dirty="0" smtClean="0">
              <a:solidFill>
                <a:srgbClr val="00B0F0"/>
              </a:solidFill>
            </a:endParaRPr>
          </a:p>
          <a:p>
            <a:r>
              <a:rPr lang="tr-TR" sz="3200" dirty="0" smtClean="0">
                <a:solidFill>
                  <a:srgbClr val="00B0F0"/>
                </a:solidFill>
              </a:rPr>
              <a:t>■ Bitkilerin erkenci ya da </a:t>
            </a:r>
            <a:r>
              <a:rPr lang="tr-TR" sz="3200" dirty="0" err="1" smtClean="0">
                <a:solidFill>
                  <a:srgbClr val="00B0F0"/>
                </a:solidFill>
              </a:rPr>
              <a:t>geçcil</a:t>
            </a:r>
            <a:r>
              <a:rPr lang="tr-TR" sz="3200" dirty="0" smtClean="0">
                <a:solidFill>
                  <a:srgbClr val="00B0F0"/>
                </a:solidFill>
              </a:rPr>
              <a:t> olması önemlidir.</a:t>
            </a:r>
          </a:p>
          <a:p>
            <a:endParaRPr lang="tr-TR" sz="3200" dirty="0" smtClean="0">
              <a:solidFill>
                <a:srgbClr val="00B0F0"/>
              </a:solidFill>
            </a:endParaRPr>
          </a:p>
          <a:p>
            <a:r>
              <a:rPr lang="tr-TR" sz="3200" dirty="0" smtClean="0">
                <a:solidFill>
                  <a:srgbClr val="00B0F0"/>
                </a:solidFill>
              </a:rPr>
              <a:t>■ Bitkilerin zarar gören kısımlarını onarması ya da yeni organlar meydana getirmesi dayanıklılık oluşumunu sağlar</a:t>
            </a:r>
            <a:r>
              <a:rPr lang="tr-TR" sz="2400" dirty="0" smtClean="0">
                <a:solidFill>
                  <a:srgbClr val="00B0F0"/>
                </a:solidFill>
              </a:rPr>
              <a:t>.</a:t>
            </a:r>
            <a:endParaRPr kumimoji="0" lang="tr-TR" sz="240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55576" y="188640"/>
            <a:ext cx="7848872" cy="633670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4000" b="1" dirty="0" smtClean="0">
                <a:solidFill>
                  <a:srgbClr val="0070C0"/>
                </a:solidFill>
              </a:rPr>
              <a:t>c)Bitkinin biyokimyasal yapısı</a:t>
            </a:r>
          </a:p>
          <a:p>
            <a:endParaRPr lang="tr-TR" sz="2400" b="1" dirty="0" smtClean="0"/>
          </a:p>
          <a:p>
            <a:r>
              <a:rPr lang="tr-TR" sz="2400" b="1" dirty="0" smtClean="0"/>
              <a:t>■ </a:t>
            </a:r>
            <a:r>
              <a:rPr lang="tr-TR" sz="2400" b="1" dirty="0" smtClean="0">
                <a:solidFill>
                  <a:srgbClr val="00B0F0"/>
                </a:solidFill>
              </a:rPr>
              <a:t>Bitkiler zararlıları </a:t>
            </a:r>
            <a:r>
              <a:rPr lang="tr-TR" sz="2400" b="1" dirty="0" err="1" smtClean="0">
                <a:solidFill>
                  <a:srgbClr val="00B0F0"/>
                </a:solidFill>
              </a:rPr>
              <a:t>cezbedici</a:t>
            </a:r>
            <a:r>
              <a:rPr lang="tr-TR" sz="2400" b="1" dirty="0" smtClean="0">
                <a:solidFill>
                  <a:srgbClr val="00B0F0"/>
                </a:solidFill>
              </a:rPr>
              <a:t> veya kaçırıcı bazı tat ve koku özelliğine sahiptirler.</a:t>
            </a:r>
          </a:p>
          <a:p>
            <a:endParaRPr lang="tr-TR" sz="2400" b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■ </a:t>
            </a:r>
            <a:r>
              <a:rPr lang="tr-TR" sz="2400" b="1" dirty="0" err="1" smtClean="0">
                <a:solidFill>
                  <a:srgbClr val="00B0F0"/>
                </a:solidFill>
              </a:rPr>
              <a:t>Crucifereae</a:t>
            </a:r>
            <a:r>
              <a:rPr lang="tr-TR" sz="2400" b="1" dirty="0" smtClean="0">
                <a:solidFill>
                  <a:srgbClr val="00B0F0"/>
                </a:solidFill>
              </a:rPr>
              <a:t> familyası bitkilerinin içerdiği </a:t>
            </a:r>
            <a:r>
              <a:rPr lang="tr-TR" sz="2400" b="1" dirty="0" err="1" smtClean="0">
                <a:solidFill>
                  <a:srgbClr val="00B0F0"/>
                </a:solidFill>
              </a:rPr>
              <a:t>sinigrin</a:t>
            </a:r>
            <a:r>
              <a:rPr lang="tr-TR" sz="2400" b="1" dirty="0" smtClean="0">
                <a:solidFill>
                  <a:srgbClr val="00B0F0"/>
                </a:solidFill>
              </a:rPr>
              <a:t> ve </a:t>
            </a:r>
            <a:r>
              <a:rPr lang="tr-TR" sz="2400" b="1" dirty="0" err="1" smtClean="0">
                <a:solidFill>
                  <a:srgbClr val="00B0F0"/>
                </a:solidFill>
              </a:rPr>
              <a:t>sinelbin</a:t>
            </a:r>
            <a:r>
              <a:rPr lang="tr-TR" sz="2400" b="1" dirty="0" smtClean="0">
                <a:solidFill>
                  <a:srgbClr val="00B0F0"/>
                </a:solidFill>
              </a:rPr>
              <a:t> gibi glikozitler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Pieris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r>
              <a:rPr lang="tr-TR" sz="2400" b="1" dirty="0" err="1" smtClean="0">
                <a:solidFill>
                  <a:srgbClr val="00B0F0"/>
                </a:solidFill>
              </a:rPr>
              <a:t>spp</a:t>
            </a:r>
            <a:r>
              <a:rPr lang="tr-TR" sz="2400" b="1" dirty="0" smtClean="0">
                <a:solidFill>
                  <a:srgbClr val="00B0F0"/>
                </a:solidFill>
              </a:rPr>
              <a:t>.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r>
              <a:rPr lang="tr-TR" sz="2400" b="1" dirty="0" smtClean="0">
                <a:solidFill>
                  <a:srgbClr val="00B0F0"/>
                </a:solidFill>
              </a:rPr>
              <a:t>için </a:t>
            </a:r>
            <a:r>
              <a:rPr lang="tr-TR" sz="2400" b="1" dirty="0" err="1" smtClean="0">
                <a:solidFill>
                  <a:srgbClr val="00B0F0"/>
                </a:solidFill>
              </a:rPr>
              <a:t>cezbedicidir</a:t>
            </a:r>
            <a:r>
              <a:rPr lang="tr-TR" sz="2400" b="1" dirty="0" smtClean="0">
                <a:solidFill>
                  <a:srgbClr val="00B0F0"/>
                </a:solidFill>
              </a:rPr>
              <a:t>.</a:t>
            </a:r>
          </a:p>
          <a:p>
            <a:endParaRPr lang="tr-TR" sz="2400" b="1" i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■ Yabani bir bitki olan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Solanum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demissum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Lindl</a:t>
            </a:r>
            <a:r>
              <a:rPr lang="tr-TR" sz="2400" b="1" i="1" dirty="0" smtClean="0">
                <a:solidFill>
                  <a:srgbClr val="00B0F0"/>
                </a:solidFill>
              </a:rPr>
              <a:t>.</a:t>
            </a:r>
            <a:r>
              <a:rPr lang="tr-TR" sz="2400" b="1" dirty="0" smtClean="0">
                <a:solidFill>
                  <a:srgbClr val="00B0F0"/>
                </a:solidFill>
              </a:rPr>
              <a:t>’un içerdiği </a:t>
            </a:r>
          </a:p>
          <a:p>
            <a:r>
              <a:rPr lang="tr-TR" sz="2400" b="1" dirty="0" smtClean="0">
                <a:solidFill>
                  <a:srgbClr val="00B0F0"/>
                </a:solidFill>
              </a:rPr>
              <a:t>demisin ve </a:t>
            </a:r>
            <a:r>
              <a:rPr lang="tr-TR" sz="2400" b="1" dirty="0" err="1" smtClean="0">
                <a:solidFill>
                  <a:srgbClr val="00B0F0"/>
                </a:solidFill>
              </a:rPr>
              <a:t>tomisin</a:t>
            </a:r>
            <a:r>
              <a:rPr lang="tr-TR" sz="2400" b="1" dirty="0" smtClean="0">
                <a:solidFill>
                  <a:srgbClr val="00B0F0"/>
                </a:solidFill>
              </a:rPr>
              <a:t> patates böceğinde zararlı etkiye sahiptir.</a:t>
            </a:r>
          </a:p>
          <a:p>
            <a:endParaRPr lang="tr-TR" sz="2400" b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■ Bir bitkinin herhangi bir zararlıya karşı dayanıklılığı,taşıdığı genlerle kontrol edilir ve kalıtsallaşır.</a:t>
            </a:r>
          </a:p>
          <a:p>
            <a:endParaRPr lang="tr-TR" sz="1400" b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Bu genler bitkide bazı morfolojik ve anatomik özelliklerin oluşmasını sağlamaktır. </a:t>
            </a:r>
            <a:r>
              <a:rPr lang="tr-TR" sz="2400" b="1" i="1" dirty="0" smtClean="0">
                <a:solidFill>
                  <a:srgbClr val="00B0F0"/>
                </a:solidFill>
              </a:rPr>
              <a:t>Örnek:</a:t>
            </a:r>
            <a:r>
              <a:rPr lang="tr-TR" sz="2400" b="1" i="1" dirty="0" err="1" smtClean="0">
                <a:solidFill>
                  <a:srgbClr val="00B0F0"/>
                </a:solidFill>
              </a:rPr>
              <a:t>Bacillus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thuringiensis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Berl</a:t>
            </a:r>
            <a:r>
              <a:rPr lang="tr-TR" sz="2400" b="1" i="1" dirty="0" smtClean="0">
                <a:solidFill>
                  <a:srgbClr val="00B0F0"/>
                </a:solidFill>
              </a:rPr>
              <a:t>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908720"/>
            <a:ext cx="8229600" cy="417646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4000" b="1" dirty="0" smtClean="0">
                <a:solidFill>
                  <a:srgbClr val="0070C0"/>
                </a:solidFill>
              </a:rPr>
              <a:t>d)Çevre Faktörleri</a:t>
            </a:r>
            <a:endParaRPr lang="tr-TR" sz="2400" b="1" dirty="0" smtClean="0">
              <a:solidFill>
                <a:srgbClr val="00B0F0"/>
              </a:solidFill>
            </a:endParaRPr>
          </a:p>
          <a:p>
            <a:endParaRPr lang="tr-TR" sz="2400" b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■ SICAKLIK</a:t>
            </a:r>
          </a:p>
          <a:p>
            <a:endParaRPr lang="tr-TR" sz="2400" b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■ NEM</a:t>
            </a:r>
          </a:p>
          <a:p>
            <a:endParaRPr lang="tr-TR" sz="2400" b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■ IŞIK </a:t>
            </a:r>
          </a:p>
          <a:p>
            <a:endParaRPr lang="tr-TR" sz="2400" b="1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■ TOPRAK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032448" cy="327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395536" y="548680"/>
            <a:ext cx="4082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 err="1" smtClean="0">
                <a:solidFill>
                  <a:srgbClr val="FFFF00"/>
                </a:solidFill>
              </a:rPr>
              <a:t>Acyrthosiphon</a:t>
            </a:r>
            <a:r>
              <a:rPr lang="tr-TR" i="1" dirty="0" smtClean="0">
                <a:solidFill>
                  <a:srgbClr val="FFFF00"/>
                </a:solidFill>
              </a:rPr>
              <a:t> </a:t>
            </a:r>
            <a:r>
              <a:rPr lang="tr-TR" i="1" dirty="0" err="1" smtClean="0">
                <a:solidFill>
                  <a:srgbClr val="FFFF00"/>
                </a:solidFill>
              </a:rPr>
              <a:t>pisum</a:t>
            </a:r>
            <a:r>
              <a:rPr lang="tr-TR" i="1" dirty="0" smtClean="0">
                <a:solidFill>
                  <a:srgbClr val="FFFF00"/>
                </a:solidFill>
              </a:rPr>
              <a:t> (Bezelye yaprakbiti</a:t>
            </a:r>
            <a:r>
              <a:rPr lang="tr-TR" i="1" dirty="0" smtClean="0"/>
              <a:t>) </a:t>
            </a:r>
            <a:endParaRPr lang="tr-TR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40050" y="-135396"/>
            <a:ext cx="3240362" cy="4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4799990" y="3068960"/>
            <a:ext cx="4344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 err="1" smtClean="0">
                <a:solidFill>
                  <a:srgbClr val="FFFF00"/>
                </a:solidFill>
              </a:rPr>
              <a:t>Brevicoryne</a:t>
            </a:r>
            <a:r>
              <a:rPr lang="tr-TR" i="1" dirty="0" smtClean="0">
                <a:solidFill>
                  <a:srgbClr val="FFFF00"/>
                </a:solidFill>
              </a:rPr>
              <a:t> </a:t>
            </a:r>
            <a:r>
              <a:rPr lang="tr-TR" i="1" dirty="0" err="1" smtClean="0">
                <a:solidFill>
                  <a:srgbClr val="FFFF00"/>
                </a:solidFill>
              </a:rPr>
              <a:t>brassicae</a:t>
            </a:r>
            <a:r>
              <a:rPr lang="tr-TR" i="1" dirty="0" smtClean="0">
                <a:solidFill>
                  <a:srgbClr val="FFFF00"/>
                </a:solidFill>
              </a:rPr>
              <a:t> L. (Lahana yaprakbiti) 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83814" y="3128754"/>
            <a:ext cx="271187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179512" y="6093296"/>
            <a:ext cx="453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 err="1" smtClean="0">
                <a:solidFill>
                  <a:srgbClr val="FFFF00"/>
                </a:solidFill>
              </a:rPr>
              <a:t>Macrosiphum</a:t>
            </a:r>
            <a:r>
              <a:rPr lang="tr-TR" i="1" dirty="0" smtClean="0">
                <a:solidFill>
                  <a:srgbClr val="FFFF00"/>
                </a:solidFill>
              </a:rPr>
              <a:t> </a:t>
            </a:r>
            <a:r>
              <a:rPr lang="tr-TR" i="1" dirty="0" err="1" smtClean="0">
                <a:solidFill>
                  <a:srgbClr val="FFFF00"/>
                </a:solidFill>
              </a:rPr>
              <a:t>euphorbiae</a:t>
            </a:r>
            <a:r>
              <a:rPr lang="tr-TR" i="1" dirty="0" smtClean="0">
                <a:solidFill>
                  <a:srgbClr val="FFFF00"/>
                </a:solidFill>
              </a:rPr>
              <a:t> (Patates yaprakbiti</a:t>
            </a:r>
            <a:r>
              <a:rPr lang="tr-TR" i="1" dirty="0" smtClean="0"/>
              <a:t>) </a:t>
            </a:r>
            <a:endParaRPr lang="tr-TR" dirty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28084" y="2888940"/>
            <a:ext cx="273630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4499992" y="6021288"/>
            <a:ext cx="4644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 err="1" smtClean="0">
                <a:solidFill>
                  <a:srgbClr val="FFFF00"/>
                </a:solidFill>
              </a:rPr>
              <a:t>Acyrthosiphon</a:t>
            </a:r>
            <a:r>
              <a:rPr lang="tr-TR" b="1" i="1" dirty="0" smtClean="0">
                <a:solidFill>
                  <a:srgbClr val="FFFF00"/>
                </a:solidFill>
              </a:rPr>
              <a:t> </a:t>
            </a:r>
            <a:r>
              <a:rPr lang="tr-TR" b="1" i="1" dirty="0" err="1" smtClean="0">
                <a:solidFill>
                  <a:srgbClr val="FFFF00"/>
                </a:solidFill>
              </a:rPr>
              <a:t>pisum</a:t>
            </a:r>
            <a:r>
              <a:rPr lang="tr-TR" b="1" i="1" dirty="0" smtClean="0">
                <a:solidFill>
                  <a:srgbClr val="FFFF00"/>
                </a:solidFill>
              </a:rPr>
              <a:t> </a:t>
            </a:r>
            <a:r>
              <a:rPr lang="tr-TR" b="1" i="1" dirty="0" err="1" smtClean="0">
                <a:solidFill>
                  <a:srgbClr val="FFFF00"/>
                </a:solidFill>
              </a:rPr>
              <a:t>Harr</a:t>
            </a:r>
            <a:r>
              <a:rPr lang="tr-TR" b="1" i="1" dirty="0" smtClean="0">
                <a:solidFill>
                  <a:srgbClr val="FFFF00"/>
                </a:solidFill>
              </a:rPr>
              <a:t>. (Bezelye yaprakbiti</a:t>
            </a:r>
            <a:r>
              <a:rPr lang="tr-TR" b="1" i="1" dirty="0" smtClean="0"/>
              <a:t>)</a:t>
            </a:r>
            <a:endParaRPr lang="tr-T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788024" y="3645024"/>
            <a:ext cx="3528392" cy="273630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400" b="1" dirty="0" smtClean="0">
                <a:solidFill>
                  <a:srgbClr val="00B0F0"/>
                </a:solidFill>
              </a:rPr>
              <a:t>■ </a:t>
            </a:r>
            <a:r>
              <a:rPr lang="tr-TR" sz="2400" b="1" dirty="0" err="1" smtClean="0">
                <a:solidFill>
                  <a:srgbClr val="00B0F0"/>
                </a:solidFill>
              </a:rPr>
              <a:t>Kabuklubitler</a:t>
            </a:r>
            <a:r>
              <a:rPr lang="tr-TR" sz="2400" b="1" dirty="0" smtClean="0">
                <a:solidFill>
                  <a:srgbClr val="00B0F0"/>
                </a:solidFill>
              </a:rPr>
              <a:t> ve </a:t>
            </a:r>
            <a:r>
              <a:rPr lang="tr-TR" sz="2400" b="1" dirty="0" err="1" smtClean="0">
                <a:solidFill>
                  <a:srgbClr val="00B0F0"/>
                </a:solidFill>
              </a:rPr>
              <a:t>unlubitler</a:t>
            </a:r>
            <a:r>
              <a:rPr lang="tr-TR" sz="2400" b="1" dirty="0" smtClean="0">
                <a:solidFill>
                  <a:srgbClr val="00B0F0"/>
                </a:solidFill>
              </a:rPr>
              <a:t> nemli ortamdan hoşlanırlar ve buralarda </a:t>
            </a:r>
          </a:p>
          <a:p>
            <a:r>
              <a:rPr lang="tr-TR" sz="2400" b="1" dirty="0" smtClean="0">
                <a:solidFill>
                  <a:srgbClr val="00B0F0"/>
                </a:solidFill>
              </a:rPr>
              <a:t>daha fazla zarar meydana getirirler.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16016" y="404664"/>
            <a:ext cx="36495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948656" y="3091904"/>
            <a:ext cx="27821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323528" y="5949280"/>
            <a:ext cx="396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 smtClean="0">
                <a:solidFill>
                  <a:srgbClr val="FFFF00"/>
                </a:solidFill>
              </a:rPr>
              <a:t>A. </a:t>
            </a:r>
            <a:r>
              <a:rPr lang="tr-TR" i="1" dirty="0" err="1" smtClean="0">
                <a:solidFill>
                  <a:srgbClr val="FFFF00"/>
                </a:solidFill>
              </a:rPr>
              <a:t>aurantii</a:t>
            </a:r>
            <a:r>
              <a:rPr lang="tr-TR" i="1" dirty="0" smtClean="0">
                <a:solidFill>
                  <a:srgbClr val="FFFF00"/>
                </a:solidFill>
              </a:rPr>
              <a:t> (</a:t>
            </a:r>
            <a:r>
              <a:rPr lang="tr-TR" i="1" dirty="0" err="1" smtClean="0">
                <a:solidFill>
                  <a:srgbClr val="FFFF00"/>
                </a:solidFill>
              </a:rPr>
              <a:t>Turunçgil</a:t>
            </a:r>
            <a:r>
              <a:rPr lang="tr-TR" i="1" dirty="0" smtClean="0">
                <a:solidFill>
                  <a:srgbClr val="FFFF00"/>
                </a:solidFill>
              </a:rPr>
              <a:t> kırmızı </a:t>
            </a:r>
            <a:r>
              <a:rPr lang="tr-TR" i="1" dirty="0" err="1" smtClean="0">
                <a:solidFill>
                  <a:srgbClr val="FFFF00"/>
                </a:solidFill>
              </a:rPr>
              <a:t>kabuklubiti</a:t>
            </a:r>
            <a:r>
              <a:rPr lang="tr-TR" i="1" dirty="0" smtClean="0"/>
              <a:t>)</a:t>
            </a:r>
            <a:endParaRPr lang="tr-TR" dirty="0"/>
          </a:p>
        </p:txBody>
      </p:sp>
      <p:sp>
        <p:nvSpPr>
          <p:cNvPr id="7" name="6 Dikdörtgen"/>
          <p:cNvSpPr/>
          <p:nvPr/>
        </p:nvSpPr>
        <p:spPr>
          <a:xfrm>
            <a:off x="251520" y="2492896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>
                <a:solidFill>
                  <a:srgbClr val="FFFF00"/>
                </a:solidFill>
              </a:rPr>
              <a:t>Planococcus</a:t>
            </a:r>
            <a:r>
              <a:rPr lang="tr-TR" b="1" dirty="0" smtClean="0">
                <a:solidFill>
                  <a:srgbClr val="FFFF00"/>
                </a:solidFill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</a:rPr>
              <a:t>citriRisso</a:t>
            </a:r>
            <a:r>
              <a:rPr lang="tr-TR" b="1" dirty="0" smtClean="0">
                <a:solidFill>
                  <a:srgbClr val="FFFF00"/>
                </a:solidFill>
              </a:rPr>
              <a:t> (</a:t>
            </a:r>
            <a:r>
              <a:rPr lang="tr-TR" b="1" dirty="0" err="1" smtClean="0">
                <a:solidFill>
                  <a:srgbClr val="FFFF00"/>
                </a:solidFill>
              </a:rPr>
              <a:t>Turunçgil</a:t>
            </a:r>
            <a:r>
              <a:rPr lang="tr-TR" b="1" dirty="0" smtClean="0">
                <a:solidFill>
                  <a:srgbClr val="FFFF00"/>
                </a:solidFill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</a:rPr>
              <a:t>unlubiti</a:t>
            </a:r>
            <a:r>
              <a:rPr lang="tr-TR" b="1" dirty="0" smtClean="0">
                <a:solidFill>
                  <a:srgbClr val="FFFF00"/>
                </a:solidFill>
              </a:rPr>
              <a:t>)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4788024" y="404664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>
                <a:solidFill>
                  <a:srgbClr val="FFFF00"/>
                </a:solidFill>
              </a:rPr>
              <a:t>Quadraspidiotus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perniciosus</a:t>
            </a:r>
            <a:r>
              <a:rPr lang="tr-TR" dirty="0" smtClean="0">
                <a:solidFill>
                  <a:srgbClr val="FFFF00"/>
                </a:solidFill>
              </a:rPr>
              <a:t>(</a:t>
            </a:r>
            <a:r>
              <a:rPr lang="tr-TR" dirty="0" err="1" smtClean="0">
                <a:solidFill>
                  <a:srgbClr val="FFFF00"/>
                </a:solidFill>
              </a:rPr>
              <a:t>Comst</a:t>
            </a:r>
            <a:r>
              <a:rPr lang="tr-TR" dirty="0" smtClean="0">
                <a:solidFill>
                  <a:srgbClr val="FFFF00"/>
                </a:solidFill>
              </a:rPr>
              <a:t>.)</a:t>
            </a:r>
          </a:p>
          <a:p>
            <a:r>
              <a:rPr lang="tr-TR" dirty="0" err="1" smtClean="0">
                <a:solidFill>
                  <a:srgbClr val="FFFF00"/>
                </a:solidFill>
              </a:rPr>
              <a:t>Sanjose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kabuklubiti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3789040"/>
            <a:ext cx="3744416" cy="20162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400" b="1" dirty="0" smtClean="0">
                <a:solidFill>
                  <a:srgbClr val="00B0F0"/>
                </a:solidFill>
              </a:rPr>
              <a:t>Ülkemizde yaygın olarak bulunan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Gryllotalpa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r>
              <a:rPr lang="tr-TR" sz="2400" b="1" i="1" dirty="0" err="1" smtClean="0">
                <a:solidFill>
                  <a:srgbClr val="00B0F0"/>
                </a:solidFill>
              </a:rPr>
              <a:t>gryllotalpa</a:t>
            </a:r>
            <a:r>
              <a:rPr lang="tr-TR" sz="2400" b="1" i="1" dirty="0" smtClean="0">
                <a:solidFill>
                  <a:srgbClr val="00B0F0"/>
                </a:solidFill>
              </a:rPr>
              <a:t> </a:t>
            </a:r>
            <a:endParaRPr lang="tr-TR" sz="2400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 (Dana Burnu)’da geceleri aktiftir. </a:t>
            </a:r>
          </a:p>
          <a:p>
            <a:endParaRPr lang="tr-TR" sz="2400" b="1" i="1" dirty="0" smtClean="0">
              <a:solidFill>
                <a:srgbClr val="00B0F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56379">
            <a:off x="978283" y="258405"/>
            <a:ext cx="3131772" cy="314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860032" y="692696"/>
            <a:ext cx="3541560" cy="263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92251" y="3096780"/>
            <a:ext cx="300796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4860032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i="1" dirty="0" err="1" smtClean="0">
                <a:solidFill>
                  <a:srgbClr val="FFFF00"/>
                </a:solidFill>
              </a:rPr>
              <a:t>Gryllotalpa</a:t>
            </a:r>
            <a:r>
              <a:rPr lang="tr-TR" b="1" i="1" dirty="0" smtClean="0">
                <a:solidFill>
                  <a:srgbClr val="FFFF00"/>
                </a:solidFill>
              </a:rPr>
              <a:t> </a:t>
            </a:r>
            <a:r>
              <a:rPr lang="tr-TR" b="1" i="1" dirty="0" err="1" smtClean="0">
                <a:solidFill>
                  <a:srgbClr val="FFFF00"/>
                </a:solidFill>
              </a:rPr>
              <a:t>Gryllo</a:t>
            </a:r>
            <a:r>
              <a:rPr lang="tr-TR" b="1" i="1" dirty="0" smtClean="0">
                <a:solidFill>
                  <a:srgbClr val="FFFF00"/>
                </a:solidFill>
              </a:rPr>
              <a:t> </a:t>
            </a:r>
            <a:r>
              <a:rPr lang="tr-TR" b="1" i="1" dirty="0" err="1" smtClean="0">
                <a:solidFill>
                  <a:srgbClr val="FFFF00"/>
                </a:solidFill>
              </a:rPr>
              <a:t>gryllotalpa</a:t>
            </a:r>
            <a:r>
              <a:rPr lang="tr-TR" b="1" i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tr-TR" b="1" i="1" dirty="0" smtClean="0">
                <a:solidFill>
                  <a:srgbClr val="FFFF00"/>
                </a:solidFill>
              </a:rPr>
              <a:t>(Dana burnu) 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3528" y="836712"/>
            <a:ext cx="8229600" cy="432048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400" b="1" dirty="0" smtClean="0">
                <a:solidFill>
                  <a:srgbClr val="00B0F0"/>
                </a:solidFill>
              </a:rPr>
              <a:t>Işık bitkilerin morfolojik ve kimyasal yapılarında meydana </a:t>
            </a:r>
          </a:p>
          <a:p>
            <a:r>
              <a:rPr lang="tr-TR" sz="2400" b="1" dirty="0" smtClean="0">
                <a:solidFill>
                  <a:srgbClr val="00B0F0"/>
                </a:solidFill>
              </a:rPr>
              <a:t>getirdiği değişiklerle bitkiler üzerine etkilidir.</a:t>
            </a:r>
          </a:p>
          <a:p>
            <a:endParaRPr lang="tr-TR" sz="2400" b="1" dirty="0" smtClean="0"/>
          </a:p>
          <a:p>
            <a:r>
              <a:rPr lang="tr-TR" sz="2400" b="1" dirty="0" smtClean="0">
                <a:solidFill>
                  <a:srgbClr val="00B0F0"/>
                </a:solidFill>
              </a:rPr>
              <a:t>■</a:t>
            </a:r>
            <a:r>
              <a:rPr lang="tr-TR" sz="2400" b="1" dirty="0" smtClean="0"/>
              <a:t> </a:t>
            </a:r>
            <a:r>
              <a:rPr lang="tr-TR" sz="2400" b="1" dirty="0" smtClean="0">
                <a:solidFill>
                  <a:srgbClr val="00B0F0"/>
                </a:solidFill>
              </a:rPr>
              <a:t>Toprak ise içerdiği mineral besin maddelerinin varlığı ile </a:t>
            </a:r>
          </a:p>
          <a:p>
            <a:r>
              <a:rPr lang="tr-TR" sz="2400" b="1" dirty="0" smtClean="0">
                <a:solidFill>
                  <a:srgbClr val="00B0F0"/>
                </a:solidFill>
              </a:rPr>
              <a:t>bitkilerin büyümesini, gelişmesini, gür veya cılız olmasını </a:t>
            </a:r>
          </a:p>
          <a:p>
            <a:r>
              <a:rPr lang="tr-TR" sz="2400" b="1" dirty="0" smtClean="0">
                <a:solidFill>
                  <a:srgbClr val="00B0F0"/>
                </a:solidFill>
              </a:rPr>
              <a:t>doğrudan etkilediği için dayanıklılığın oluşmasında önemli bir</a:t>
            </a:r>
          </a:p>
          <a:p>
            <a:r>
              <a:rPr lang="tr-TR" sz="2400" b="1" dirty="0" smtClean="0">
                <a:solidFill>
                  <a:srgbClr val="00B0F0"/>
                </a:solidFill>
              </a:rPr>
              <a:t>etkendir.</a:t>
            </a:r>
          </a:p>
          <a:p>
            <a:endParaRPr lang="tr-TR" sz="2400" b="1" dirty="0" smtClean="0"/>
          </a:p>
          <a:p>
            <a:r>
              <a:rPr lang="tr-TR" sz="2400" b="1" dirty="0" smtClean="0">
                <a:solidFill>
                  <a:srgbClr val="00B0F0"/>
                </a:solidFill>
              </a:rPr>
              <a:t>■</a:t>
            </a:r>
            <a:r>
              <a:rPr lang="tr-TR" sz="2400" b="1" dirty="0" smtClean="0"/>
              <a:t> </a:t>
            </a:r>
            <a:r>
              <a:rPr lang="tr-TR" sz="2400" b="1" dirty="0" smtClean="0">
                <a:solidFill>
                  <a:srgbClr val="00B0F0"/>
                </a:solidFill>
              </a:rPr>
              <a:t>Zararlılara karşı dayanıklılık gösteren bitki çeşitlerinden bazı örnekler ise şunlardır: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548680"/>
            <a:ext cx="5112568" cy="554461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70C0"/>
                </a:solidFill>
              </a:rPr>
              <a:t>	Dayanıklı çeşit yetiştirerek zararlıdan korunmak mümkün.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800" dirty="0" smtClean="0">
                <a:solidFill>
                  <a:srgbClr val="00B0F0"/>
                </a:solidFill>
              </a:rPr>
              <a:t>“Yaban </a:t>
            </a:r>
            <a:r>
              <a:rPr lang="tr-TR" sz="2800" dirty="0" err="1" smtClean="0">
                <a:solidFill>
                  <a:srgbClr val="00B0F0"/>
                </a:solidFill>
              </a:rPr>
              <a:t>mersi”nin</a:t>
            </a:r>
            <a:r>
              <a:rPr lang="tr-TR" sz="2800" dirty="0" smtClean="0">
                <a:solidFill>
                  <a:srgbClr val="00B0F0"/>
                </a:solidFill>
              </a:rPr>
              <a:t> de ıslah çalışmaları ile daha verimli ve zararlılara daha dayanıklı çeşitler geliştirilmiştir. Yaban Mersini ılıman iklim kuşağına adapte olmuş bir meyve türü olup, botanik olarak gerçek üzümler gurubunda yer almaktadır. </a:t>
            </a: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01503" y="2187530"/>
            <a:ext cx="2376265" cy="269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o"/>
          <p:cNvGraphicFramePr>
            <a:graphicFrameLocks noGrp="1"/>
          </p:cNvGraphicFramePr>
          <p:nvPr/>
        </p:nvGraphicFramePr>
        <p:xfrm>
          <a:off x="1259632" y="1052736"/>
          <a:ext cx="6696744" cy="482712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348372"/>
                <a:gridCol w="3348372"/>
              </a:tblGrid>
              <a:tr h="803766">
                <a:tc>
                  <a:txBody>
                    <a:bodyPr/>
                    <a:lstStyle/>
                    <a:p>
                      <a:endParaRPr lang="tr-TR" sz="2000" kern="1200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tr-TR" sz="2000" kern="1200" baseline="0" dirty="0" smtClean="0">
                          <a:solidFill>
                            <a:srgbClr val="0070C0"/>
                          </a:solidFill>
                        </a:rPr>
                        <a:t>Zararlının  adı</a:t>
                      </a:r>
                      <a:endParaRPr lang="tr-TR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kern="1200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tr-TR" sz="2000" kern="1200" baseline="0" dirty="0" smtClean="0">
                          <a:solidFill>
                            <a:srgbClr val="0070C0"/>
                          </a:solidFill>
                        </a:rPr>
                        <a:t>            Dayanıklı bitki çeşidi</a:t>
                      </a:r>
                      <a:endParaRPr lang="tr-TR" sz="20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780411">
                <a:tc>
                  <a:txBody>
                    <a:bodyPr/>
                    <a:lstStyle/>
                    <a:p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Viteus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vitifolii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Fitch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.) </a:t>
                      </a:r>
                    </a:p>
                    <a:p>
                      <a:r>
                        <a:rPr lang="tr-TR" sz="2000" b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Bağ </a:t>
                      </a:r>
                      <a:r>
                        <a:rPr lang="tr-TR" sz="2000" b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flokserası</a:t>
                      </a:r>
                      <a:r>
                        <a:rPr lang="tr-TR" sz="2000" b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tr-TR" sz="20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Amerikan asması 	</a:t>
                      </a:r>
                    </a:p>
                    <a:p>
                      <a:endParaRPr lang="tr-TR" sz="20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574118">
                <a:tc>
                  <a:txBody>
                    <a:bodyPr/>
                    <a:lstStyle/>
                    <a:p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Eriosoma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lanigerum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Hausm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.) </a:t>
                      </a:r>
                    </a:p>
                    <a:p>
                      <a:r>
                        <a:rPr lang="tr-TR" sz="2000" b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(Elma pamuklu biti) </a:t>
                      </a:r>
                      <a:endParaRPr lang="tr-TR" sz="2000" b="1" i="1" kern="1200" baseline="0" dirty="0" smtClean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Amasya elması 	</a:t>
                      </a:r>
                    </a:p>
                    <a:p>
                      <a:endParaRPr lang="tr-TR" sz="20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794034">
                <a:tc>
                  <a:txBody>
                    <a:bodyPr/>
                    <a:lstStyle/>
                    <a:p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Eurygaster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integriceps</a:t>
                      </a:r>
                      <a:endParaRPr lang="tr-TR" sz="2000" b="1" i="1" kern="1200" baseline="0" dirty="0" smtClean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(Süne)</a:t>
                      </a:r>
                    </a:p>
                    <a:p>
                      <a:endParaRPr lang="tr-TR" sz="20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rgbClr val="00B0F0"/>
                          </a:solidFill>
                        </a:rPr>
                        <a:t>Sert Buğday çeşitleri</a:t>
                      </a:r>
                      <a:endParaRPr lang="tr-TR" sz="20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1033412">
                <a:tc>
                  <a:txBody>
                    <a:bodyPr/>
                    <a:lstStyle/>
                    <a:p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Ostrinia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nubialis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2000" b="1" i="1" kern="1200" baseline="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Hb</a:t>
                      </a:r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tr-TR" sz="2000" b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(M ısır kurdu)</a:t>
                      </a:r>
                      <a:endParaRPr lang="tr-TR" sz="2000" b="1" i="1" kern="1200" baseline="0" dirty="0" smtClean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2000" b="1" i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tr-TR" sz="20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kern="1200" baseline="0" dirty="0" smtClean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2000" b="1" kern="1200" baseline="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Büyük boylu melez mısır çeşitleri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292080" y="2708920"/>
            <a:ext cx="3513584" cy="20162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400" i="1" dirty="0" err="1" smtClean="0">
                <a:solidFill>
                  <a:srgbClr val="00B0F0"/>
                </a:solidFill>
              </a:rPr>
              <a:t>Viteus</a:t>
            </a:r>
            <a:r>
              <a:rPr lang="tr-TR" sz="2400" i="1" dirty="0" smtClean="0">
                <a:solidFill>
                  <a:srgbClr val="00B0F0"/>
                </a:solidFill>
              </a:rPr>
              <a:t> </a:t>
            </a:r>
            <a:r>
              <a:rPr lang="tr-TR" sz="2400" i="1" dirty="0" err="1" smtClean="0">
                <a:solidFill>
                  <a:srgbClr val="00B0F0"/>
                </a:solidFill>
              </a:rPr>
              <a:t>vitifolii</a:t>
            </a:r>
            <a:r>
              <a:rPr lang="tr-TR" sz="2400" i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tr-TR" sz="2400" i="1" dirty="0" smtClean="0">
                <a:solidFill>
                  <a:srgbClr val="00B0F0"/>
                </a:solidFill>
              </a:rPr>
              <a:t>(Bağ </a:t>
            </a:r>
            <a:r>
              <a:rPr lang="tr-TR" sz="2400" i="1" dirty="0" err="1" smtClean="0">
                <a:solidFill>
                  <a:srgbClr val="00B0F0"/>
                </a:solidFill>
              </a:rPr>
              <a:t>flokserası</a:t>
            </a:r>
            <a:r>
              <a:rPr lang="tr-TR" sz="2400" i="1" dirty="0" smtClean="0">
                <a:solidFill>
                  <a:srgbClr val="00B0F0"/>
                </a:solidFill>
              </a:rPr>
              <a:t>)’</a:t>
            </a:r>
            <a:r>
              <a:rPr lang="tr-TR" sz="2400" i="1" dirty="0" err="1" smtClean="0">
                <a:solidFill>
                  <a:srgbClr val="00B0F0"/>
                </a:solidFill>
              </a:rPr>
              <a:t>na</a:t>
            </a:r>
            <a:r>
              <a:rPr lang="tr-TR" sz="2400" i="1" dirty="0" smtClean="0">
                <a:solidFill>
                  <a:srgbClr val="00B0F0"/>
                </a:solidFill>
              </a:rPr>
              <a:t> karşı</a:t>
            </a:r>
          </a:p>
          <a:p>
            <a:r>
              <a:rPr lang="tr-TR" sz="2400" dirty="0" smtClean="0">
                <a:solidFill>
                  <a:srgbClr val="00B0F0"/>
                </a:solidFill>
              </a:rPr>
              <a:t>Amerikan asması çeşitleri üzerine yerli </a:t>
            </a:r>
          </a:p>
          <a:p>
            <a:r>
              <a:rPr lang="tr-TR" sz="2400" dirty="0" smtClean="0">
                <a:solidFill>
                  <a:srgbClr val="00B0F0"/>
                </a:solidFill>
              </a:rPr>
              <a:t>çeşitler kombine edilebilir.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05428" y="1045588"/>
            <a:ext cx="6408712" cy="469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539552" y="2924944"/>
            <a:ext cx="2957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rgbClr val="FFFF00"/>
                </a:solidFill>
              </a:rPr>
              <a:t>Viteus</a:t>
            </a:r>
            <a:r>
              <a:rPr lang="tr-TR" b="1" dirty="0" smtClean="0">
                <a:solidFill>
                  <a:srgbClr val="FFFF00"/>
                </a:solidFill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</a:rPr>
              <a:t>vitifolii</a:t>
            </a:r>
            <a:r>
              <a:rPr lang="tr-TR" b="1" dirty="0" smtClean="0">
                <a:solidFill>
                  <a:srgbClr val="FFFF00"/>
                </a:solidFill>
              </a:rPr>
              <a:t>(Bağ </a:t>
            </a:r>
            <a:r>
              <a:rPr lang="tr-TR" b="1" dirty="0" err="1" smtClean="0">
                <a:solidFill>
                  <a:srgbClr val="FFFF00"/>
                </a:solidFill>
              </a:rPr>
              <a:t>flokserası</a:t>
            </a:r>
            <a:r>
              <a:rPr lang="tr-TR" b="1" dirty="0" smtClean="0">
                <a:solidFill>
                  <a:srgbClr val="FFFF00"/>
                </a:solidFill>
              </a:rPr>
              <a:t>)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004048" y="5013176"/>
            <a:ext cx="3851920" cy="158417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400" dirty="0" smtClean="0">
                <a:solidFill>
                  <a:srgbClr val="00B0F0"/>
                </a:solidFill>
              </a:rPr>
              <a:t>Elma pamuklu bitine dayanıklı </a:t>
            </a:r>
          </a:p>
          <a:p>
            <a:r>
              <a:rPr lang="tr-TR" sz="2400" dirty="0" smtClean="0">
                <a:solidFill>
                  <a:srgbClr val="00B0F0"/>
                </a:solidFill>
              </a:rPr>
              <a:t>elma çeşidi olarak Amasya </a:t>
            </a:r>
          </a:p>
          <a:p>
            <a:r>
              <a:rPr lang="tr-TR" sz="2400" dirty="0" smtClean="0">
                <a:solidFill>
                  <a:srgbClr val="00B0F0"/>
                </a:solidFill>
              </a:rPr>
              <a:t>elması kullanılabilir.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47238" y="-91054"/>
            <a:ext cx="3393164" cy="409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79612" y="3032956"/>
            <a:ext cx="280831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20007" y="20754"/>
            <a:ext cx="2686203" cy="302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043740" y="2821358"/>
            <a:ext cx="18090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160592" y="3163898"/>
            <a:ext cx="2026947" cy="87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539552" y="3140968"/>
            <a:ext cx="3912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rgbClr val="FFFF00"/>
                </a:solidFill>
              </a:rPr>
              <a:t>Eriosoma</a:t>
            </a:r>
            <a:r>
              <a:rPr lang="tr-TR" b="1" dirty="0" smtClean="0">
                <a:solidFill>
                  <a:srgbClr val="FFFF00"/>
                </a:solidFill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</a:rPr>
              <a:t>lanigerum</a:t>
            </a:r>
            <a:r>
              <a:rPr lang="tr-TR" b="1" dirty="0" smtClean="0">
                <a:solidFill>
                  <a:srgbClr val="FFFF00"/>
                </a:solidFill>
              </a:rPr>
              <a:t>(Elma </a:t>
            </a:r>
            <a:r>
              <a:rPr lang="tr-TR" b="1" dirty="0" err="1" smtClean="0">
                <a:solidFill>
                  <a:srgbClr val="FFFF00"/>
                </a:solidFill>
              </a:rPr>
              <a:t>pamuklubiti</a:t>
            </a:r>
            <a:r>
              <a:rPr lang="tr-TR" b="1" dirty="0" smtClean="0">
                <a:solidFill>
                  <a:srgbClr val="FFFF00"/>
                </a:solidFill>
              </a:rPr>
              <a:t>)</a:t>
            </a:r>
            <a:endParaRPr lang="tr-TR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771800" y="2708920"/>
            <a:ext cx="6120680" cy="7920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000" b="1" i="1" dirty="0" err="1" smtClean="0">
                <a:solidFill>
                  <a:srgbClr val="00B0F0"/>
                </a:solidFill>
              </a:rPr>
              <a:t>Lobesia</a:t>
            </a:r>
            <a:r>
              <a:rPr lang="tr-TR" sz="2000" b="1" i="1" dirty="0" smtClean="0">
                <a:solidFill>
                  <a:srgbClr val="00B0F0"/>
                </a:solidFill>
              </a:rPr>
              <a:t> </a:t>
            </a:r>
            <a:r>
              <a:rPr lang="tr-TR" sz="2000" b="1" i="1" dirty="0" err="1" smtClean="0">
                <a:solidFill>
                  <a:srgbClr val="00B0F0"/>
                </a:solidFill>
              </a:rPr>
              <a:t>botrana</a:t>
            </a:r>
            <a:r>
              <a:rPr lang="tr-TR" sz="2000" b="1" i="1" dirty="0" smtClean="0">
                <a:solidFill>
                  <a:srgbClr val="00B0F0"/>
                </a:solidFill>
              </a:rPr>
              <a:t> L. </a:t>
            </a:r>
            <a:r>
              <a:rPr lang="tr-TR" sz="2000" b="1" dirty="0" smtClean="0">
                <a:solidFill>
                  <a:srgbClr val="00B0F0"/>
                </a:solidFill>
              </a:rPr>
              <a:t>(Salkım güvesi)’ne dayanıklı bitki çeşidi</a:t>
            </a:r>
            <a:r>
              <a:rPr lang="tr-TR" sz="2000" b="1" i="1" dirty="0" smtClean="0">
                <a:solidFill>
                  <a:srgbClr val="00B0F0"/>
                </a:solidFill>
              </a:rPr>
              <a:t> </a:t>
            </a:r>
            <a:r>
              <a:rPr lang="tr-TR" sz="2000" b="1" dirty="0" smtClean="0">
                <a:solidFill>
                  <a:srgbClr val="00B0F0"/>
                </a:solidFill>
              </a:rPr>
              <a:t>olarak seyrek daneli üzüm çeşitleri kullanılabilir.</a:t>
            </a:r>
            <a:endParaRPr kumimoji="0" lang="tr-TR" sz="20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35425" y="-475185"/>
            <a:ext cx="2232248" cy="39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54700" y="-245987"/>
            <a:ext cx="2227090" cy="352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1043608" y="476672"/>
            <a:ext cx="3357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>
                <a:solidFill>
                  <a:srgbClr val="FFFF00"/>
                </a:solidFill>
              </a:rPr>
              <a:t>Lobesia</a:t>
            </a:r>
            <a:r>
              <a:rPr lang="tr-TR" b="1" dirty="0" smtClean="0">
                <a:solidFill>
                  <a:srgbClr val="FFFF00"/>
                </a:solidFill>
              </a:rPr>
              <a:t> </a:t>
            </a:r>
            <a:r>
              <a:rPr lang="tr-TR" b="1" dirty="0" err="1" smtClean="0">
                <a:solidFill>
                  <a:srgbClr val="FFFF00"/>
                </a:solidFill>
              </a:rPr>
              <a:t>botrana</a:t>
            </a:r>
            <a:r>
              <a:rPr lang="tr-TR" b="1" dirty="0" smtClean="0">
                <a:solidFill>
                  <a:srgbClr val="FFFF00"/>
                </a:solidFill>
              </a:rPr>
              <a:t> L.(Salkım güvesi)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213587" y="3966115"/>
            <a:ext cx="3397368" cy="2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699792" y="3501008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898955" y="3470197"/>
            <a:ext cx="293533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3528" y="3717032"/>
            <a:ext cx="4536504" cy="295232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just"/>
            <a:r>
              <a:rPr lang="tr-TR" sz="2400" b="1" dirty="0" smtClean="0">
                <a:solidFill>
                  <a:srgbClr val="00B0F0"/>
                </a:solidFill>
              </a:rPr>
              <a:t>■ Kültürel önlem </a:t>
            </a:r>
            <a:r>
              <a:rPr lang="tr-TR" sz="2400" dirty="0" smtClean="0">
                <a:solidFill>
                  <a:srgbClr val="00B0F0"/>
                </a:solidFill>
              </a:rPr>
              <a:t>olarak bahçenin </a:t>
            </a:r>
          </a:p>
          <a:p>
            <a:pPr algn="just"/>
            <a:r>
              <a:rPr lang="tr-TR" sz="2400" dirty="0" smtClean="0">
                <a:solidFill>
                  <a:srgbClr val="00B0F0"/>
                </a:solidFill>
              </a:rPr>
              <a:t>çapalanması topraktaki pupaların </a:t>
            </a:r>
          </a:p>
          <a:p>
            <a:pPr algn="just"/>
            <a:r>
              <a:rPr lang="tr-TR" sz="2400" dirty="0" smtClean="0">
                <a:solidFill>
                  <a:srgbClr val="00B0F0"/>
                </a:solidFill>
              </a:rPr>
              <a:t>öldürülmesini dolayısıyla fındık kurdu  popülasyon yoğunluğunun azalmasını  sağlar.</a:t>
            </a:r>
          </a:p>
          <a:p>
            <a:pPr algn="just"/>
            <a:r>
              <a:rPr lang="tr-TR" sz="2400" b="1" dirty="0" smtClean="0">
                <a:solidFill>
                  <a:srgbClr val="00B0F0"/>
                </a:solidFill>
              </a:rPr>
              <a:t>■ Dayanıklı çeşit </a:t>
            </a:r>
            <a:r>
              <a:rPr lang="tr-TR" sz="2400" dirty="0" smtClean="0">
                <a:solidFill>
                  <a:srgbClr val="00B0F0"/>
                </a:solidFill>
              </a:rPr>
              <a:t>olarak ise kara ve kara sivri fındık çeşitleri kullanılabilir.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24416" y="-205224"/>
            <a:ext cx="2934726" cy="45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620688"/>
            <a:ext cx="305697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261761" y="3603335"/>
            <a:ext cx="2880322" cy="31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75856" y="3356992"/>
            <a:ext cx="5040560" cy="309634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just"/>
            <a:r>
              <a:rPr lang="tr-TR" sz="2400" dirty="0" smtClean="0">
                <a:solidFill>
                  <a:srgbClr val="00B0F0"/>
                </a:solidFill>
              </a:rPr>
              <a:t>Kiraz sineğine karşı kültürel önlem olarak, pupaların öldürülmesi amacıyla sonbaharda kiraz  bahçeleri derince sürülmelidir. </a:t>
            </a:r>
          </a:p>
          <a:p>
            <a:pPr algn="just"/>
            <a:r>
              <a:rPr lang="tr-TR" sz="2400" b="1" dirty="0" smtClean="0">
                <a:solidFill>
                  <a:srgbClr val="00B0F0"/>
                </a:solidFill>
              </a:rPr>
              <a:t>■ Kurtlu kirazlar toplanarak </a:t>
            </a:r>
            <a:r>
              <a:rPr lang="tr-TR" sz="2400" dirty="0" smtClean="0">
                <a:solidFill>
                  <a:srgbClr val="00B0F0"/>
                </a:solidFill>
              </a:rPr>
              <a:t>derince gömülmelidir.</a:t>
            </a:r>
          </a:p>
          <a:p>
            <a:pPr algn="just"/>
            <a:r>
              <a:rPr lang="tr-TR" sz="2400" b="1" dirty="0" smtClean="0">
                <a:solidFill>
                  <a:srgbClr val="00B0F0"/>
                </a:solidFill>
              </a:rPr>
              <a:t>■ Erkenci ve dayanıklı </a:t>
            </a:r>
            <a:r>
              <a:rPr lang="tr-TR" sz="2400" dirty="0" smtClean="0">
                <a:solidFill>
                  <a:srgbClr val="00B0F0"/>
                </a:solidFill>
              </a:rPr>
              <a:t>kiraz yetiştirilmelidir.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64900" y="211364"/>
            <a:ext cx="249372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8867" y="3751693"/>
            <a:ext cx="3136517" cy="220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759464" y="361216"/>
            <a:ext cx="2476077" cy="299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3568" y="1484784"/>
            <a:ext cx="5184576" cy="489654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800" dirty="0" smtClean="0">
                <a:solidFill>
                  <a:srgbClr val="0070C0"/>
                </a:solidFill>
              </a:rPr>
              <a:t>Zararlılar ile bitkilerin </a:t>
            </a:r>
            <a:r>
              <a:rPr lang="tr-TR" sz="2800" dirty="0" err="1" smtClean="0">
                <a:solidFill>
                  <a:srgbClr val="0070C0"/>
                </a:solidFill>
              </a:rPr>
              <a:t>fenolojik</a:t>
            </a:r>
            <a:r>
              <a:rPr lang="tr-TR" sz="2800" dirty="0" smtClean="0">
                <a:solidFill>
                  <a:srgbClr val="0070C0"/>
                </a:solidFill>
              </a:rPr>
              <a:t> dönemleri arasında bir  ilişki vardır. 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Örnekler verecek olursak;</a:t>
            </a:r>
          </a:p>
          <a:p>
            <a:endParaRPr lang="tr-TR" sz="2800" dirty="0" smtClean="0">
              <a:solidFill>
                <a:srgbClr val="0070C0"/>
              </a:solidFill>
            </a:endParaRPr>
          </a:p>
          <a:p>
            <a:r>
              <a:rPr lang="tr-TR" sz="2800" dirty="0" smtClean="0">
                <a:solidFill>
                  <a:srgbClr val="00B0F0"/>
                </a:solidFill>
              </a:rPr>
              <a:t>■ Yaprak bitleri bitkilerin genç dönemlerinde yaşarlar. 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■ Süne ve Kımıl erkenci hububat çeşitlerinde daha az zararlıdır. 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■Erkenci kiraz çeşitleri kiraz sineğinden daha az etkilenir. </a:t>
            </a:r>
            <a:endParaRPr kumimoji="0" lang="tr-TR" sz="280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611560" y="54868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002060"/>
                </a:solidFill>
              </a:rPr>
              <a:t>C.Ekim ve Dikim Zamanın Ayarlanması</a:t>
            </a:r>
            <a:endParaRPr lang="tr-TR" sz="36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60013" y="1240987"/>
            <a:ext cx="1585171" cy="178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6804248" y="2276872"/>
            <a:ext cx="160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solidFill>
                  <a:srgbClr val="FFFF00"/>
                </a:solidFill>
              </a:rPr>
              <a:t>Myzus</a:t>
            </a:r>
            <a:r>
              <a:rPr lang="tr-TR" i="1" dirty="0" smtClean="0">
                <a:solidFill>
                  <a:srgbClr val="FFFF00"/>
                </a:solidFill>
              </a:rPr>
              <a:t> </a:t>
            </a:r>
            <a:r>
              <a:rPr lang="tr-TR" i="1" dirty="0" err="1" smtClean="0">
                <a:solidFill>
                  <a:srgbClr val="FFFF00"/>
                </a:solidFill>
              </a:rPr>
              <a:t>persicae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50136" y="2935040"/>
            <a:ext cx="17145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Dikdörtgen"/>
          <p:cNvSpPr/>
          <p:nvPr/>
        </p:nvSpPr>
        <p:spPr>
          <a:xfrm>
            <a:off x="7164288" y="4077072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FFFF00"/>
                </a:solidFill>
              </a:rPr>
              <a:t>Süne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739210" y="4790182"/>
            <a:ext cx="1674265" cy="14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Dikdörtgen"/>
          <p:cNvSpPr/>
          <p:nvPr/>
        </p:nvSpPr>
        <p:spPr>
          <a:xfrm>
            <a:off x="6516216" y="630932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/>
              <a:t>Rhagoletis</a:t>
            </a:r>
            <a:r>
              <a:rPr lang="tr-TR" b="1" dirty="0" smtClean="0"/>
              <a:t> </a:t>
            </a:r>
            <a:r>
              <a:rPr lang="tr-TR" b="1" dirty="0" err="1" smtClean="0"/>
              <a:t>cerasi</a:t>
            </a:r>
            <a:endParaRPr lang="tr-T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51520" y="620688"/>
            <a:ext cx="5400600" cy="594928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just"/>
            <a:r>
              <a:rPr lang="tr-TR" sz="2400" dirty="0" smtClean="0">
                <a:solidFill>
                  <a:srgbClr val="00B0F0"/>
                </a:solidFill>
              </a:rPr>
              <a:t>■Yapılan araştırmalarda, Karadeniz’de erken ekilen mısırlarda Mısır kurdu 1.döl bulaşması %90 iken normal ekimde %35 olmakta, geç ekimde ise bulaşma olmamaktadır. 2. döl bulaşması ise geç ekimde erken ekimden daha çok olmaktadır. </a:t>
            </a:r>
          </a:p>
          <a:p>
            <a:pPr algn="just"/>
            <a:r>
              <a:rPr lang="tr-TR" sz="2400" dirty="0" smtClean="0">
                <a:solidFill>
                  <a:srgbClr val="00B0F0"/>
                </a:solidFill>
              </a:rPr>
              <a:t>■ Geç ekilen fasulyelerde </a:t>
            </a:r>
            <a:r>
              <a:rPr lang="tr-TR" sz="2400" dirty="0" err="1" smtClean="0">
                <a:solidFill>
                  <a:srgbClr val="00B0F0"/>
                </a:solidFill>
              </a:rPr>
              <a:t>Baklagil</a:t>
            </a:r>
            <a:r>
              <a:rPr lang="tr-TR" sz="2400" dirty="0" smtClean="0">
                <a:solidFill>
                  <a:srgbClr val="00B0F0"/>
                </a:solidFill>
              </a:rPr>
              <a:t> tohum böcekleri (</a:t>
            </a:r>
            <a:r>
              <a:rPr lang="tr-TR" sz="2400" i="1" dirty="0" err="1" smtClean="0">
                <a:solidFill>
                  <a:srgbClr val="00B0F0"/>
                </a:solidFill>
              </a:rPr>
              <a:t>Bruchus</a:t>
            </a:r>
            <a:r>
              <a:rPr lang="tr-TR" sz="2400" i="1" dirty="0" smtClean="0">
                <a:solidFill>
                  <a:srgbClr val="00B0F0"/>
                </a:solidFill>
              </a:rPr>
              <a:t> </a:t>
            </a:r>
            <a:r>
              <a:rPr lang="tr-TR" sz="2400" dirty="0" err="1" smtClean="0">
                <a:solidFill>
                  <a:srgbClr val="00B0F0"/>
                </a:solidFill>
              </a:rPr>
              <a:t>spp</a:t>
            </a:r>
            <a:r>
              <a:rPr lang="tr-TR" sz="2400" dirty="0" smtClean="0">
                <a:solidFill>
                  <a:srgbClr val="00B0F0"/>
                </a:solidFill>
              </a:rPr>
              <a:t>.</a:t>
            </a:r>
            <a:r>
              <a:rPr lang="tr-TR" sz="2400" i="1" dirty="0" smtClean="0">
                <a:solidFill>
                  <a:srgbClr val="00B0F0"/>
                </a:solidFill>
              </a:rPr>
              <a:t> </a:t>
            </a:r>
            <a:r>
              <a:rPr lang="tr-TR" sz="2400" i="1" dirty="0" err="1" smtClean="0">
                <a:solidFill>
                  <a:srgbClr val="00B0F0"/>
                </a:solidFill>
              </a:rPr>
              <a:t>Col</a:t>
            </a:r>
            <a:r>
              <a:rPr lang="tr-TR" sz="2400" i="1" dirty="0" smtClean="0">
                <a:solidFill>
                  <a:srgbClr val="00B0F0"/>
                </a:solidFill>
              </a:rPr>
              <a:t>.:</a:t>
            </a:r>
            <a:r>
              <a:rPr lang="tr-TR" sz="2400" i="1" dirty="0" err="1" smtClean="0">
                <a:solidFill>
                  <a:srgbClr val="00B0F0"/>
                </a:solidFill>
              </a:rPr>
              <a:t>Bruchidae</a:t>
            </a:r>
            <a:r>
              <a:rPr lang="tr-TR" sz="2400" i="1" dirty="0" smtClean="0">
                <a:solidFill>
                  <a:srgbClr val="00B0F0"/>
                </a:solidFill>
              </a:rPr>
              <a:t>) zararı daha az olmaktadır.</a:t>
            </a:r>
          </a:p>
          <a:p>
            <a:pPr algn="just"/>
            <a:r>
              <a:rPr lang="tr-TR" sz="2400" dirty="0" smtClean="0">
                <a:solidFill>
                  <a:srgbClr val="00B0F0"/>
                </a:solidFill>
              </a:rPr>
              <a:t>■ Pamukta pembekurtla mücadelede erken ekim ve erken yetişen çeşitler tercih edilirse erken hasat olanağı vereceğinden sonbaharda tarlanın işlenmesine zaman ve imkan verir</a:t>
            </a:r>
            <a:r>
              <a:rPr lang="tr-TR" sz="2400" b="1" dirty="0" smtClean="0">
                <a:solidFill>
                  <a:srgbClr val="00B0F0"/>
                </a:solidFill>
              </a:rPr>
              <a:t>.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88223" y="476674"/>
            <a:ext cx="13681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7092280" y="908720"/>
            <a:ext cx="1569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Mısır kurdu</a:t>
            </a:r>
            <a:endParaRPr lang="tr-T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82606" y="4542730"/>
            <a:ext cx="16513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6732240" y="5949280"/>
            <a:ext cx="1292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Pembe kurt</a:t>
            </a:r>
            <a:endParaRPr lang="tr-TR" dirty="0"/>
          </a:p>
        </p:txBody>
      </p:sp>
      <p:pic>
        <p:nvPicPr>
          <p:cNvPr id="18434" name="Picture 2" descr="http://bugguide.net/images/raw/VQO06QB04QD04Q9KSKO02QD06QNKEQEKPQO0SK10LKB0ZK6K6Q6K0KNKSKWK4QO0VQY0AQC0QKNK5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212976"/>
            <a:ext cx="2168736" cy="112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1772816"/>
            <a:ext cx="4176464" cy="403244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tr-TR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B0F0"/>
                </a:solidFill>
              </a:rPr>
              <a:t>Zararlının zararı başlamadan hasadın yapılması ile zararın önüne geçilebilir. </a:t>
            </a:r>
          </a:p>
          <a:p>
            <a:endParaRPr lang="tr-TR" sz="2400" dirty="0" smtClean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B0F0"/>
                </a:solidFill>
              </a:rPr>
              <a:t> Ör:Buğday geç hasat edilirse buğday </a:t>
            </a:r>
            <a:r>
              <a:rPr lang="tr-TR" sz="2400" dirty="0" err="1" smtClean="0">
                <a:solidFill>
                  <a:srgbClr val="00B0F0"/>
                </a:solidFill>
              </a:rPr>
              <a:t>saparısı</a:t>
            </a:r>
            <a:r>
              <a:rPr lang="tr-TR" sz="2400" dirty="0" smtClean="0">
                <a:solidFill>
                  <a:srgbClr val="00B0F0"/>
                </a:solidFill>
              </a:rPr>
              <a:t> (</a:t>
            </a:r>
            <a:r>
              <a:rPr lang="tr-TR" sz="2400" i="1" dirty="0" err="1" smtClean="0">
                <a:solidFill>
                  <a:srgbClr val="00B0F0"/>
                </a:solidFill>
              </a:rPr>
              <a:t>Cephus</a:t>
            </a:r>
            <a:r>
              <a:rPr lang="tr-TR" sz="2400" i="1" dirty="0" smtClean="0">
                <a:solidFill>
                  <a:srgbClr val="00B0F0"/>
                </a:solidFill>
              </a:rPr>
              <a:t> </a:t>
            </a:r>
            <a:r>
              <a:rPr lang="tr-TR" sz="2400" i="1" dirty="0" err="1" smtClean="0">
                <a:solidFill>
                  <a:srgbClr val="00B0F0"/>
                </a:solidFill>
              </a:rPr>
              <a:t>sinctus</a:t>
            </a:r>
            <a:r>
              <a:rPr lang="tr-TR" sz="2400" dirty="0" smtClean="0">
                <a:solidFill>
                  <a:srgbClr val="00B0F0"/>
                </a:solidFill>
              </a:rPr>
              <a:t>)</a:t>
            </a:r>
          </a:p>
          <a:p>
            <a:r>
              <a:rPr lang="tr-TR" sz="2400" i="1" dirty="0" smtClean="0">
                <a:solidFill>
                  <a:srgbClr val="00B0F0"/>
                </a:solidFill>
              </a:rPr>
              <a:t> büyük zarar  </a:t>
            </a:r>
            <a:r>
              <a:rPr lang="tr-TR" sz="2400" dirty="0" smtClean="0">
                <a:solidFill>
                  <a:srgbClr val="00B0F0"/>
                </a:solidFill>
              </a:rPr>
              <a:t>verebilir. Erken hasat edilirse Süne zararı azaltılabilir. </a:t>
            </a: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475656" y="764704"/>
            <a:ext cx="6862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 smtClean="0">
                <a:solidFill>
                  <a:schemeClr val="tx2"/>
                </a:solidFill>
              </a:rPr>
              <a:t>D.Hasat Zamanının Ayarlanması </a:t>
            </a:r>
            <a:endParaRPr lang="tr-TR" sz="4000" dirty="0">
              <a:solidFill>
                <a:schemeClr val="tx2"/>
              </a:solidFill>
            </a:endParaRPr>
          </a:p>
        </p:txBody>
      </p:sp>
      <p:pic>
        <p:nvPicPr>
          <p:cNvPr id="17410" name="Picture 2" descr="http://entomology.unl.edu/images/smgrains/sawflies/wstem_sawfl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6792" y="1772816"/>
            <a:ext cx="2679898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12382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48794" y="1575742"/>
            <a:ext cx="2016225" cy="111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88518" y="1464210"/>
            <a:ext cx="19750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300192" y="908720"/>
            <a:ext cx="2420664" cy="202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53095" y="3619513"/>
            <a:ext cx="21812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654067" y="3554845"/>
            <a:ext cx="205188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539549" y="3405667"/>
            <a:ext cx="2109009" cy="258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3059832" y="0"/>
            <a:ext cx="338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i="1" dirty="0" err="1" smtClean="0"/>
              <a:t>Cephus</a:t>
            </a:r>
            <a:r>
              <a:rPr lang="tr-TR" sz="3600" i="1" dirty="0" smtClean="0"/>
              <a:t> </a:t>
            </a:r>
            <a:r>
              <a:rPr lang="tr-TR" sz="3600" i="1" dirty="0" err="1" smtClean="0"/>
              <a:t>sinctus</a:t>
            </a:r>
            <a:r>
              <a:rPr lang="tr-TR" sz="3600" i="1" dirty="0" smtClean="0"/>
              <a:t> </a:t>
            </a:r>
            <a:endParaRPr lang="tr-TR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908720"/>
            <a:ext cx="8229600" cy="12241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Diğer bir örnek ; Amerikan asmasının üzerine Avrupa asma aşılanmasıdır.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59832" y="2060848"/>
            <a:ext cx="280831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26735" y="709569"/>
            <a:ext cx="1977963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57178" y="1075470"/>
            <a:ext cx="19896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07399" y="929505"/>
            <a:ext cx="2016224" cy="240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971600" y="3284984"/>
            <a:ext cx="23762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558766" y="2794162"/>
            <a:ext cx="2520281" cy="378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2195736" y="188640"/>
            <a:ext cx="5378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i="1" dirty="0" err="1" smtClean="0"/>
              <a:t>Eurygaster</a:t>
            </a:r>
            <a:r>
              <a:rPr lang="tr-TR" sz="4400" i="1" dirty="0" smtClean="0"/>
              <a:t> </a:t>
            </a:r>
            <a:r>
              <a:rPr lang="tr-TR" sz="4400" i="1" dirty="0" err="1" smtClean="0"/>
              <a:t>integriceps</a:t>
            </a:r>
            <a:r>
              <a:rPr lang="tr-TR" sz="4400" i="1" dirty="0" smtClean="0"/>
              <a:t> </a:t>
            </a:r>
            <a:endParaRPr lang="tr-TR" sz="4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3528" y="1628800"/>
            <a:ext cx="8229600" cy="252028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tr-TR" sz="24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395536" y="1700808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tr-TR" dirty="0" smtClean="0">
                <a:solidFill>
                  <a:srgbClr val="00B0F0"/>
                </a:solidFill>
              </a:rPr>
              <a:t> </a:t>
            </a:r>
            <a:r>
              <a:rPr lang="tr-TR" sz="3200" dirty="0" smtClean="0">
                <a:solidFill>
                  <a:srgbClr val="00B0F0"/>
                </a:solidFill>
              </a:rPr>
              <a:t>Yonca erken biçilirse </a:t>
            </a:r>
            <a:r>
              <a:rPr lang="tr-TR" sz="3200" i="1" dirty="0" err="1" smtClean="0">
                <a:solidFill>
                  <a:srgbClr val="00B0F0"/>
                </a:solidFill>
              </a:rPr>
              <a:t>Hypera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i="1" dirty="0" err="1" smtClean="0">
                <a:solidFill>
                  <a:srgbClr val="00B0F0"/>
                </a:solidFill>
              </a:rPr>
              <a:t>variabilis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dirty="0" smtClean="0">
                <a:solidFill>
                  <a:srgbClr val="00B0F0"/>
                </a:solidFill>
              </a:rPr>
              <a:t>zararı azaltılabilir. </a:t>
            </a:r>
          </a:p>
          <a:p>
            <a:pPr algn="just">
              <a:buFont typeface="Arial" pitchFamily="34" charset="0"/>
              <a:buChar char="•"/>
            </a:pPr>
            <a:r>
              <a:rPr lang="tr-TR" sz="3200" dirty="0" smtClean="0">
                <a:solidFill>
                  <a:srgbClr val="00B0F0"/>
                </a:solidFill>
              </a:rPr>
              <a:t> Pamuk erken ekilir ve erken hasat edilirse Pembekurt zararı azaltılabilir. </a:t>
            </a:r>
            <a:endParaRPr lang="tr-TR" sz="3200" dirty="0">
              <a:solidFill>
                <a:srgbClr val="00B0F0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1475656" y="33265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rgbClr val="0070C0"/>
                </a:solidFill>
              </a:rPr>
              <a:t>D.Hasat Zamanının Ayarlanması </a:t>
            </a:r>
            <a:endParaRPr lang="tr-TR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2339752" y="476672"/>
            <a:ext cx="41424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i="1" dirty="0" err="1" smtClean="0"/>
              <a:t>Hypera</a:t>
            </a:r>
            <a:r>
              <a:rPr lang="tr-TR" sz="4400" i="1" dirty="0" smtClean="0"/>
              <a:t> </a:t>
            </a:r>
            <a:r>
              <a:rPr lang="tr-TR" sz="4400" i="1" dirty="0" err="1" smtClean="0"/>
              <a:t>variabilis</a:t>
            </a:r>
            <a:r>
              <a:rPr lang="tr-TR" sz="4400" i="1" dirty="0" smtClean="0"/>
              <a:t> </a:t>
            </a:r>
            <a:endParaRPr lang="tr-TR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16945" y="749918"/>
            <a:ext cx="289408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267744" y="476672"/>
            <a:ext cx="5450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i="1" dirty="0" err="1" smtClean="0"/>
              <a:t>Pectinophora</a:t>
            </a:r>
            <a:r>
              <a:rPr lang="tr-TR" sz="4000" i="1" dirty="0" smtClean="0"/>
              <a:t> </a:t>
            </a:r>
            <a:r>
              <a:rPr lang="tr-TR" sz="4000" i="1" dirty="0" err="1" smtClean="0"/>
              <a:t>gossypiella</a:t>
            </a:r>
            <a:r>
              <a:rPr lang="tr-TR" sz="4000" i="1" dirty="0" smtClean="0"/>
              <a:t> </a:t>
            </a:r>
            <a:endParaRPr lang="tr-TR" sz="4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0736" y="973600"/>
            <a:ext cx="29380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93477" y="991299"/>
            <a:ext cx="290146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93974" y="3714938"/>
            <a:ext cx="2420888" cy="35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628774"/>
            <a:ext cx="8435280" cy="374444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Bir bölgede aynı bitki üst üste yıllarca yetiştirilirse o bitkiye saldıran zararlı aşırı çoğalır ve fazla zarar verir.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</a:t>
            </a:r>
            <a:endParaRPr lang="tr-TR" sz="900" dirty="0" smtClean="0">
              <a:solidFill>
                <a:srgbClr val="00B0F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Kültür bitkileri belirli aralıklarla nöbetleşe yetiştirilirse özelleşmiş zararlılar aşırı çoğalmaz ve fazla zarar vermez.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411760" y="332656"/>
            <a:ext cx="4822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dirty="0" smtClean="0">
                <a:solidFill>
                  <a:srgbClr val="002060"/>
                </a:solidFill>
              </a:rPr>
              <a:t>E.Münavebe  </a:t>
            </a:r>
            <a:endParaRPr lang="tr-TR" sz="5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2060847"/>
            <a:ext cx="8229600" cy="208823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Münavebe yani bitki nöbetleşmesi daha çok tek yıllık bitkilere uygulanır.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900" dirty="0" smtClean="0">
              <a:solidFill>
                <a:srgbClr val="00B0F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</a:t>
            </a:r>
            <a:r>
              <a:rPr lang="tr-TR" sz="3200" dirty="0" err="1" smtClean="0">
                <a:solidFill>
                  <a:srgbClr val="00B0F0"/>
                </a:solidFill>
              </a:rPr>
              <a:t>Oligofag</a:t>
            </a:r>
            <a:r>
              <a:rPr lang="tr-TR" sz="3200" dirty="0" smtClean="0">
                <a:solidFill>
                  <a:srgbClr val="00B0F0"/>
                </a:solidFill>
              </a:rPr>
              <a:t> zararlılarda familya düzeyinde yapılır.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411760" y="332656"/>
            <a:ext cx="4822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dirty="0" smtClean="0">
                <a:solidFill>
                  <a:srgbClr val="0070C0"/>
                </a:solidFill>
              </a:rPr>
              <a:t>E.Münavebe  </a:t>
            </a:r>
            <a:endParaRPr lang="tr-TR" sz="5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628775"/>
            <a:ext cx="8229600" cy="266432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err="1" smtClean="0">
                <a:solidFill>
                  <a:srgbClr val="00B0F0"/>
                </a:solidFill>
              </a:rPr>
              <a:t>Monofag</a:t>
            </a:r>
            <a:r>
              <a:rPr lang="tr-TR" sz="3200" dirty="0" smtClean="0">
                <a:solidFill>
                  <a:srgbClr val="00B0F0"/>
                </a:solidFill>
              </a:rPr>
              <a:t> zararlılarda cins ve tür düzeyinde yapılır. 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1600" dirty="0" smtClean="0">
              <a:solidFill>
                <a:srgbClr val="00B0F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err="1" smtClean="0">
                <a:solidFill>
                  <a:srgbClr val="00B0F0"/>
                </a:solidFill>
              </a:rPr>
              <a:t>Polifag</a:t>
            </a:r>
            <a:r>
              <a:rPr lang="tr-TR" sz="3200" dirty="0" smtClean="0">
                <a:solidFill>
                  <a:srgbClr val="00B0F0"/>
                </a:solidFill>
              </a:rPr>
              <a:t> zararlılarda çoğu kez yeterli sonuç alınamaz.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411760" y="332656"/>
            <a:ext cx="4822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dirty="0" smtClean="0">
                <a:solidFill>
                  <a:srgbClr val="0070C0"/>
                </a:solidFill>
              </a:rPr>
              <a:t>E.Münavebe  </a:t>
            </a:r>
            <a:endParaRPr lang="tr-TR" sz="5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628774"/>
            <a:ext cx="8435280" cy="302436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Özellikle toprakaltı zararlılarına karşı uygulanır ve başarılı sonuçlar alınır.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Örneğin </a:t>
            </a:r>
            <a:r>
              <a:rPr lang="tr-TR" sz="3200" dirty="0" err="1" smtClean="0">
                <a:solidFill>
                  <a:srgbClr val="00B0F0"/>
                </a:solidFill>
              </a:rPr>
              <a:t>nematodlar</a:t>
            </a:r>
            <a:r>
              <a:rPr lang="tr-TR" sz="3200" dirty="0" smtClean="0">
                <a:solidFill>
                  <a:srgbClr val="00B0F0"/>
                </a:solidFill>
              </a:rPr>
              <a:t>, telkurtları, mayıs böcekleri gibi toprakaltı zararlılarına karşı önerilen önemli bir tarımsal savaş yöntemidir.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411760" y="332656"/>
            <a:ext cx="4822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400" dirty="0" smtClean="0">
                <a:solidFill>
                  <a:srgbClr val="0070C0"/>
                </a:solidFill>
              </a:rPr>
              <a:t>E.Münavebe  </a:t>
            </a:r>
            <a:endParaRPr lang="tr-TR" sz="5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2987824" y="764704"/>
            <a:ext cx="3742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800" dirty="0" err="1" smtClean="0">
                <a:solidFill>
                  <a:srgbClr val="00B0F0"/>
                </a:solidFill>
              </a:rPr>
              <a:t>Nematodlar</a:t>
            </a:r>
            <a:r>
              <a:rPr lang="tr-TR" sz="4800" dirty="0" smtClean="0">
                <a:solidFill>
                  <a:srgbClr val="00B0F0"/>
                </a:solidFill>
              </a:rPr>
              <a:t> </a:t>
            </a:r>
            <a:endParaRPr lang="tr-TR" sz="4800" dirty="0">
              <a:solidFill>
                <a:srgbClr val="00B0F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2333625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73540" y="1856598"/>
            <a:ext cx="22531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365104"/>
            <a:ext cx="254578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365105"/>
            <a:ext cx="23019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75856" y="548680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dirty="0" smtClean="0">
                <a:solidFill>
                  <a:srgbClr val="00B0F0"/>
                </a:solidFill>
              </a:rPr>
              <a:t>Tel kurtları </a:t>
            </a:r>
            <a:endParaRPr lang="tr-TR" sz="4400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126291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32711" y="1311905"/>
            <a:ext cx="1296145" cy="164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57281" y="1315527"/>
            <a:ext cx="1514491" cy="156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768957" y="1448067"/>
            <a:ext cx="1512168" cy="129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007604" y="3609020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924786" y="3420030"/>
            <a:ext cx="1872208" cy="174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068960"/>
            <a:ext cx="19940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721690" y="3583566"/>
            <a:ext cx="2164795" cy="113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476672"/>
            <a:ext cx="8352928" cy="172819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800" dirty="0" smtClean="0">
                <a:solidFill>
                  <a:srgbClr val="00B0F0"/>
                </a:solidFill>
              </a:rPr>
              <a:t>Fidelerde aşılama, sonuca daha hızlı ulaşmaya destek olması açısından önemlidir. Böylece zararlıların etkilerinden daha hızlı kurtulma olası olur. </a:t>
            </a:r>
            <a:endParaRPr kumimoji="0" lang="tr-T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11822" y="2691409"/>
            <a:ext cx="3847544" cy="304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44960" y="2679976"/>
            <a:ext cx="3888432" cy="308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2555776" y="404664"/>
            <a:ext cx="389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 smtClean="0"/>
              <a:t>Mayıs böcekleri </a:t>
            </a:r>
            <a:endParaRPr lang="tr-TR" sz="4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2331056" cy="226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2664296" cy="227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369465" y="983463"/>
            <a:ext cx="2232248" cy="280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59532" y="4113076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379864" y="3901056"/>
            <a:ext cx="2446192" cy="236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245155" y="3967781"/>
            <a:ext cx="2534797" cy="217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51520" y="1700808"/>
            <a:ext cx="8640960" cy="28083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Periyot, zararlının biyolojisine ve ekolojisine göre değişir. 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Bu periyot toprakta az hareketli olarak yaşayan zararlılarda uzun aralıklarla yapılır.  Periyot </a:t>
            </a:r>
            <a:r>
              <a:rPr lang="tr-TR" sz="3200" dirty="0" err="1" smtClean="0">
                <a:solidFill>
                  <a:srgbClr val="00B0F0"/>
                </a:solidFill>
              </a:rPr>
              <a:t>monofag</a:t>
            </a:r>
            <a:r>
              <a:rPr lang="tr-TR" sz="3200" dirty="0" smtClean="0">
                <a:solidFill>
                  <a:srgbClr val="00B0F0"/>
                </a:solidFill>
              </a:rPr>
              <a:t> zararlılarda daha kısa tutulabilir.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411760" y="548680"/>
            <a:ext cx="3745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800" dirty="0" smtClean="0">
                <a:solidFill>
                  <a:srgbClr val="0070C0"/>
                </a:solidFill>
              </a:rPr>
              <a:t>E.Münavebe </a:t>
            </a:r>
            <a:r>
              <a:rPr lang="tr-TR" sz="4800" dirty="0" smtClean="0">
                <a:solidFill>
                  <a:prstClr val="black"/>
                </a:solidFill>
              </a:rPr>
              <a:t> </a:t>
            </a:r>
            <a:endParaRPr lang="tr-TR" sz="4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1844824"/>
            <a:ext cx="8229600" cy="187223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just"/>
            <a:r>
              <a:rPr lang="tr-TR" sz="3200" dirty="0" smtClean="0">
                <a:solidFill>
                  <a:srgbClr val="00B0F0"/>
                </a:solidFill>
              </a:rPr>
              <a:t>Örneğin </a:t>
            </a:r>
            <a:r>
              <a:rPr lang="tr-TR" sz="3200" dirty="0" err="1" smtClean="0">
                <a:solidFill>
                  <a:srgbClr val="00B0F0"/>
                </a:solidFill>
              </a:rPr>
              <a:t>nematodlar</a:t>
            </a:r>
            <a:r>
              <a:rPr lang="tr-TR" sz="3200" dirty="0" smtClean="0">
                <a:solidFill>
                  <a:srgbClr val="00B0F0"/>
                </a:solidFill>
              </a:rPr>
              <a:t> için 2-3 yıl hububat ekimi yani 2 - 3 yıllık bir periyot, buğday koşnili için 2 yıllık bir periyot önerilir 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843808" y="620688"/>
            <a:ext cx="31754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 smtClean="0">
                <a:solidFill>
                  <a:srgbClr val="0070C0"/>
                </a:solidFill>
              </a:rPr>
              <a:t>E.Münavebe </a:t>
            </a:r>
            <a:endParaRPr lang="tr-TR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628775"/>
            <a:ext cx="8229600" cy="30241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539552" y="1628800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smtClean="0"/>
              <a:t> </a:t>
            </a:r>
            <a:r>
              <a:rPr lang="tr-TR" sz="2800" dirty="0" smtClean="0">
                <a:solidFill>
                  <a:srgbClr val="00B0F0"/>
                </a:solidFill>
              </a:rPr>
              <a:t>Kültür bitkisinin arasına zararlıların çok sevdiği ve tercih ettiği bitkilerin ekilmesi veya dikilmesiyle zararlıların bu tuzak bitkiler üzerinde toplanması sağlanır ve ortadan kaldırılması kolaylaşır. </a:t>
            </a:r>
          </a:p>
          <a:p>
            <a:pPr algn="just"/>
            <a:endParaRPr lang="tr-TR" sz="2800" dirty="0" smtClean="0">
              <a:solidFill>
                <a:srgbClr val="00B0F0"/>
              </a:solidFill>
            </a:endParaRPr>
          </a:p>
          <a:p>
            <a:pPr algn="just"/>
            <a:r>
              <a:rPr lang="tr-TR" sz="2800" dirty="0" smtClean="0">
                <a:solidFill>
                  <a:srgbClr val="00B0F0"/>
                </a:solidFill>
              </a:rPr>
              <a:t> Özellikle biyolojik savaş etmeni organizmaların barınmasını ve varlıklarını sürdürmesini sağlar. </a:t>
            </a:r>
            <a:endParaRPr lang="tr-TR" sz="2800" dirty="0">
              <a:solidFill>
                <a:srgbClr val="00B0F0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2987824" y="836712"/>
            <a:ext cx="3590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 smtClean="0">
                <a:solidFill>
                  <a:srgbClr val="0070C0"/>
                </a:solidFill>
              </a:rPr>
              <a:t>F. Tuzak Bitkiler  </a:t>
            </a:r>
            <a:endParaRPr lang="tr-TR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772816"/>
            <a:ext cx="8229600" cy="20162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Örneğin pancar tarlalarında sıra aralarına yer yer hububat ekilirse telkurtları hububatta toplanır ve şekerpancarının göreceği zarar azalır.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987824" y="836712"/>
            <a:ext cx="3590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 smtClean="0">
                <a:solidFill>
                  <a:srgbClr val="0070C0"/>
                </a:solidFill>
              </a:rPr>
              <a:t>F. Tuzak Bitkiler  </a:t>
            </a:r>
            <a:endParaRPr lang="tr-TR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560" y="908720"/>
            <a:ext cx="8229600" cy="12241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70C0"/>
                </a:solidFill>
              </a:rPr>
              <a:t>Dayanıklılık; fiziksel ve biyokimyasal faktörlerden kaynaklanır.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51720" y="2708920"/>
            <a:ext cx="4320480" cy="30243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Tercih olunmama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</a:t>
            </a:r>
            <a:r>
              <a:rPr lang="tr-TR" sz="3200" dirty="0" err="1" smtClean="0">
                <a:solidFill>
                  <a:srgbClr val="00B0F0"/>
                </a:solidFill>
              </a:rPr>
              <a:t>Antibiosis</a:t>
            </a:r>
            <a:r>
              <a:rPr lang="tr-TR" sz="3200" dirty="0" smtClean="0">
                <a:solidFill>
                  <a:srgbClr val="00B0F0"/>
                </a:solidFill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3200" dirty="0" smtClean="0">
              <a:solidFill>
                <a:srgbClr val="00B0F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Tolerans 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3568" y="1700808"/>
            <a:ext cx="8229600" cy="309634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Beslenme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Yumurta bırakma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 Sığınma davranışları gösteren zararlıların bazı kültür bitkilerini tercih etmemesidir.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2123728" y="620688"/>
            <a:ext cx="5267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800" dirty="0" smtClean="0">
                <a:solidFill>
                  <a:srgbClr val="0070C0"/>
                </a:solidFill>
              </a:rPr>
              <a:t>1.Tercih olunmama: </a:t>
            </a:r>
            <a:endParaRPr lang="tr-TR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39552" y="476672"/>
            <a:ext cx="8280920" cy="158417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Zararlılar tarafından tercih edilmeyen kültür bitkileri, böylece zararlılara karşı dayanıklılık gerçekleştirmiş olur.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0444" y="2610036"/>
            <a:ext cx="3960439" cy="343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88024" y="2348880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1560" y="908720"/>
            <a:ext cx="8229600" cy="122413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3200" dirty="0" smtClean="0">
                <a:solidFill>
                  <a:srgbClr val="00B0F0"/>
                </a:solidFill>
              </a:rPr>
              <a:t>Tüylü yapraklı; pamuk, soya fasulyesi ve yonca </a:t>
            </a:r>
            <a:r>
              <a:rPr lang="tr-TR" sz="3200" dirty="0" err="1" smtClean="0">
                <a:solidFill>
                  <a:srgbClr val="00B0F0"/>
                </a:solidFill>
              </a:rPr>
              <a:t>cicadellid’lere</a:t>
            </a:r>
            <a:r>
              <a:rPr lang="tr-TR" sz="3200" dirty="0" smtClean="0">
                <a:solidFill>
                  <a:srgbClr val="00B0F0"/>
                </a:solidFill>
              </a:rPr>
              <a:t> karşı dayanıklıdır.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6688" y="2719816"/>
            <a:ext cx="290211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51775" y="2837257"/>
            <a:ext cx="292096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http://www.entomology.umn.edu/museum/links/coursefiles/JPEG%20images/Hemiptera%20web%20jpeg/Auchenorrhyncha/Cicadellid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869865"/>
            <a:ext cx="1224136" cy="3988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1257</Words>
  <Application>Microsoft Office PowerPoint</Application>
  <PresentationFormat>Ekran Gösterisi (4:3)</PresentationFormat>
  <Paragraphs>200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5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TUNCA</dc:creator>
  <cp:lastModifiedBy>Cem Özkan</cp:lastModifiedBy>
  <cp:revision>74</cp:revision>
  <dcterms:created xsi:type="dcterms:W3CDTF">2012-10-14T17:03:08Z</dcterms:created>
  <dcterms:modified xsi:type="dcterms:W3CDTF">2017-08-17T14:28:12Z</dcterms:modified>
</cp:coreProperties>
</file>