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Adam </a:t>
            </a:r>
            <a:r>
              <a:rPr lang="tr-TR" b="1" dirty="0" err="1"/>
              <a:t>Mickiewicz</a:t>
            </a: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47500" lnSpcReduction="20000"/>
          </a:bodyPr>
          <a:lstStyle/>
          <a:p>
            <a:r>
              <a:rPr lang="tr-TR" dirty="0" smtClean="0"/>
              <a:t>Çağlar </a:t>
            </a:r>
            <a:r>
              <a:rPr lang="tr-TR" dirty="0"/>
              <a:t>üstü şair, ustaların ustası Adam </a:t>
            </a:r>
            <a:r>
              <a:rPr lang="tr-TR" dirty="0" err="1"/>
              <a:t>Mickiewicz</a:t>
            </a:r>
            <a:r>
              <a:rPr lang="tr-TR" dirty="0"/>
              <a:t> (1798- 1855)  Lituanya’da </a:t>
            </a:r>
            <a:r>
              <a:rPr lang="tr-TR" dirty="0" err="1"/>
              <a:t>Zaosie</a:t>
            </a:r>
            <a:r>
              <a:rPr lang="tr-TR" dirty="0"/>
              <a:t> köyünde doğdu. Küçük soylu bir ailenin çocuğuydu. Çocukluğu ve ilk gençliği sıcak bir köy atmosferinde geçen </a:t>
            </a:r>
            <a:r>
              <a:rPr lang="tr-TR" dirty="0" err="1"/>
              <a:t>Mickiewicz</a:t>
            </a:r>
            <a:r>
              <a:rPr lang="tr-TR" dirty="0"/>
              <a:t>, </a:t>
            </a:r>
            <a:r>
              <a:rPr lang="tr-TR" dirty="0" err="1"/>
              <a:t>Vilna</a:t>
            </a:r>
            <a:r>
              <a:rPr lang="tr-TR" dirty="0"/>
              <a:t> Üniversitesinde okudu. Üniversite eğitimi sırasında, çevresince çok sevilen, etkin bir öğrenciydi.1819 yılında </a:t>
            </a:r>
            <a:r>
              <a:rPr lang="tr-TR" dirty="0" err="1"/>
              <a:t>Kovno’da</a:t>
            </a:r>
            <a:r>
              <a:rPr lang="tr-TR" dirty="0"/>
              <a:t> lise öğretmenliğine atandı. Üniversite yıllarında arkadaşlarıyla birlikte  </a:t>
            </a:r>
            <a:r>
              <a:rPr lang="tr-TR" dirty="0" err="1"/>
              <a:t>Filomatlar</a:t>
            </a:r>
            <a:r>
              <a:rPr lang="tr-TR" dirty="0"/>
              <a:t> adı altında bir  edebiyat  grubu kurdu. “Bilim aşığı” anlamına gelen isimlerinden güç alan bu grubun amacı, Polonya dilini ve kültürünü devam ettirerek, halka vatan aşkı aşılamaktı</a:t>
            </a:r>
            <a:r>
              <a:rPr lang="tr-TR" dirty="0" smtClean="0"/>
              <a:t>.</a:t>
            </a:r>
          </a:p>
          <a:p>
            <a:endParaRPr lang="tr-TR" dirty="0"/>
          </a:p>
          <a:p>
            <a:r>
              <a:rPr lang="tr-TR" dirty="0" err="1" smtClean="0"/>
              <a:t>Mickiewicz</a:t>
            </a:r>
            <a:r>
              <a:rPr lang="tr-TR" dirty="0" smtClean="0"/>
              <a:t> </a:t>
            </a:r>
            <a:r>
              <a:rPr lang="tr-TR" dirty="0"/>
              <a:t>şiir yazmaya </a:t>
            </a:r>
            <a:r>
              <a:rPr lang="tr-TR" dirty="0" err="1"/>
              <a:t>Voltaire’i</a:t>
            </a:r>
            <a:r>
              <a:rPr lang="tr-TR" dirty="0"/>
              <a:t> çevirerek başladı. </a:t>
            </a:r>
            <a:r>
              <a:rPr lang="tr-TR" dirty="0" err="1"/>
              <a:t>Stanisław</a:t>
            </a:r>
            <a:r>
              <a:rPr lang="tr-TR" dirty="0"/>
              <a:t> </a:t>
            </a:r>
            <a:r>
              <a:rPr lang="tr-TR" dirty="0" err="1"/>
              <a:t>Trembecki’yi</a:t>
            </a:r>
            <a:r>
              <a:rPr lang="tr-TR" dirty="0"/>
              <a:t> Aydınlanmacı şairlerin en ustası olarak görüyordu. Böylece sıkı bir klasik şiir disiplini içinde gelişti. </a:t>
            </a:r>
            <a:r>
              <a:rPr lang="tr-TR" dirty="0" err="1"/>
              <a:t>Mickiewicz</a:t>
            </a:r>
            <a:r>
              <a:rPr lang="tr-TR" dirty="0"/>
              <a:t> ve arkadaşları, yalnızca </a:t>
            </a:r>
            <a:r>
              <a:rPr lang="tr-TR" dirty="0" err="1"/>
              <a:t>Voltaire’den</a:t>
            </a:r>
            <a:r>
              <a:rPr lang="tr-TR" dirty="0"/>
              <a:t>, Rousseau’dan değil, </a:t>
            </a:r>
            <a:r>
              <a:rPr lang="tr-TR" dirty="0" err="1"/>
              <a:t>Condillac</a:t>
            </a:r>
            <a:r>
              <a:rPr lang="tr-TR" dirty="0"/>
              <a:t> ve </a:t>
            </a:r>
            <a:r>
              <a:rPr lang="tr-TR" dirty="0" err="1"/>
              <a:t>Helvétius</a:t>
            </a:r>
            <a:r>
              <a:rPr lang="tr-TR" dirty="0"/>
              <a:t> gibi filozoflardan da etkilendiler.  “Gençliğe Od” (Oda do </a:t>
            </a:r>
            <a:r>
              <a:rPr lang="tr-TR" dirty="0" err="1"/>
              <a:t>Młodości</a:t>
            </a:r>
            <a:r>
              <a:rPr lang="tr-TR" dirty="0"/>
              <a:t>) adlı  o ünlü eserini 1820’de, Klasisizmin etkisi altında yazdı. Elbette eser romantik gençlerin bir programı gibiydi, ancak eserde klasik aksanların varlığı da göze çarpıyordu. Her şeyden önce eser, “od” gibi klasik bir tür olarak yazılmıştı. Ayrıca  Yunan mitolojisine de uzanılıyordu. Ne var ki aynı zamanda eserde romantik izlere de rastlanıyordu. Ruh ve yürek birlikteliği, irrasyonel olaylara eserde yer verilmesi, sıcak, teklifsiz bir anlatım ve devrimci bir ruh, Romantizmin müjdecisi olarak bu eserde kendini gösteriyordu. Öyleyse bu eser için, bir geçiş dönemi eseri denebilir.</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Mickiewicz’in</a:t>
            </a:r>
            <a:r>
              <a:rPr lang="tr-TR" dirty="0"/>
              <a:t> </a:t>
            </a:r>
            <a:r>
              <a:rPr lang="tr-TR" dirty="0" err="1"/>
              <a:t>Kovno’da</a:t>
            </a:r>
            <a:r>
              <a:rPr lang="tr-TR" dirty="0"/>
              <a:t> öğretmen olarak geçirdiği yıllarda hüzün vardı. Çünkü büyük üstat, </a:t>
            </a:r>
            <a:r>
              <a:rPr lang="tr-TR" dirty="0" err="1"/>
              <a:t>Vilna’daki</a:t>
            </a:r>
            <a:r>
              <a:rPr lang="tr-TR" dirty="0"/>
              <a:t> arkadaş çevresinden uzak kalmış, ayrıca mutsuz bir aşkın pençesine düşmüştü. 1819’da </a:t>
            </a:r>
            <a:r>
              <a:rPr lang="tr-TR" dirty="0" err="1"/>
              <a:t>Mickiewicz</a:t>
            </a:r>
            <a:r>
              <a:rPr lang="tr-TR" dirty="0"/>
              <a:t>, arkadaşı </a:t>
            </a:r>
            <a:r>
              <a:rPr lang="tr-TR" dirty="0" err="1"/>
              <a:t>Tomasz</a:t>
            </a:r>
            <a:r>
              <a:rPr lang="tr-TR" dirty="0"/>
              <a:t> Zan’ın eşliğinde </a:t>
            </a:r>
            <a:r>
              <a:rPr lang="tr-TR" dirty="0" err="1"/>
              <a:t>Wereszczakowların</a:t>
            </a:r>
            <a:r>
              <a:rPr lang="tr-TR" dirty="0"/>
              <a:t> malikanelerine ziyarete gittiği gün bulmuştu bu büyük aşkını. “Gelenleri karşılamak üzere, </a:t>
            </a:r>
            <a:r>
              <a:rPr lang="tr-TR" dirty="0" err="1"/>
              <a:t>Wereszczakowların</a:t>
            </a:r>
            <a:r>
              <a:rPr lang="tr-TR" dirty="0"/>
              <a:t> iki oğlu bahçeye çıkmışlardı. Gençler beyaz köşkün merdivenlerinden indiklerinde, küçük kız kardeşleri ağabeylerinin ardından zarif hareketlerle koşmuştu. </a:t>
            </a:r>
            <a:r>
              <a:rPr lang="tr-TR" dirty="0" err="1"/>
              <a:t>Gençkızın</a:t>
            </a:r>
            <a:r>
              <a:rPr lang="tr-TR" dirty="0"/>
              <a:t> üzerinde bacaklarının hatlarını belli eden, uzun, sade bir giysi vardı. O sırada bir kuş şimşek gibi havalanmış ve patikanın üzerindeyken kendisine yetişmekte geciken gölgesini de hızla kaparak, parkın derinliklerine dalmıştı. İşte her şey o anda başladı” </a:t>
            </a:r>
            <a:r>
              <a:rPr lang="tr-TR" dirty="0" err="1"/>
              <a:t>Jastrun</a:t>
            </a:r>
            <a:r>
              <a:rPr lang="tr-TR" dirty="0"/>
              <a:t> böyle başlatıyor, bu dillere destan aşkı. Edebiyat tarihçileri, şairin </a:t>
            </a:r>
            <a:r>
              <a:rPr lang="tr-TR" dirty="0" err="1"/>
              <a:t>Maryla’ya</a:t>
            </a:r>
            <a:r>
              <a:rPr lang="tr-TR" dirty="0"/>
              <a:t> olan aşkını, onun ilk esin kaynağı olarak sayıyorlar. </a:t>
            </a:r>
            <a:r>
              <a:rPr lang="tr-TR" dirty="0" err="1"/>
              <a:t>Jastrun’un</a:t>
            </a:r>
            <a:r>
              <a:rPr lang="tr-TR" dirty="0"/>
              <a:t> kitabında söz ettiği bir olay bu savı doğrular niteliktedir. Göl kıyısında yaptıkları geziler sırasında karşılaştıkları bir ihtiyarın anlattığı uyaklı masallardan çok hoşlanan </a:t>
            </a:r>
            <a:r>
              <a:rPr lang="tr-TR" dirty="0" err="1"/>
              <a:t>Maryla</a:t>
            </a:r>
            <a:r>
              <a:rPr lang="tr-TR" dirty="0"/>
              <a:t>, </a:t>
            </a:r>
            <a:r>
              <a:rPr lang="tr-TR" dirty="0" err="1"/>
              <a:t>Mickiewicz’e</a:t>
            </a:r>
            <a:r>
              <a:rPr lang="tr-TR" dirty="0"/>
              <a:t>: “İşte şiir bu, sen de böyle şeyler yazsana!” </a:t>
            </a:r>
            <a:r>
              <a:rPr lang="tr-TR" dirty="0" smtClean="0"/>
              <a:t>der.</a:t>
            </a:r>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Mickiewicz</a:t>
            </a:r>
            <a:r>
              <a:rPr lang="tr-TR" dirty="0"/>
              <a:t> de bu olaya anılarında yer vererek, olayın edebiyat yaşamındaki yerini şöyle vurgular: “Bu derin sözler beni öylesine etkiledi ki, şiirsel yolumu o an belirledim.” Bunca büyük aşk duyduğu </a:t>
            </a:r>
            <a:r>
              <a:rPr lang="tr-TR" dirty="0" err="1"/>
              <a:t>Maryla</a:t>
            </a:r>
            <a:r>
              <a:rPr lang="tr-TR" dirty="0"/>
              <a:t>, </a:t>
            </a:r>
            <a:r>
              <a:rPr lang="tr-TR" dirty="0" err="1"/>
              <a:t>Mickiewicz’le</a:t>
            </a:r>
            <a:r>
              <a:rPr lang="tr-TR" dirty="0"/>
              <a:t> evlenmedi; bu yoksul öğrenciye, bir kontu yeğledi. Acılar içinde kıvranan büyük ozan, </a:t>
            </a:r>
            <a:r>
              <a:rPr lang="tr-TR" dirty="0" err="1"/>
              <a:t>Kovna’da</a:t>
            </a:r>
            <a:r>
              <a:rPr lang="tr-TR" dirty="0"/>
              <a:t> bu sırada, Goethe, </a:t>
            </a:r>
            <a:r>
              <a:rPr lang="tr-TR" dirty="0" err="1"/>
              <a:t>Schiller</a:t>
            </a:r>
            <a:r>
              <a:rPr lang="tr-TR" dirty="0"/>
              <a:t> ve  Byron’u keşfederek huzur bulmaya çalışıyordu. İşte Romantizmi Polonya edebiyatında, gerçek anlamda başlatan eser, “</a:t>
            </a:r>
            <a:r>
              <a:rPr lang="tr-TR" dirty="0" err="1"/>
              <a:t>Balladlar</a:t>
            </a:r>
            <a:r>
              <a:rPr lang="tr-TR" dirty="0"/>
              <a:t> ve romanslar” (</a:t>
            </a:r>
            <a:r>
              <a:rPr lang="tr-TR" dirty="0" err="1"/>
              <a:t>Ballady</a:t>
            </a:r>
            <a:r>
              <a:rPr lang="tr-TR" dirty="0"/>
              <a:t> i </a:t>
            </a:r>
            <a:r>
              <a:rPr lang="tr-TR" dirty="0" err="1"/>
              <a:t>romanse</a:t>
            </a:r>
            <a:r>
              <a:rPr lang="tr-TR" dirty="0"/>
              <a:t>) bu dönemde, 1822’de yazıldı,  </a:t>
            </a:r>
            <a:r>
              <a:rPr lang="tr-TR" dirty="0" err="1"/>
              <a:t>Mickiewicz</a:t>
            </a:r>
            <a:r>
              <a:rPr lang="tr-TR" dirty="0"/>
              <a:t> tarafından. Bu eserin önsözü, akımın manifestosu gibiydi, ancak her şeyi en güzel bir biçimde eser anlatıyordu zaten.</a:t>
            </a:r>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Romantiklik </a:t>
            </a:r>
            <a:endParaRPr lang="tr-TR" dirty="0"/>
          </a:p>
        </p:txBody>
      </p:sp>
      <p:sp>
        <p:nvSpPr>
          <p:cNvPr id="3" name="İçerik Yer Tutucusu 2"/>
          <p:cNvSpPr>
            <a:spLocks noGrp="1"/>
          </p:cNvSpPr>
          <p:nvPr>
            <p:ph idx="1"/>
          </p:nvPr>
        </p:nvSpPr>
        <p:spPr>
          <a:xfrm>
            <a:off x="683568" y="1600200"/>
            <a:ext cx="8003232" cy="4277071"/>
          </a:xfrm>
        </p:spPr>
        <p:txBody>
          <a:bodyPr numCol="3">
            <a:normAutofit fontScale="25000" lnSpcReduction="20000"/>
          </a:bodyPr>
          <a:lstStyle/>
          <a:p>
            <a:r>
              <a:rPr lang="tr-TR" dirty="0"/>
              <a:t> </a:t>
            </a:r>
          </a:p>
          <a:p>
            <a:r>
              <a:rPr lang="tr-TR" dirty="0"/>
              <a:t>		</a:t>
            </a:r>
            <a:r>
              <a:rPr lang="tr-TR" i="1" dirty="0" smtClean="0"/>
              <a:t>Bana </a:t>
            </a:r>
            <a:r>
              <a:rPr lang="tr-TR" i="1" dirty="0"/>
              <a:t>öyle geliyor ki, görüyorum… Nerede?</a:t>
            </a:r>
            <a:endParaRPr lang="tr-TR" dirty="0"/>
          </a:p>
          <a:p>
            <a:r>
              <a:rPr lang="tr-TR" i="1" dirty="0"/>
              <a:t>-Ruhumun gözleri önünde</a:t>
            </a:r>
            <a:endParaRPr lang="tr-TR" dirty="0"/>
          </a:p>
          <a:p>
            <a:r>
              <a:rPr lang="tr-TR" i="1" dirty="0"/>
              <a:t> </a:t>
            </a:r>
            <a:endParaRPr lang="tr-TR" dirty="0"/>
          </a:p>
          <a:p>
            <a:endParaRPr lang="tr-TR" dirty="0"/>
          </a:p>
          <a:p>
            <a:r>
              <a:rPr lang="tr-TR" i="1" dirty="0" smtClean="0"/>
              <a:t>Kızım </a:t>
            </a:r>
            <a:r>
              <a:rPr lang="tr-TR" i="1" dirty="0"/>
              <a:t>dinlesene !</a:t>
            </a:r>
            <a:endParaRPr lang="tr-TR" dirty="0"/>
          </a:p>
          <a:p>
            <a:r>
              <a:rPr lang="tr-TR" i="1" dirty="0" smtClean="0"/>
              <a:t>-</a:t>
            </a:r>
            <a:r>
              <a:rPr lang="tr-TR" i="1" dirty="0"/>
              <a:t>Duymuyor-</a:t>
            </a:r>
            <a:endParaRPr lang="tr-TR" dirty="0"/>
          </a:p>
          <a:p>
            <a:r>
              <a:rPr lang="tr-TR" i="1" dirty="0" smtClean="0"/>
              <a:t>Günün </a:t>
            </a:r>
            <a:r>
              <a:rPr lang="tr-TR" i="1" dirty="0"/>
              <a:t>ortasında! O küçük kentte!</a:t>
            </a:r>
            <a:endParaRPr lang="tr-TR" dirty="0"/>
          </a:p>
          <a:p>
            <a:r>
              <a:rPr lang="tr-TR" i="1" dirty="0" smtClean="0"/>
              <a:t>Kimseler  </a:t>
            </a:r>
            <a:r>
              <a:rPr lang="tr-TR" i="1" dirty="0"/>
              <a:t>yok ki önünde.</a:t>
            </a:r>
            <a:endParaRPr lang="tr-TR" dirty="0"/>
          </a:p>
          <a:p>
            <a:r>
              <a:rPr lang="tr-TR" i="1" dirty="0" smtClean="0"/>
              <a:t>Kimi </a:t>
            </a:r>
            <a:r>
              <a:rPr lang="tr-TR" i="1" dirty="0"/>
              <a:t>kucaklıyorsun?</a:t>
            </a:r>
            <a:endParaRPr lang="tr-TR" dirty="0"/>
          </a:p>
          <a:p>
            <a:r>
              <a:rPr lang="tr-TR" i="1" dirty="0" smtClean="0"/>
              <a:t>Kime </a:t>
            </a:r>
            <a:r>
              <a:rPr lang="tr-TR" i="1" dirty="0"/>
              <a:t>sesleniyor, kimi selamlıyorsun?</a:t>
            </a:r>
            <a:endParaRPr lang="tr-TR" dirty="0"/>
          </a:p>
          <a:p>
            <a:r>
              <a:rPr lang="tr-TR" i="1" dirty="0" smtClean="0"/>
              <a:t>-</a:t>
            </a:r>
            <a:r>
              <a:rPr lang="tr-TR" i="1" dirty="0"/>
              <a:t>Duymuyor-</a:t>
            </a:r>
            <a:endParaRPr lang="tr-TR" dirty="0"/>
          </a:p>
          <a:p>
            <a:r>
              <a:rPr lang="tr-TR" i="1" dirty="0"/>
              <a:t> </a:t>
            </a:r>
            <a:endParaRPr lang="tr-TR" dirty="0"/>
          </a:p>
          <a:p>
            <a:r>
              <a:rPr lang="tr-TR" i="1" dirty="0" smtClean="0"/>
              <a:t>Put </a:t>
            </a:r>
            <a:r>
              <a:rPr lang="tr-TR" i="1" dirty="0"/>
              <a:t>gibi hareketsiz</a:t>
            </a:r>
            <a:endParaRPr lang="tr-TR" dirty="0"/>
          </a:p>
          <a:p>
            <a:r>
              <a:rPr lang="tr-TR" i="1" dirty="0" smtClean="0"/>
              <a:t>Gözlerini </a:t>
            </a:r>
            <a:r>
              <a:rPr lang="tr-TR" i="1" dirty="0"/>
              <a:t>çevirmiyor hiç bir tarafa</a:t>
            </a:r>
            <a:endParaRPr lang="tr-TR" dirty="0"/>
          </a:p>
          <a:p>
            <a:r>
              <a:rPr lang="tr-TR" i="1" dirty="0" smtClean="0"/>
              <a:t>Gözleriyle </a:t>
            </a:r>
            <a:r>
              <a:rPr lang="tr-TR" i="1" dirty="0"/>
              <a:t>sağa sola bakıyor durmadan da </a:t>
            </a:r>
            <a:endParaRPr lang="tr-TR" dirty="0"/>
          </a:p>
          <a:p>
            <a:r>
              <a:rPr lang="tr-TR" i="1" dirty="0" smtClean="0"/>
              <a:t>Yaşlar </a:t>
            </a:r>
            <a:r>
              <a:rPr lang="tr-TR" i="1" dirty="0"/>
              <a:t>döküyor aralıksız;</a:t>
            </a:r>
            <a:endParaRPr lang="tr-TR" dirty="0"/>
          </a:p>
          <a:p>
            <a:r>
              <a:rPr lang="tr-TR" i="1" dirty="0" smtClean="0"/>
              <a:t>Bir </a:t>
            </a:r>
            <a:r>
              <a:rPr lang="tr-TR" i="1" dirty="0"/>
              <a:t>şeyi yakalıyor, tutuyor bir şeyi, sözde</a:t>
            </a:r>
            <a:endParaRPr lang="tr-TR" dirty="0"/>
          </a:p>
          <a:p>
            <a:r>
              <a:rPr lang="tr-TR" i="1" dirty="0" smtClean="0"/>
              <a:t>Hem </a:t>
            </a:r>
            <a:r>
              <a:rPr lang="tr-TR" i="1" dirty="0"/>
              <a:t>ağlıyor, gülüyor bazen de.</a:t>
            </a:r>
            <a:endParaRPr lang="tr-TR" dirty="0"/>
          </a:p>
          <a:p>
            <a:r>
              <a:rPr lang="tr-TR" i="1" dirty="0"/>
              <a:t>	 </a:t>
            </a:r>
            <a:endParaRPr lang="tr-TR" dirty="0"/>
          </a:p>
          <a:p>
            <a:r>
              <a:rPr lang="tr-TR" i="1" dirty="0"/>
              <a:t>“Sen mi geldin geceleyin?-Sen misin, </a:t>
            </a:r>
            <a:r>
              <a:rPr lang="tr-TR" i="1" dirty="0" err="1"/>
              <a:t>Jasio’cuk</a:t>
            </a:r>
            <a:r>
              <a:rPr lang="tr-TR" i="1" dirty="0"/>
              <a:t>!</a:t>
            </a:r>
            <a:endParaRPr lang="tr-TR" dirty="0"/>
          </a:p>
          <a:p>
            <a:r>
              <a:rPr lang="tr-TR" i="1" dirty="0"/>
              <a:t>Ah! Sever ölümden bile sonra! </a:t>
            </a:r>
            <a:endParaRPr lang="tr-TR" dirty="0"/>
          </a:p>
          <a:p>
            <a:r>
              <a:rPr lang="tr-TR" i="1" dirty="0"/>
              <a:t>Buraya, buraya yavaşçacık,</a:t>
            </a:r>
            <a:endParaRPr lang="tr-TR" dirty="0"/>
          </a:p>
          <a:p>
            <a:r>
              <a:rPr lang="tr-TR" i="1" dirty="0"/>
              <a:t>Analık duyarsa ya!</a:t>
            </a:r>
            <a:endParaRPr lang="tr-TR" dirty="0"/>
          </a:p>
          <a:p>
            <a:r>
              <a:rPr lang="tr-TR" i="1" dirty="0"/>
              <a:t> </a:t>
            </a:r>
            <a:endParaRPr lang="tr-TR" dirty="0"/>
          </a:p>
          <a:p>
            <a:r>
              <a:rPr lang="tr-TR" i="1" dirty="0"/>
              <a:t>“ Duysun duyarsa, artık yoksun ki sen!</a:t>
            </a:r>
            <a:endParaRPr lang="tr-TR" dirty="0"/>
          </a:p>
          <a:p>
            <a:r>
              <a:rPr lang="tr-TR" i="1" dirty="0"/>
              <a:t>Çoktan gömüldün!</a:t>
            </a:r>
            <a:endParaRPr lang="tr-TR" dirty="0"/>
          </a:p>
          <a:p>
            <a:r>
              <a:rPr lang="tr-TR" i="1" dirty="0"/>
              <a:t>Öldün mü sahi sen? Ah, ne çok korkuyorum ben!			</a:t>
            </a:r>
            <a:endParaRPr lang="tr-TR" dirty="0"/>
          </a:p>
          <a:p>
            <a:r>
              <a:rPr lang="tr-TR" i="1" dirty="0"/>
              <a:t>Neden </a:t>
            </a:r>
            <a:r>
              <a:rPr lang="tr-TR" i="1" dirty="0" err="1"/>
              <a:t>Jasio’mdan</a:t>
            </a:r>
            <a:r>
              <a:rPr lang="tr-TR" i="1" dirty="0"/>
              <a:t> korkayım ha?</a:t>
            </a:r>
            <a:endParaRPr lang="tr-TR" dirty="0"/>
          </a:p>
          <a:p>
            <a:r>
              <a:rPr lang="tr-TR" i="1" dirty="0"/>
              <a:t>Ah! İşte o! Senin </a:t>
            </a:r>
            <a:r>
              <a:rPr lang="tr-TR" i="1" dirty="0" err="1"/>
              <a:t>yanacıkların</a:t>
            </a:r>
            <a:r>
              <a:rPr lang="tr-TR" i="1" dirty="0"/>
              <a:t>, senin gözlerin!</a:t>
            </a:r>
            <a:endParaRPr lang="tr-TR" dirty="0"/>
          </a:p>
          <a:p>
            <a:r>
              <a:rPr lang="tr-TR" i="1" dirty="0"/>
              <a:t>Senin o beyaz giysin!</a:t>
            </a:r>
            <a:endParaRPr lang="tr-TR" dirty="0"/>
          </a:p>
          <a:p>
            <a:r>
              <a:rPr lang="tr-TR" i="1" dirty="0"/>
              <a:t> </a:t>
            </a:r>
            <a:endParaRPr lang="tr-TR" dirty="0"/>
          </a:p>
          <a:p>
            <a:r>
              <a:rPr lang="tr-TR" i="1" dirty="0"/>
              <a:t> “Sen de beyazsın ak mendil gibi,</a:t>
            </a:r>
            <a:endParaRPr lang="tr-TR" dirty="0"/>
          </a:p>
          <a:p>
            <a:r>
              <a:rPr lang="tr-TR" i="1" dirty="0"/>
              <a:t>Soğuk, nasıl da soğuk ellerin!</a:t>
            </a:r>
            <a:endParaRPr lang="tr-TR" dirty="0"/>
          </a:p>
          <a:p>
            <a:r>
              <a:rPr lang="tr-TR" i="1" dirty="0"/>
              <a:t>Uzan buraya, kollarıma </a:t>
            </a:r>
            <a:endParaRPr lang="tr-TR" dirty="0"/>
          </a:p>
          <a:p>
            <a:r>
              <a:rPr lang="tr-TR" i="1" dirty="0"/>
              <a:t>Bastır, dudağını dudağıma!</a:t>
            </a:r>
            <a:endParaRPr lang="tr-TR" dirty="0"/>
          </a:p>
          <a:p>
            <a:r>
              <a:rPr lang="tr-TR" i="1" dirty="0"/>
              <a:t> </a:t>
            </a:r>
            <a:endParaRPr lang="tr-TR" dirty="0"/>
          </a:p>
          <a:p>
            <a:r>
              <a:rPr lang="tr-TR" i="1" dirty="0"/>
              <a:t>“Ah, nasıl soğuktur kim bilir  o mezar!</a:t>
            </a:r>
            <a:endParaRPr lang="tr-TR" dirty="0"/>
          </a:p>
          <a:p>
            <a:r>
              <a:rPr lang="tr-TR" i="1" dirty="0"/>
              <a:t>Öldün! Evet, iki yıl önce!</a:t>
            </a:r>
            <a:endParaRPr lang="tr-TR" dirty="0"/>
          </a:p>
          <a:p>
            <a:r>
              <a:rPr lang="tr-TR" i="1" dirty="0"/>
              <a:t>Al beni de, ben de öleyim ne çıkar,</a:t>
            </a:r>
            <a:endParaRPr lang="tr-TR" dirty="0"/>
          </a:p>
          <a:p>
            <a:r>
              <a:rPr lang="tr-TR" i="1" dirty="0"/>
              <a:t>Bu dünyayı sevmiyorum ki böyle. </a:t>
            </a:r>
            <a:endParaRPr lang="tr-TR" dirty="0"/>
          </a:p>
          <a:p>
            <a:r>
              <a:rPr lang="tr-TR" i="1" dirty="0"/>
              <a:t> </a:t>
            </a:r>
            <a:endParaRPr lang="tr-TR" dirty="0"/>
          </a:p>
          <a:p>
            <a:r>
              <a:rPr lang="tr-TR" i="1" dirty="0"/>
              <a:t>“Hiç iyi değilim, bu kötü insanlar arasında </a:t>
            </a:r>
            <a:endParaRPr lang="tr-TR" dirty="0"/>
          </a:p>
          <a:p>
            <a:r>
              <a:rPr lang="tr-TR" i="1" dirty="0"/>
              <a:t>Ağlarım alay ederler</a:t>
            </a:r>
            <a:endParaRPr lang="tr-TR" dirty="0"/>
          </a:p>
          <a:p>
            <a:r>
              <a:rPr lang="tr-TR" i="1" dirty="0"/>
              <a:t>Konuşurum, dinlemezler</a:t>
            </a:r>
            <a:endParaRPr lang="tr-TR" dirty="0"/>
          </a:p>
          <a:p>
            <a:r>
              <a:rPr lang="tr-TR" i="1" dirty="0"/>
              <a:t>Gördüğümü görmezler! </a:t>
            </a:r>
            <a:endParaRPr lang="tr-TR" dirty="0"/>
          </a:p>
          <a:p>
            <a:r>
              <a:rPr lang="tr-TR" i="1" dirty="0"/>
              <a:t> </a:t>
            </a:r>
            <a:endParaRPr lang="tr-TR" dirty="0"/>
          </a:p>
          <a:p>
            <a:r>
              <a:rPr lang="tr-TR" i="1" dirty="0"/>
              <a:t>“Günün ortasında gelsen ya bir gün… </a:t>
            </a:r>
            <a:endParaRPr lang="tr-TR" dirty="0"/>
          </a:p>
          <a:p>
            <a:r>
              <a:rPr lang="tr-TR" i="1" dirty="0"/>
              <a:t>Düş mü görüyorum yoksa?</a:t>
            </a:r>
            <a:endParaRPr lang="tr-TR" dirty="0"/>
          </a:p>
          <a:p>
            <a:r>
              <a:rPr lang="tr-TR" i="1" dirty="0"/>
              <a:t>Yo, yo…  işte elini tutuyorum</a:t>
            </a:r>
            <a:endParaRPr lang="tr-TR" dirty="0"/>
          </a:p>
          <a:p>
            <a:r>
              <a:rPr lang="tr-TR" i="1" dirty="0"/>
              <a:t>Nereye kayboldun </a:t>
            </a:r>
            <a:r>
              <a:rPr lang="tr-TR" i="1" dirty="0" err="1"/>
              <a:t>Jasio’m</a:t>
            </a:r>
            <a:r>
              <a:rPr lang="tr-TR" i="1" dirty="0"/>
              <a:t> nereye, ha?</a:t>
            </a:r>
            <a:endParaRPr lang="tr-TR" dirty="0"/>
          </a:p>
          <a:p>
            <a:r>
              <a:rPr lang="tr-TR" i="1" dirty="0"/>
              <a:t>Erken henüz, sana erken diyorum.</a:t>
            </a:r>
            <a:endParaRPr lang="tr-TR" dirty="0"/>
          </a:p>
          <a:p>
            <a:r>
              <a:rPr lang="tr-TR" i="1" dirty="0"/>
              <a:t> </a:t>
            </a:r>
            <a:endParaRPr lang="tr-TR" dirty="0"/>
          </a:p>
          <a:p>
            <a:r>
              <a:rPr lang="tr-TR" i="1" dirty="0"/>
              <a:t>Ötüyor horozlar, Tanrım</a:t>
            </a:r>
            <a:endParaRPr lang="tr-TR" dirty="0"/>
          </a:p>
          <a:p>
            <a:r>
              <a:rPr lang="tr-TR" i="1" dirty="0"/>
              <a:t>Gün doğuyor pencereden.</a:t>
            </a:r>
            <a:endParaRPr lang="tr-TR" dirty="0"/>
          </a:p>
          <a:p>
            <a:r>
              <a:rPr lang="tr-TR" i="1" dirty="0"/>
              <a:t>Nereye kayboldun </a:t>
            </a:r>
            <a:r>
              <a:rPr lang="tr-TR" i="1" dirty="0" err="1"/>
              <a:t>Jasio’m</a:t>
            </a:r>
            <a:r>
              <a:rPr lang="tr-TR" i="1" dirty="0"/>
              <a:t>! Dursana sen?</a:t>
            </a:r>
            <a:endParaRPr lang="tr-TR" dirty="0"/>
          </a:p>
          <a:p>
            <a:r>
              <a:rPr lang="tr-TR" i="1" dirty="0"/>
              <a:t>Ah ne bahtsızım ben.”</a:t>
            </a:r>
            <a:endParaRPr lang="tr-TR" dirty="0"/>
          </a:p>
          <a:p>
            <a:r>
              <a:rPr lang="tr-TR" i="1" dirty="0"/>
              <a:t> </a:t>
            </a:r>
            <a:endParaRPr lang="tr-TR" dirty="0"/>
          </a:p>
          <a:p>
            <a:r>
              <a:rPr lang="tr-TR" i="1" dirty="0"/>
              <a:t> İşte böyle </a:t>
            </a:r>
            <a:r>
              <a:rPr lang="tr-TR" i="1" dirty="0" err="1"/>
              <a:t>kızıcayız</a:t>
            </a:r>
            <a:r>
              <a:rPr lang="tr-TR" i="1" dirty="0"/>
              <a:t>, sevişiyordu sevgilisiyle,</a:t>
            </a:r>
            <a:endParaRPr lang="tr-TR" dirty="0"/>
          </a:p>
          <a:p>
            <a:r>
              <a:rPr lang="tr-TR" i="1" dirty="0"/>
              <a:t>Ardından seğirtiyor, bağırıyor, düşüyordu; </a:t>
            </a:r>
            <a:endParaRPr lang="tr-TR" dirty="0"/>
          </a:p>
          <a:p>
            <a:r>
              <a:rPr lang="tr-TR" i="1" dirty="0"/>
              <a:t>Bu düşüş, bu  acıklı çığlık üzerine</a:t>
            </a:r>
            <a:endParaRPr lang="tr-TR" dirty="0"/>
          </a:p>
          <a:p>
            <a:r>
              <a:rPr lang="tr-TR" i="1" dirty="0"/>
              <a:t>İnsanlar toplanıp, gelmişlerdi.</a:t>
            </a:r>
            <a:endParaRPr lang="tr-TR" dirty="0"/>
          </a:p>
          <a:p>
            <a:r>
              <a:rPr lang="tr-TR" i="1" dirty="0"/>
              <a:t> </a:t>
            </a:r>
            <a:endParaRPr lang="tr-TR" dirty="0"/>
          </a:p>
          <a:p>
            <a:r>
              <a:rPr lang="tr-TR" i="1" dirty="0"/>
              <a:t>“Dua edin- diye bağırdı halk-</a:t>
            </a:r>
            <a:endParaRPr lang="tr-TR" dirty="0"/>
          </a:p>
          <a:p>
            <a:r>
              <a:rPr lang="tr-TR" i="1" dirty="0"/>
              <a:t>Burada olmalı </a:t>
            </a:r>
            <a:r>
              <a:rPr lang="tr-TR" i="1" dirty="0" err="1"/>
              <a:t>ruhu,burada</a:t>
            </a:r>
            <a:endParaRPr lang="tr-TR" dirty="0"/>
          </a:p>
          <a:p>
            <a:r>
              <a:rPr lang="tr-TR" i="1" dirty="0" err="1"/>
              <a:t>Jasio</a:t>
            </a:r>
            <a:r>
              <a:rPr lang="tr-TR" i="1" dirty="0"/>
              <a:t> </a:t>
            </a:r>
            <a:r>
              <a:rPr lang="tr-TR" i="1" dirty="0" err="1"/>
              <a:t>Kariusia’sının</a:t>
            </a:r>
            <a:r>
              <a:rPr lang="tr-TR" i="1" dirty="0"/>
              <a:t> hep olmalı  yanında</a:t>
            </a:r>
            <a:endParaRPr lang="tr-TR" dirty="0"/>
          </a:p>
          <a:p>
            <a:r>
              <a:rPr lang="tr-TR" i="1" dirty="0"/>
              <a:t>Onu sevdi ömrü boyunca!” </a:t>
            </a:r>
            <a:endParaRPr lang="tr-TR" dirty="0"/>
          </a:p>
          <a:p>
            <a:r>
              <a:rPr lang="tr-TR" i="1" dirty="0"/>
              <a:t> </a:t>
            </a:r>
            <a:endParaRPr lang="tr-TR" dirty="0"/>
          </a:p>
          <a:p>
            <a:r>
              <a:rPr lang="tr-TR" i="1" dirty="0"/>
              <a:t>Ben duyuyorum ve ben inanıyorum.</a:t>
            </a:r>
            <a:endParaRPr lang="tr-TR" dirty="0"/>
          </a:p>
          <a:p>
            <a:r>
              <a:rPr lang="tr-TR" i="1" dirty="0"/>
              <a:t>Ağlıyor, dua ediyorum.</a:t>
            </a:r>
            <a:endParaRPr lang="tr-TR" dirty="0"/>
          </a:p>
          <a:p>
            <a:r>
              <a:rPr lang="tr-TR" i="1" dirty="0"/>
              <a:t> </a:t>
            </a:r>
            <a:endParaRPr lang="tr-TR" dirty="0"/>
          </a:p>
          <a:p>
            <a:r>
              <a:rPr lang="tr-TR" i="1" dirty="0"/>
              <a:t>“Dinle kızım!”-diye kalabalığın sesleri arasından</a:t>
            </a:r>
            <a:endParaRPr lang="tr-TR" dirty="0"/>
          </a:p>
          <a:p>
            <a:r>
              <a:rPr lang="tr-TR" i="1" dirty="0"/>
              <a:t>Halka seslendi bir yaşlı adam: </a:t>
            </a:r>
            <a:endParaRPr lang="tr-TR" dirty="0"/>
          </a:p>
          <a:p>
            <a:r>
              <a:rPr lang="tr-TR" i="1" dirty="0"/>
              <a:t>“Gözlerime inanın, inanın pertavsızıma</a:t>
            </a:r>
            <a:endParaRPr lang="tr-TR" dirty="0"/>
          </a:p>
          <a:p>
            <a:r>
              <a:rPr lang="tr-TR" i="1" dirty="0"/>
              <a:t>Kimseyi görmüyorum ben etrafta.</a:t>
            </a:r>
            <a:endParaRPr lang="tr-TR" dirty="0"/>
          </a:p>
          <a:p>
            <a:r>
              <a:rPr lang="tr-TR" i="1" dirty="0"/>
              <a:t> </a:t>
            </a:r>
            <a:endParaRPr lang="tr-TR" dirty="0"/>
          </a:p>
          <a:p>
            <a:r>
              <a:rPr lang="tr-TR" i="1" dirty="0"/>
              <a:t>Ruh denen şey,  halkın uydurması safsata</a:t>
            </a:r>
            <a:endParaRPr lang="tr-TR" dirty="0"/>
          </a:p>
          <a:p>
            <a:r>
              <a:rPr lang="tr-TR" i="1" dirty="0"/>
              <a:t>Demircinin dövdüğü saçmalık, tavında</a:t>
            </a:r>
            <a:endParaRPr lang="tr-TR" dirty="0"/>
          </a:p>
          <a:p>
            <a:r>
              <a:rPr lang="tr-TR" i="1" dirty="0"/>
              <a:t>Kız abuk </a:t>
            </a:r>
            <a:r>
              <a:rPr lang="tr-TR" i="1" dirty="0" err="1"/>
              <a:t>subuk</a:t>
            </a:r>
            <a:r>
              <a:rPr lang="tr-TR" i="1" dirty="0"/>
              <a:t> konuşuyordu ya,</a:t>
            </a:r>
            <a:endParaRPr lang="tr-TR" dirty="0"/>
          </a:p>
          <a:p>
            <a:r>
              <a:rPr lang="tr-TR" i="1" dirty="0"/>
              <a:t>Halk da sövüyordu sağduyuya.</a:t>
            </a:r>
            <a:endParaRPr lang="tr-TR" dirty="0"/>
          </a:p>
          <a:p>
            <a:r>
              <a:rPr lang="tr-TR" i="1" dirty="0"/>
              <a:t> </a:t>
            </a:r>
            <a:endParaRPr lang="tr-TR" dirty="0"/>
          </a:p>
          <a:p>
            <a:r>
              <a:rPr lang="tr-TR" i="1" dirty="0"/>
              <a:t>“Kız hissediyordu-diye alçakgönüllülükle yanıtlarım-</a:t>
            </a:r>
            <a:endParaRPr lang="tr-TR" dirty="0"/>
          </a:p>
          <a:p>
            <a:r>
              <a:rPr lang="tr-TR" i="1" dirty="0"/>
              <a:t>Kalabalıksa derinden inanıyordu ona</a:t>
            </a:r>
            <a:endParaRPr lang="tr-TR" dirty="0"/>
          </a:p>
          <a:p>
            <a:r>
              <a:rPr lang="tr-TR" i="1" dirty="0"/>
              <a:t>Duygu ve inanç bana daha çok şey söyler, bilirim</a:t>
            </a:r>
            <a:endParaRPr lang="tr-TR" dirty="0"/>
          </a:p>
          <a:p>
            <a:r>
              <a:rPr lang="tr-TR" i="1" dirty="0"/>
              <a:t>Alimin gözlerinden ve pertavsızından hatta.</a:t>
            </a:r>
            <a:endParaRPr lang="tr-TR" dirty="0"/>
          </a:p>
          <a:p>
            <a:r>
              <a:rPr lang="tr-TR" i="1" dirty="0"/>
              <a:t> </a:t>
            </a:r>
            <a:endParaRPr lang="tr-TR" dirty="0"/>
          </a:p>
          <a:p>
            <a:r>
              <a:rPr lang="tr-TR" i="1" dirty="0"/>
              <a:t>“ Bildiğin ölü gerçekler, halkın bilmedikleri</a:t>
            </a:r>
            <a:endParaRPr lang="tr-TR" dirty="0"/>
          </a:p>
          <a:p>
            <a:r>
              <a:rPr lang="tr-TR" i="1" dirty="0"/>
              <a:t>Dünyayı bir tozda, her yıldızın parıltısında görürsün de</a:t>
            </a:r>
            <a:endParaRPr lang="tr-TR" dirty="0"/>
          </a:p>
          <a:p>
            <a:r>
              <a:rPr lang="tr-TR" i="1" dirty="0"/>
              <a:t> Bakmazsın </a:t>
            </a:r>
            <a:r>
              <a:rPr lang="tr-TR" i="1" dirty="0" err="1"/>
              <a:t>mucizelere,bilmezsin</a:t>
            </a:r>
            <a:r>
              <a:rPr lang="tr-TR" i="1" dirty="0"/>
              <a:t> yaşayan gerçekleri</a:t>
            </a:r>
            <a:endParaRPr lang="tr-TR" dirty="0"/>
          </a:p>
          <a:p>
            <a:r>
              <a:rPr lang="tr-TR" i="1" dirty="0"/>
              <a:t>Bir yüreğin olsun ve bak o yüreğinin derinliklerine!”</a:t>
            </a:r>
            <a:endParaRPr lang="tr-TR" dirty="0"/>
          </a:p>
          <a:p>
            <a:r>
              <a:rPr lang="tr-TR" i="1" dirty="0"/>
              <a:t> </a:t>
            </a:r>
            <a:endParaRPr lang="tr-TR" dirty="0"/>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a:t>
            </a:r>
            <a:r>
              <a:rPr lang="tr-TR" dirty="0" err="1"/>
              <a:t>Grażyna</a:t>
            </a:r>
            <a:r>
              <a:rPr lang="tr-TR" dirty="0"/>
              <a:t>”, Orta Çağda, Lituanya’da geçen bir kahramanlık öyküsüdür.  Lituanya prensi </a:t>
            </a:r>
            <a:r>
              <a:rPr lang="tr-TR" dirty="0" err="1"/>
              <a:t>Litawor</a:t>
            </a:r>
            <a:r>
              <a:rPr lang="tr-TR" dirty="0"/>
              <a:t>, </a:t>
            </a:r>
            <a:r>
              <a:rPr lang="tr-TR" dirty="0" err="1"/>
              <a:t>Töton</a:t>
            </a:r>
            <a:r>
              <a:rPr lang="tr-TR" dirty="0"/>
              <a:t> Şövalyeleri ile işbirliği yapar, bunu gizlice öğrenen, karısı </a:t>
            </a:r>
            <a:r>
              <a:rPr lang="tr-TR" dirty="0" err="1"/>
              <a:t>Grażyna</a:t>
            </a:r>
            <a:r>
              <a:rPr lang="tr-TR" dirty="0"/>
              <a:t>, Şövalyelere savaş açar, cephede ölür, ama </a:t>
            </a:r>
            <a:r>
              <a:rPr lang="tr-TR" dirty="0" err="1"/>
              <a:t>Lituanyalılar</a:t>
            </a:r>
            <a:r>
              <a:rPr lang="tr-TR" dirty="0"/>
              <a:t> savaşı kazanır. Yaptığından pişman olan </a:t>
            </a:r>
            <a:r>
              <a:rPr lang="tr-TR" dirty="0" err="1"/>
              <a:t>Litawor</a:t>
            </a:r>
            <a:r>
              <a:rPr lang="tr-TR" dirty="0"/>
              <a:t> da intihar eder. Romantik kurallara göre, halk efsanelerine, kendi ulusunun tarihine uzanan </a:t>
            </a:r>
            <a:r>
              <a:rPr lang="tr-TR" dirty="0" err="1"/>
              <a:t>Mickiewicz</a:t>
            </a:r>
            <a:r>
              <a:rPr lang="tr-TR" dirty="0"/>
              <a:t>, bu eseri, düşmanla iş birliği içinde olanlara gönderme yapmak üzere yazmıştı. </a:t>
            </a:r>
            <a:r>
              <a:rPr lang="tr-TR" dirty="0" err="1"/>
              <a:t>Litawor’un</a:t>
            </a:r>
            <a:r>
              <a:rPr lang="tr-TR" dirty="0"/>
              <a:t> intiharı ise, tümüyle romantik bir motifti. </a:t>
            </a:r>
          </a:p>
          <a:p>
            <a:r>
              <a:rPr lang="tr-TR" dirty="0" smtClean="0"/>
              <a:t>1823 </a:t>
            </a:r>
            <a:r>
              <a:rPr lang="tr-TR" dirty="0"/>
              <a:t>yılında büyük usta, başyapıtı  “Ataları” (</a:t>
            </a:r>
            <a:r>
              <a:rPr lang="tr-TR" dirty="0" err="1"/>
              <a:t>Dziady</a:t>
            </a:r>
            <a:r>
              <a:rPr lang="tr-TR" dirty="0"/>
              <a:t>) yazmaya başladı. II. IV. ve I. Bölümler </a:t>
            </a:r>
            <a:r>
              <a:rPr lang="tr-TR" dirty="0" err="1"/>
              <a:t>Kovno’da</a:t>
            </a:r>
            <a:r>
              <a:rPr lang="tr-TR" dirty="0"/>
              <a:t> ve </a:t>
            </a:r>
            <a:r>
              <a:rPr lang="tr-TR" dirty="0" err="1"/>
              <a:t>Vilna’da</a:t>
            </a:r>
            <a:r>
              <a:rPr lang="tr-TR" dirty="0"/>
              <a:t> yazıldı. En önemli III. Bölüm ise Dresden’de tamamlandı. Bu bakımdan “Atalar”, “</a:t>
            </a:r>
            <a:r>
              <a:rPr lang="tr-TR" dirty="0" err="1"/>
              <a:t>Vilna</a:t>
            </a:r>
            <a:r>
              <a:rPr lang="tr-TR" dirty="0"/>
              <a:t> Ataları” (</a:t>
            </a:r>
            <a:r>
              <a:rPr lang="tr-TR" dirty="0" err="1"/>
              <a:t>Dziady</a:t>
            </a:r>
            <a:r>
              <a:rPr lang="tr-TR" dirty="0"/>
              <a:t> </a:t>
            </a:r>
            <a:r>
              <a:rPr lang="tr-TR" dirty="0" err="1"/>
              <a:t>wileńskie</a:t>
            </a:r>
            <a:r>
              <a:rPr lang="tr-TR" dirty="0"/>
              <a:t>) ve “Dresden Ataları” (</a:t>
            </a:r>
            <a:r>
              <a:rPr lang="tr-TR" dirty="0" err="1"/>
              <a:t>Dziady</a:t>
            </a:r>
            <a:r>
              <a:rPr lang="tr-TR" dirty="0"/>
              <a:t> </a:t>
            </a:r>
            <a:r>
              <a:rPr lang="tr-TR" dirty="0" err="1"/>
              <a:t>drezdeńskie</a:t>
            </a:r>
            <a:r>
              <a:rPr lang="tr-TR" dirty="0"/>
              <a:t>) olmak üzere adlandırılır. Her bölüm, kendi içerisinde bir bütünselliğe sahip olup sahnelenebilir. </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II. Bölümde atalardan, yani çok eski dönemlerden, Polonyalıların puta taptığı dönemlerden kalma bir ritüel anlatılır. Bu törende mezarlıkta toplanan halk,  dini bir liderin (</a:t>
            </a:r>
            <a:r>
              <a:rPr lang="tr-TR" dirty="0" err="1"/>
              <a:t>Guślarz</a:t>
            </a:r>
            <a:r>
              <a:rPr lang="tr-TR" dirty="0"/>
              <a:t>) başkanlığında, ölmüş yakınlarına ekmek ve su sunar. Hıristiyan dininin yasak ettiği bu tapınma, yüzyıllarca gizlice sürdürülmüştür. Tüm yasaklamalara karşın, önlenemeyen bu törende </a:t>
            </a:r>
            <a:r>
              <a:rPr lang="tr-TR" dirty="0" err="1"/>
              <a:t>Guślarz</a:t>
            </a:r>
            <a:r>
              <a:rPr lang="tr-TR" dirty="0"/>
              <a:t>, çağırdığı ruhları doyurarak, halkın bu biçimde, bir anlamda güvenliğini sağlamış oluyordu. İşte </a:t>
            </a:r>
            <a:r>
              <a:rPr lang="tr-TR" dirty="0" err="1"/>
              <a:t>Mickiewicz</a:t>
            </a:r>
            <a:r>
              <a:rPr lang="tr-TR" dirty="0"/>
              <a:t>, bu eski inanışı konu etmiş yapıtının ikinci bölümüne. Bu bölümde </a:t>
            </a:r>
            <a:r>
              <a:rPr lang="tr-TR" dirty="0" err="1"/>
              <a:t>Dante’nin</a:t>
            </a:r>
            <a:r>
              <a:rPr lang="tr-TR" dirty="0"/>
              <a:t> “İlahi </a:t>
            </a:r>
            <a:r>
              <a:rPr lang="tr-TR" dirty="0" err="1"/>
              <a:t>Komedya’sının</a:t>
            </a:r>
            <a:r>
              <a:rPr lang="tr-TR" dirty="0"/>
              <a:t>” etkilerini görmek olası. Çünkü </a:t>
            </a:r>
            <a:r>
              <a:rPr lang="tr-TR" dirty="0" err="1"/>
              <a:t>Guślarz</a:t>
            </a:r>
            <a:r>
              <a:rPr lang="tr-TR" dirty="0"/>
              <a:t>, çağırdığı ruhlarla konuşarak ruh aleminde bir geziye çıkar. İyi, kötü bir çok ruhla konuşur. Onları huzura kavuşturmaya çalışır. Bu ruhlar topluma iletiler verirler. Örneğin, ölmüş iki çocuğun (</a:t>
            </a:r>
            <a:r>
              <a:rPr lang="tr-TR" dirty="0" err="1"/>
              <a:t>Józio</a:t>
            </a:r>
            <a:r>
              <a:rPr lang="tr-TR" dirty="0"/>
              <a:t> ve </a:t>
            </a:r>
            <a:r>
              <a:rPr lang="tr-TR" dirty="0" err="1"/>
              <a:t>Rózio</a:t>
            </a:r>
            <a:r>
              <a:rPr lang="tr-TR" dirty="0"/>
              <a:t>) ruhları, yaşarken çok mutlu oldukları, hiç acı çekmedikleri için, göğe, yani cennete giremezler.</a:t>
            </a:r>
            <a:endParaRPr lang="tr-TR" dirty="0"/>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	IV. Bölümde şair, hüzünlü bir aşkı, </a:t>
            </a:r>
            <a:r>
              <a:rPr lang="tr-TR" dirty="0" err="1"/>
              <a:t>Maryla’ya</a:t>
            </a:r>
            <a:r>
              <a:rPr lang="tr-TR" dirty="0"/>
              <a:t> olan aşkını anlatır. Yukarıda </a:t>
            </a:r>
            <a:r>
              <a:rPr lang="tr-TR" dirty="0" err="1"/>
              <a:t>Maryla’nın</a:t>
            </a:r>
            <a:r>
              <a:rPr lang="tr-TR" dirty="0"/>
              <a:t>, büyük ozanın esin kaynağı olduğundan söz edildi. </a:t>
            </a:r>
            <a:r>
              <a:rPr lang="tr-TR" dirty="0" err="1"/>
              <a:t>Jastrun</a:t>
            </a:r>
            <a:r>
              <a:rPr lang="tr-TR" dirty="0"/>
              <a:t>, </a:t>
            </a:r>
            <a:r>
              <a:rPr lang="tr-TR" dirty="0" err="1"/>
              <a:t>Mickiewicz’i</a:t>
            </a:r>
            <a:r>
              <a:rPr lang="tr-TR" dirty="0"/>
              <a:t> belgelere dayanarak anlattığı kitapta bu görüşe katılmıyor. “Edebiyat tarihçileri, Adam </a:t>
            </a:r>
            <a:r>
              <a:rPr lang="tr-TR" dirty="0" err="1"/>
              <a:t>Mickiewicz’in</a:t>
            </a:r>
            <a:r>
              <a:rPr lang="tr-TR" dirty="0"/>
              <a:t> “Atalar II’ </a:t>
            </a:r>
            <a:r>
              <a:rPr lang="tr-TR" dirty="0" err="1"/>
              <a:t>yi</a:t>
            </a:r>
            <a:r>
              <a:rPr lang="tr-TR" dirty="0"/>
              <a:t>” ve “Atalar </a:t>
            </a:r>
            <a:r>
              <a:rPr lang="tr-TR" dirty="0" err="1"/>
              <a:t>IV’ü</a:t>
            </a:r>
            <a:r>
              <a:rPr lang="tr-TR" dirty="0"/>
              <a:t>” </a:t>
            </a:r>
            <a:r>
              <a:rPr lang="tr-TR" dirty="0" err="1"/>
              <a:t>Maryla’ya</a:t>
            </a:r>
            <a:r>
              <a:rPr lang="tr-TR" dirty="0"/>
              <a:t> aşık olduğu için yazdığını söylerler. Ama biz bunun böyle olmadığını biliyoruz.” diyor ve tümceyi riske etmek pahasına, ters çeviriyor, ona göre </a:t>
            </a:r>
            <a:r>
              <a:rPr lang="tr-TR" dirty="0" err="1"/>
              <a:t>Mickiewicz</a:t>
            </a:r>
            <a:r>
              <a:rPr lang="tr-TR" dirty="0"/>
              <a:t> bu eserleri yazdığı için </a:t>
            </a:r>
            <a:r>
              <a:rPr lang="tr-TR" dirty="0" err="1"/>
              <a:t>Maryla’yı</a:t>
            </a:r>
            <a:r>
              <a:rPr lang="tr-TR" dirty="0"/>
              <a:t> sevdi. “Onu kitaplar aşka hazırladı, kendi kitabı ise intihardan kurtardı. Bu kitaplarda, </a:t>
            </a:r>
            <a:r>
              <a:rPr lang="tr-TR" dirty="0" err="1"/>
              <a:t>Dante</a:t>
            </a:r>
            <a:r>
              <a:rPr lang="tr-TR" dirty="0"/>
              <a:t> gibi yalnızca sevdiği kızı değil, yeniden dirilmek üzere kendisini de öldürdü. Artık zaman, aşktan ölme zamanı değildi. “</a:t>
            </a:r>
            <a:r>
              <a:rPr lang="tr-TR" dirty="0" err="1"/>
              <a:t>Werhter</a:t>
            </a:r>
            <a:r>
              <a:rPr lang="tr-TR" dirty="0"/>
              <a:t>” yazılalı çok olmuştu. Goethe’nin  </a:t>
            </a:r>
            <a:r>
              <a:rPr lang="tr-TR" dirty="0" err="1"/>
              <a:t>Weimar’daki</a:t>
            </a:r>
            <a:r>
              <a:rPr lang="tr-TR" dirty="0"/>
              <a:t> evinin bahçesinde, nemli toprakta veya karlar üzerinde </a:t>
            </a:r>
            <a:r>
              <a:rPr lang="tr-TR" dirty="0" err="1"/>
              <a:t>Carlotte</a:t>
            </a:r>
            <a:r>
              <a:rPr lang="tr-TR" dirty="0"/>
              <a:t> </a:t>
            </a:r>
            <a:r>
              <a:rPr lang="tr-TR" dirty="0" err="1"/>
              <a:t>von</a:t>
            </a:r>
            <a:r>
              <a:rPr lang="tr-TR" dirty="0"/>
              <a:t> </a:t>
            </a:r>
            <a:r>
              <a:rPr lang="tr-TR" dirty="0" err="1"/>
              <a:t>Stein’den</a:t>
            </a:r>
            <a:r>
              <a:rPr lang="tr-TR" dirty="0"/>
              <a:t> iz kalmamıştı artık”.  Bu aşk gerçekten de </a:t>
            </a:r>
            <a:r>
              <a:rPr lang="tr-TR" dirty="0" err="1"/>
              <a:t>Werther’in</a:t>
            </a:r>
            <a:r>
              <a:rPr lang="tr-TR" dirty="0"/>
              <a:t> aşkına benzemesine karşın ondan farklıdır.</a:t>
            </a:r>
          </a:p>
          <a:p>
            <a:r>
              <a:rPr lang="tr-TR" dirty="0"/>
              <a:t>	Rahibin evine, keşiş kılıklı  garip bir ziyaretçi gelir. Onun bu giysileri ve görünümü ile çocuklar alay ederler. Rahip, bu geleni ya bir meczup, ya da bir ruh olarak değerlendirir. Üç saat içerisinde – ilk saat aşk saati, ikincisi düş kırıklığı, üçüncüsü ise uyarı saatidir- yaşamını ve umutsuz aşkını rahibe anlatır. Elindeki hançeri kendine doğrultur. Bu sahne bir ikilemi anlatması bağlamında önemlidir. Rahip, keşişe kendini öldürmenin bir günah olduğunu söyler, keşiş içinse mutsuz olan insanın ölmeye hakkı </a:t>
            </a:r>
            <a:r>
              <a:rPr lang="tr-TR"/>
              <a:t>vardır</a:t>
            </a:r>
            <a:r>
              <a:rPr lang="tr-TR"/>
              <a:t> </a:t>
            </a:r>
            <a:r>
              <a:rPr lang="tr-TR" smtClean="0"/>
              <a:t>“</a:t>
            </a:r>
            <a:r>
              <a:rPr lang="tr-TR" dirty="0"/>
              <a:t>Genç </a:t>
            </a:r>
            <a:r>
              <a:rPr lang="tr-TR" dirty="0" err="1"/>
              <a:t>Werther’in</a:t>
            </a:r>
            <a:r>
              <a:rPr lang="tr-TR" dirty="0"/>
              <a:t> Acıları” 1774’de Goethe tarafından yazılmış monolog mektup tarzı bir romandır. Romanın kahramanı </a:t>
            </a:r>
            <a:r>
              <a:rPr lang="tr-TR" dirty="0" err="1"/>
              <a:t>Werther</a:t>
            </a:r>
            <a:r>
              <a:rPr lang="tr-TR" dirty="0"/>
              <a:t>, karşılıksız kalan aşkı uğruna intihar eder. Yazıldığı dönemde tüm Avrupa gençliğini sarmış ve gençler arasında  yayılan intihar modasına neden olmuştu</a:t>
            </a:r>
            <a:r>
              <a:rPr lang="tr-TR" dirty="0" smtClean="0"/>
              <a:t>.</a:t>
            </a:r>
            <a:endParaRPr lang="tr-TR" dirty="0"/>
          </a:p>
        </p:txBody>
      </p:sp>
    </p:spTree>
    <p:extLst>
      <p:ext uri="{BB962C8B-B14F-4D97-AF65-F5344CB8AC3E}">
        <p14:creationId xmlns:p14="http://schemas.microsoft.com/office/powerpoint/2010/main" val="3647383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878</Words>
  <Application>Microsoft Office PowerPoint</Application>
  <PresentationFormat>Ekran Gösterisi (4:3)</PresentationFormat>
  <Paragraphs>106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Adam Mickiewicz </vt:lpstr>
      <vt:lpstr>PowerPoint Sunusu</vt:lpstr>
      <vt:lpstr>PowerPoint Sunusu</vt:lpstr>
      <vt:lpstr>Romantiklik </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5</cp:revision>
  <dcterms:created xsi:type="dcterms:W3CDTF">2020-05-20T15:11:46Z</dcterms:created>
  <dcterms:modified xsi:type="dcterms:W3CDTF">2020-05-20T15:38:23Z</dcterms:modified>
</cp:coreProperties>
</file>