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1" r:id="rId5"/>
    <p:sldId id="260"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A2CDD5D-E959-4921-9397-786B763E25B6}">
          <p14:sldIdLst>
            <p14:sldId id="256"/>
            <p14:sldId id="257"/>
            <p14:sldId id="258"/>
            <p14:sldId id="261"/>
            <p14:sldId id="260"/>
            <p14:sldId id="2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6.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Din</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12.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11. ve 12. haftalar, din antropolojisi alt disiplinine giriş için ayrıldı. İlk hafta literatürde öne çıkan din tiplerine yer verilecek. Ayrıca, din ile toplumsal ilişkilenmeye dönük belli kavramlar ortaya atılacak. İkinci hafta ise büyü, bilim ve din konusundaki temel argümanlar eşliğinde din antropolojisinin bilgi ürettiği temel bir konuya giriş yapılacak. Ayrıca günümüz topluluklarının bu anlama biçimlerini ayrıştırma temayülüne karşı toplumsal pratikte bunların </a:t>
            </a:r>
            <a:r>
              <a:rPr lang="tr-TR" sz="2400" dirty="0" err="1">
                <a:latin typeface="Bell MT" pitchFamily="18" charset="0"/>
              </a:rPr>
              <a:t>içiçe</a:t>
            </a:r>
            <a:r>
              <a:rPr lang="tr-TR" sz="2400" dirty="0">
                <a:latin typeface="Bell MT" pitchFamily="18" charset="0"/>
              </a:rPr>
              <a:t> geçmişliğine dair bir argüman formüle edilecek.</a:t>
            </a:r>
          </a:p>
          <a:p>
            <a:pPr>
              <a:buNone/>
            </a:pP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12.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Belirsizlik, bir yandan bireysel ve toplumsal yaşamın dengesini bozmaya namzet ürkütücü bir durum ve öte yandan bunların yeniden tanzimine dönük imkanlar barındıran bir cazibe merkezidir.</a:t>
            </a:r>
          </a:p>
          <a:p>
            <a:r>
              <a:rPr lang="tr-TR" sz="2400" dirty="0">
                <a:latin typeface="Bell MT" pitchFamily="18" charset="0"/>
              </a:rPr>
              <a:t>Toplulukların belirsizliği nasıl kurguladıkları, nasıl mücadele ettikleri ve nasıl imkana dönüştürdükleri büyü, bilim ve din konusu içerisinde tartışılmıştır.</a:t>
            </a:r>
          </a:p>
          <a:p>
            <a:r>
              <a:rPr lang="tr-TR" sz="2400" dirty="0">
                <a:latin typeface="Bell MT" pitchFamily="18" charset="0"/>
              </a:rPr>
              <a:t>Antropolojik bir alan çalışması çizgisi, belirsizlik etrafında büyünün kullanımı üzerinden organize olan topluluklara vurgu yaparken Batılı toplulukların belirsizliği neredeyse karanlık, kaçınılması gereken bir bilinmezliğe bıraktığını ortaya çıkartır.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12.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Şans ve uğurun, sözgelimi, toplumsal yaşantımızdaki dolaşım sıklığına kıyasla bilimsel bir bilgi üretim alanına girmemiş olmaları çarpıcıdır.</a:t>
            </a:r>
          </a:p>
          <a:p>
            <a:r>
              <a:rPr lang="tr-TR" sz="2400" dirty="0" err="1">
                <a:latin typeface="Bell MT" pitchFamily="18" charset="0"/>
              </a:rPr>
              <a:t>Horton</a:t>
            </a:r>
            <a:r>
              <a:rPr lang="tr-TR" sz="2400" dirty="0">
                <a:latin typeface="Bell MT" pitchFamily="18" charset="0"/>
              </a:rPr>
              <a:t>, </a:t>
            </a:r>
            <a:r>
              <a:rPr lang="tr-TR" sz="2400" dirty="0" err="1">
                <a:latin typeface="Bell MT" pitchFamily="18" charset="0"/>
              </a:rPr>
              <a:t>Kalabari</a:t>
            </a:r>
            <a:r>
              <a:rPr lang="tr-TR" sz="2400" dirty="0">
                <a:latin typeface="Bell MT" pitchFamily="18" charset="0"/>
              </a:rPr>
              <a:t> </a:t>
            </a:r>
            <a:r>
              <a:rPr lang="tr-TR" sz="2400" dirty="0" err="1">
                <a:latin typeface="Bell MT" pitchFamily="18" charset="0"/>
              </a:rPr>
              <a:t>etnografisi</a:t>
            </a:r>
            <a:r>
              <a:rPr lang="tr-TR" sz="2400" dirty="0">
                <a:latin typeface="Bell MT" pitchFamily="18" charset="0"/>
              </a:rPr>
              <a:t> ile Batılı bilimin topladığı verinin toplumsal yaşam dolaşımı konusunda sınırlı kaldığını oysa din ve büyünün sınırlı «veri» üzerinden toplumsal yaşam kurgusuna ağırlıklarını koyduklarını belirtir. </a:t>
            </a:r>
          </a:p>
        </p:txBody>
      </p:sp>
    </p:spTree>
    <p:extLst>
      <p:ext uri="{BB962C8B-B14F-4D97-AF65-F5344CB8AC3E}">
        <p14:creationId xmlns:p14="http://schemas.microsoft.com/office/powerpoint/2010/main" val="121428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12.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On ikinci hafta </a:t>
            </a:r>
            <a:r>
              <a:rPr lang="tr-TR" sz="2400" dirty="0" err="1">
                <a:latin typeface="Bell MT" pitchFamily="18" charset="0"/>
              </a:rPr>
              <a:t>Malinowski’nin</a:t>
            </a:r>
            <a:r>
              <a:rPr lang="tr-TR" sz="2400" dirty="0">
                <a:latin typeface="Bell MT" pitchFamily="18" charset="0"/>
              </a:rPr>
              <a:t> </a:t>
            </a:r>
            <a:r>
              <a:rPr lang="tr-TR" sz="2400" dirty="0" err="1">
                <a:latin typeface="Bell MT" pitchFamily="18" charset="0"/>
              </a:rPr>
              <a:t>etnografisinin</a:t>
            </a:r>
            <a:r>
              <a:rPr lang="tr-TR" sz="2400" dirty="0">
                <a:latin typeface="Bell MT" pitchFamily="18" charset="0"/>
              </a:rPr>
              <a:t> Ahlak ve Yaşam Tarzı bölümünü okuyoruz.</a:t>
            </a:r>
          </a:p>
          <a:p>
            <a:r>
              <a:rPr lang="tr-TR" sz="2400" dirty="0">
                <a:latin typeface="Bell MT" pitchFamily="18" charset="0"/>
              </a:rPr>
              <a:t>Bu bölümde </a:t>
            </a:r>
            <a:r>
              <a:rPr lang="tr-TR" sz="2400" dirty="0" err="1">
                <a:latin typeface="Bell MT" pitchFamily="18" charset="0"/>
              </a:rPr>
              <a:t>Malinowski</a:t>
            </a:r>
            <a:r>
              <a:rPr lang="tr-TR" sz="2400" dirty="0">
                <a:latin typeface="Bell MT" pitchFamily="18" charset="0"/>
              </a:rPr>
              <a:t>, «ilkel» yasanın peşinde topluluğunun neleri uygun bulduğuna ve beklediği karşılanmadığı anda ortaya çıkan ahlaki yasak ve cezalarına odaklanıyor.</a:t>
            </a:r>
          </a:p>
        </p:txBody>
      </p:sp>
    </p:spTree>
    <p:extLst>
      <p:ext uri="{BB962C8B-B14F-4D97-AF65-F5344CB8AC3E}">
        <p14:creationId xmlns:p14="http://schemas.microsoft.com/office/powerpoint/2010/main" val="610406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12.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r>
              <a:rPr lang="tr-TR" sz="2400" dirty="0">
                <a:latin typeface="Bell MT" pitchFamily="18" charset="0"/>
              </a:rPr>
              <a:t>:</a:t>
            </a:r>
          </a:p>
          <a:p>
            <a:r>
              <a:rPr lang="tr-TR" sz="2400" dirty="0" err="1">
                <a:latin typeface="Bell MT" pitchFamily="18" charset="0"/>
              </a:rPr>
              <a:t>Bronislaw</a:t>
            </a:r>
            <a:r>
              <a:rPr lang="tr-TR" sz="2400" dirty="0">
                <a:latin typeface="Bell MT" pitchFamily="18" charset="0"/>
              </a:rPr>
              <a:t> </a:t>
            </a:r>
            <a:r>
              <a:rPr lang="tr-TR" sz="2400" dirty="0" err="1">
                <a:latin typeface="Bell MT" pitchFamily="18" charset="0"/>
              </a:rPr>
              <a:t>Malinowski</a:t>
            </a:r>
            <a:r>
              <a:rPr lang="tr-TR" sz="2400" dirty="0">
                <a:latin typeface="Bell MT" pitchFamily="18" charset="0"/>
              </a:rPr>
              <a:t>. </a:t>
            </a:r>
            <a:r>
              <a:rPr lang="tr-TR" sz="2400" i="1" dirty="0">
                <a:latin typeface="Bell MT" pitchFamily="18" charset="0"/>
              </a:rPr>
              <a:t>Vahşilerin Cinsel Yaşamı. </a:t>
            </a:r>
            <a:r>
              <a:rPr lang="tr-TR" sz="2400" dirty="0">
                <a:latin typeface="Bell MT" pitchFamily="18" charset="0"/>
              </a:rPr>
              <a:t>İstanbul: </a:t>
            </a:r>
            <a:r>
              <a:rPr lang="tr-TR" sz="2400" dirty="0" err="1">
                <a:latin typeface="Bell MT" pitchFamily="18" charset="0"/>
              </a:rPr>
              <a:t>Kabalcı</a:t>
            </a:r>
            <a:r>
              <a:rPr lang="tr-TR" sz="2400" dirty="0">
                <a:latin typeface="Bell MT" pitchFamily="18" charset="0"/>
              </a:rPr>
              <a:t> Yayınları. (Ahlak ve Yaşam Tarzı bölümü)</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TotalTime>
  <Words>287</Words>
  <Application>Microsoft Office PowerPoint</Application>
  <PresentationFormat>On-screen Show (4:3)</PresentationFormat>
  <Paragraphs>18</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Aldhabi</vt:lpstr>
      <vt:lpstr>Andalus</vt:lpstr>
      <vt:lpstr>Arial</vt:lpstr>
      <vt:lpstr>Bell MT</vt:lpstr>
      <vt:lpstr>Calibri</vt:lpstr>
      <vt:lpstr>Ofis Teması</vt:lpstr>
      <vt:lpstr>6. konu</vt:lpstr>
      <vt:lpstr>12. hafta</vt:lpstr>
      <vt:lpstr>12. hafta</vt:lpstr>
      <vt:lpstr>12. hafta</vt:lpstr>
      <vt:lpstr>12. hafta</vt:lpstr>
      <vt:lpstr>12.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55</cp:revision>
  <dcterms:created xsi:type="dcterms:W3CDTF">2018-05-08T13:48:36Z</dcterms:created>
  <dcterms:modified xsi:type="dcterms:W3CDTF">2018-12-23T13:23:58Z</dcterms:modified>
</cp:coreProperties>
</file>