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3" r:id="rId4"/>
    <p:sldId id="307" r:id="rId5"/>
    <p:sldId id="362" r:id="rId6"/>
    <p:sldId id="266" r:id="rId7"/>
    <p:sldId id="267" r:id="rId8"/>
    <p:sldId id="281" r:id="rId9"/>
    <p:sldId id="275" r:id="rId10"/>
    <p:sldId id="277" r:id="rId11"/>
    <p:sldId id="284" r:id="rId12"/>
    <p:sldId id="319" r:id="rId13"/>
    <p:sldId id="320" r:id="rId14"/>
    <p:sldId id="322" r:id="rId15"/>
    <p:sldId id="327" r:id="rId16"/>
    <p:sldId id="328" r:id="rId17"/>
    <p:sldId id="330" r:id="rId18"/>
    <p:sldId id="348" r:id="rId19"/>
    <p:sldId id="353"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49F91-FEE9-47A0-9374-567AC71BCA9E}" type="doc">
      <dgm:prSet loTypeId="urn:microsoft.com/office/officeart/2005/8/layout/orgChart1" loCatId="hierarchy" qsTypeId="urn:microsoft.com/office/officeart/2005/8/quickstyle/3d2#1" qsCatId="3D" csTypeId="urn:microsoft.com/office/officeart/2005/8/colors/colorful5" csCatId="colorful" phldr="1"/>
      <dgm:spPr/>
      <dgm:t>
        <a:bodyPr/>
        <a:lstStyle/>
        <a:p>
          <a:endParaRPr lang="tr-TR"/>
        </a:p>
      </dgm:t>
    </dgm:pt>
    <dgm:pt modelId="{E58B6F9D-13E1-4E4A-9228-521E9825A527}">
      <dgm:prSet phldrT="[Metin]" custT="1"/>
      <dgm:spPr/>
      <dgm:t>
        <a:bodyPr/>
        <a:lstStyle/>
        <a:p>
          <a:r>
            <a:rPr lang="tr-TR" sz="2800" b="1" dirty="0" smtClean="0"/>
            <a:t>Güneş Enerjisinden Elektrik üretimi</a:t>
          </a:r>
          <a:endParaRPr lang="tr-TR" sz="2800" b="1" dirty="0"/>
        </a:p>
      </dgm:t>
    </dgm:pt>
    <dgm:pt modelId="{60B06C3E-E305-4995-8DC6-B745BD1E073C}" type="parTrans" cxnId="{71F47006-8585-4655-9547-F4F5895D73C0}">
      <dgm:prSet/>
      <dgm:spPr/>
      <dgm:t>
        <a:bodyPr/>
        <a:lstStyle/>
        <a:p>
          <a:endParaRPr lang="tr-TR"/>
        </a:p>
      </dgm:t>
    </dgm:pt>
    <dgm:pt modelId="{7067D9E3-2C3B-4F29-A720-828697AC2624}" type="sibTrans" cxnId="{71F47006-8585-4655-9547-F4F5895D73C0}">
      <dgm:prSet/>
      <dgm:spPr/>
      <dgm:t>
        <a:bodyPr/>
        <a:lstStyle/>
        <a:p>
          <a:endParaRPr lang="tr-TR"/>
        </a:p>
      </dgm:t>
    </dgm:pt>
    <dgm:pt modelId="{6FA4CA6F-805F-44BD-B0F8-1192FB44FB0B}">
      <dgm:prSet phldrT="[Metin]" custT="1"/>
      <dgm:spPr>
        <a:gradFill rotWithShape="0">
          <a:gsLst>
            <a:gs pos="0">
              <a:schemeClr val="accent6">
                <a:lumMod val="75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gradFill>
      </dgm:spPr>
      <dgm:t>
        <a:bodyPr/>
        <a:lstStyle/>
        <a:p>
          <a:r>
            <a:rPr lang="tr-TR" sz="2400" b="1" dirty="0" smtClean="0"/>
            <a:t>PV</a:t>
          </a:r>
        </a:p>
        <a:p>
          <a:r>
            <a:rPr lang="tr-TR" sz="2400" b="1" dirty="0" smtClean="0"/>
            <a:t>Fotovoltaik Güneş Panelleri</a:t>
          </a:r>
          <a:endParaRPr lang="tr-TR" sz="2400" b="1" dirty="0"/>
        </a:p>
      </dgm:t>
    </dgm:pt>
    <dgm:pt modelId="{57AD5A5E-F669-4EA5-B901-D6C29B458B05}" type="parTrans" cxnId="{E429FF67-B4BE-4A24-98FF-D842CFEA7728}">
      <dgm:prSet/>
      <dgm:spPr/>
      <dgm:t>
        <a:bodyPr/>
        <a:lstStyle/>
        <a:p>
          <a:endParaRPr lang="tr-TR"/>
        </a:p>
      </dgm:t>
    </dgm:pt>
    <dgm:pt modelId="{DBF7D3F0-938A-45E3-AC37-A925D21B7E09}" type="sibTrans" cxnId="{E429FF67-B4BE-4A24-98FF-D842CFEA7728}">
      <dgm:prSet/>
      <dgm:spPr/>
      <dgm:t>
        <a:bodyPr/>
        <a:lstStyle/>
        <a:p>
          <a:endParaRPr lang="tr-TR"/>
        </a:p>
      </dgm:t>
    </dgm:pt>
    <dgm:pt modelId="{37E16109-5A73-4F3B-AF9F-FF30712C13AF}">
      <dgm:prSet phldrT="[Metin]" custT="1"/>
      <dgm:spPr/>
      <dgm:t>
        <a:bodyPr/>
        <a:lstStyle/>
        <a:p>
          <a:r>
            <a:rPr lang="tr-TR" sz="2400" b="1" dirty="0" smtClean="0"/>
            <a:t>CSP</a:t>
          </a:r>
        </a:p>
        <a:p>
          <a:r>
            <a:rPr lang="tr-TR" sz="2400" b="1" dirty="0" smtClean="0"/>
            <a:t>Yoğunlaştırılmış Güneş Termik Santrali</a:t>
          </a:r>
          <a:endParaRPr lang="tr-TR" sz="2400" b="1" dirty="0"/>
        </a:p>
      </dgm:t>
    </dgm:pt>
    <dgm:pt modelId="{ACB22094-1AC9-4FB2-8E8F-AB0968C49421}" type="parTrans" cxnId="{E05FF66E-8B6B-4E53-B8D0-70B810CB61E0}">
      <dgm:prSet/>
      <dgm:spPr/>
      <dgm:t>
        <a:bodyPr/>
        <a:lstStyle/>
        <a:p>
          <a:endParaRPr lang="tr-TR"/>
        </a:p>
      </dgm:t>
    </dgm:pt>
    <dgm:pt modelId="{B32A8A2C-D179-46A5-8CB2-1041FD3DA241}" type="sibTrans" cxnId="{E05FF66E-8B6B-4E53-B8D0-70B810CB61E0}">
      <dgm:prSet/>
      <dgm:spPr/>
      <dgm:t>
        <a:bodyPr/>
        <a:lstStyle/>
        <a:p>
          <a:endParaRPr lang="tr-TR"/>
        </a:p>
      </dgm:t>
    </dgm:pt>
    <dgm:pt modelId="{63A30A18-815C-49FA-8D8D-43D2896C972A}">
      <dgm:prSet phldrT="[Metin]" custT="1"/>
      <dgm:spPr/>
      <dgm:t>
        <a:bodyPr/>
        <a:lstStyle/>
        <a:p>
          <a:r>
            <a:rPr lang="tr-TR" sz="2400" b="1" dirty="0" smtClean="0"/>
            <a:t>CPV </a:t>
          </a:r>
        </a:p>
        <a:p>
          <a:r>
            <a:rPr lang="tr-TR" sz="2400" b="1" dirty="0" smtClean="0"/>
            <a:t>Yoğunlaştırılmış Fotovoltaik</a:t>
          </a:r>
          <a:endParaRPr lang="tr-TR" sz="2400" b="1" dirty="0"/>
        </a:p>
      </dgm:t>
    </dgm:pt>
    <dgm:pt modelId="{108BDC3D-E9E0-4C77-B600-7865E7923834}" type="sibTrans" cxnId="{745835EF-6F64-41DA-AE3B-B9D68170A406}">
      <dgm:prSet/>
      <dgm:spPr/>
      <dgm:t>
        <a:bodyPr/>
        <a:lstStyle/>
        <a:p>
          <a:endParaRPr lang="tr-TR"/>
        </a:p>
      </dgm:t>
    </dgm:pt>
    <dgm:pt modelId="{7B8D1936-92A3-444A-AF65-7D1637CD454B}" type="parTrans" cxnId="{745835EF-6F64-41DA-AE3B-B9D68170A406}">
      <dgm:prSet/>
      <dgm:spPr/>
      <dgm:t>
        <a:bodyPr/>
        <a:lstStyle/>
        <a:p>
          <a:endParaRPr lang="tr-TR"/>
        </a:p>
      </dgm:t>
    </dgm:pt>
    <dgm:pt modelId="{FAA4C301-99A1-462B-8FE1-029597E331F1}">
      <dgm:prSet custT="1"/>
      <dgm:spPr>
        <a:solidFill>
          <a:schemeClr val="accent6">
            <a:lumMod val="75000"/>
          </a:schemeClr>
        </a:solidFill>
        <a:effectLst>
          <a:outerShdw blurRad="40000" dist="23000" dir="5400000" rotWithShape="0">
            <a:srgbClr val="FF9900">
              <a:alpha val="35000"/>
            </a:srgbClr>
          </a:outerShdw>
        </a:effectLst>
      </dgm:spPr>
      <dgm:t>
        <a:bodyPr/>
        <a:lstStyle/>
        <a:p>
          <a:r>
            <a:rPr lang="tr-TR" sz="2000" dirty="0" smtClean="0"/>
            <a:t>Şebekeye bağlı Sistemler</a:t>
          </a:r>
          <a:endParaRPr lang="tr-TR" sz="2000" dirty="0"/>
        </a:p>
      </dgm:t>
    </dgm:pt>
    <dgm:pt modelId="{9DD7ACCA-B6DF-4B8C-AB83-EA62C640A5B6}" type="parTrans" cxnId="{035FB26A-6A20-4CA4-9CBC-0B5761E6BBF0}">
      <dgm:prSet/>
      <dgm:spPr/>
      <dgm:t>
        <a:bodyPr/>
        <a:lstStyle/>
        <a:p>
          <a:endParaRPr lang="tr-TR"/>
        </a:p>
      </dgm:t>
    </dgm:pt>
    <dgm:pt modelId="{E62B9254-0C2C-49E5-A37D-051C8A6C3F53}" type="sibTrans" cxnId="{035FB26A-6A20-4CA4-9CBC-0B5761E6BBF0}">
      <dgm:prSet/>
      <dgm:spPr/>
      <dgm:t>
        <a:bodyPr/>
        <a:lstStyle/>
        <a:p>
          <a:endParaRPr lang="tr-TR"/>
        </a:p>
      </dgm:t>
    </dgm:pt>
    <dgm:pt modelId="{051A5DE6-C08C-4190-9996-7AC87408F01A}" type="pres">
      <dgm:prSet presAssocID="{E8C49F91-FEE9-47A0-9374-567AC71BCA9E}" presName="hierChild1" presStyleCnt="0">
        <dgm:presLayoutVars>
          <dgm:orgChart val="1"/>
          <dgm:chPref val="1"/>
          <dgm:dir/>
          <dgm:animOne val="branch"/>
          <dgm:animLvl val="lvl"/>
          <dgm:resizeHandles/>
        </dgm:presLayoutVars>
      </dgm:prSet>
      <dgm:spPr/>
      <dgm:t>
        <a:bodyPr/>
        <a:lstStyle/>
        <a:p>
          <a:endParaRPr lang="tr-TR"/>
        </a:p>
      </dgm:t>
    </dgm:pt>
    <dgm:pt modelId="{C1DEB0EB-37FE-4CA0-818A-4A42FA700981}" type="pres">
      <dgm:prSet presAssocID="{E58B6F9D-13E1-4E4A-9228-521E9825A527}" presName="hierRoot1" presStyleCnt="0">
        <dgm:presLayoutVars>
          <dgm:hierBranch val="init"/>
        </dgm:presLayoutVars>
      </dgm:prSet>
      <dgm:spPr/>
    </dgm:pt>
    <dgm:pt modelId="{E7C49753-04DA-4C32-B093-F71683D1327F}" type="pres">
      <dgm:prSet presAssocID="{E58B6F9D-13E1-4E4A-9228-521E9825A527}" presName="rootComposite1" presStyleCnt="0"/>
      <dgm:spPr/>
    </dgm:pt>
    <dgm:pt modelId="{B1383A5C-096D-4485-B6AA-4556D9CACD5C}" type="pres">
      <dgm:prSet presAssocID="{E58B6F9D-13E1-4E4A-9228-521E9825A527}" presName="rootText1" presStyleLbl="node0" presStyleIdx="0" presStyleCnt="2" custScaleX="163010" custScaleY="137007" custLinFactY="-61443" custLinFactNeighborX="-6447" custLinFactNeighborY="-100000">
        <dgm:presLayoutVars>
          <dgm:chPref val="3"/>
        </dgm:presLayoutVars>
      </dgm:prSet>
      <dgm:spPr/>
      <dgm:t>
        <a:bodyPr/>
        <a:lstStyle/>
        <a:p>
          <a:endParaRPr lang="tr-TR"/>
        </a:p>
      </dgm:t>
    </dgm:pt>
    <dgm:pt modelId="{7252A03C-65B7-4539-BE45-C04B6F43D834}" type="pres">
      <dgm:prSet presAssocID="{E58B6F9D-13E1-4E4A-9228-521E9825A527}" presName="rootConnector1" presStyleLbl="node1" presStyleIdx="0" presStyleCnt="0"/>
      <dgm:spPr/>
      <dgm:t>
        <a:bodyPr/>
        <a:lstStyle/>
        <a:p>
          <a:endParaRPr lang="tr-TR"/>
        </a:p>
      </dgm:t>
    </dgm:pt>
    <dgm:pt modelId="{591E6C4A-C7F5-496A-88DA-57E8EE1D8762}" type="pres">
      <dgm:prSet presAssocID="{E58B6F9D-13E1-4E4A-9228-521E9825A527}" presName="hierChild2" presStyleCnt="0"/>
      <dgm:spPr/>
    </dgm:pt>
    <dgm:pt modelId="{49471E7C-C1A0-4B2D-866F-2530A47835B6}" type="pres">
      <dgm:prSet presAssocID="{57AD5A5E-F669-4EA5-B901-D6C29B458B05}" presName="Name37" presStyleLbl="parChTrans1D2" presStyleIdx="0" presStyleCnt="3"/>
      <dgm:spPr/>
      <dgm:t>
        <a:bodyPr/>
        <a:lstStyle/>
        <a:p>
          <a:endParaRPr lang="tr-TR"/>
        </a:p>
      </dgm:t>
    </dgm:pt>
    <dgm:pt modelId="{14598193-B25B-4FD5-80BB-6563BF8AE4E3}" type="pres">
      <dgm:prSet presAssocID="{6FA4CA6F-805F-44BD-B0F8-1192FB44FB0B}" presName="hierRoot2" presStyleCnt="0">
        <dgm:presLayoutVars>
          <dgm:hierBranch val="init"/>
        </dgm:presLayoutVars>
      </dgm:prSet>
      <dgm:spPr/>
    </dgm:pt>
    <dgm:pt modelId="{0F2678AD-1533-4029-83A6-C9DE55FD22A8}" type="pres">
      <dgm:prSet presAssocID="{6FA4CA6F-805F-44BD-B0F8-1192FB44FB0B}" presName="rootComposite" presStyleCnt="0"/>
      <dgm:spPr/>
    </dgm:pt>
    <dgm:pt modelId="{E65BC2B0-85D7-496A-9272-FFAC323908C4}" type="pres">
      <dgm:prSet presAssocID="{6FA4CA6F-805F-44BD-B0F8-1192FB44FB0B}" presName="rootText" presStyleLbl="node2" presStyleIdx="0" presStyleCnt="3" custScaleX="117932" custScaleY="128454" custLinFactY="-39869" custLinFactNeighborX="3440" custLinFactNeighborY="-100000">
        <dgm:presLayoutVars>
          <dgm:chPref val="3"/>
        </dgm:presLayoutVars>
      </dgm:prSet>
      <dgm:spPr/>
      <dgm:t>
        <a:bodyPr/>
        <a:lstStyle/>
        <a:p>
          <a:endParaRPr lang="tr-TR"/>
        </a:p>
      </dgm:t>
    </dgm:pt>
    <dgm:pt modelId="{1CCCD1C8-79A4-4243-823C-CBA29EBD4302}" type="pres">
      <dgm:prSet presAssocID="{6FA4CA6F-805F-44BD-B0F8-1192FB44FB0B}" presName="rootConnector" presStyleLbl="node2" presStyleIdx="0" presStyleCnt="3"/>
      <dgm:spPr/>
      <dgm:t>
        <a:bodyPr/>
        <a:lstStyle/>
        <a:p>
          <a:endParaRPr lang="tr-TR"/>
        </a:p>
      </dgm:t>
    </dgm:pt>
    <dgm:pt modelId="{48F921AE-6D5D-45BD-8DB7-A80D683FE63E}" type="pres">
      <dgm:prSet presAssocID="{6FA4CA6F-805F-44BD-B0F8-1192FB44FB0B}" presName="hierChild4" presStyleCnt="0"/>
      <dgm:spPr/>
    </dgm:pt>
    <dgm:pt modelId="{EF03B91A-2CD9-488E-A774-0CB08D94DC16}" type="pres">
      <dgm:prSet presAssocID="{6FA4CA6F-805F-44BD-B0F8-1192FB44FB0B}" presName="hierChild5" presStyleCnt="0"/>
      <dgm:spPr/>
    </dgm:pt>
    <dgm:pt modelId="{39369D6D-71D1-4E71-B873-4A4D08D8AAFB}" type="pres">
      <dgm:prSet presAssocID="{7B8D1936-92A3-444A-AF65-7D1637CD454B}" presName="Name37" presStyleLbl="parChTrans1D2" presStyleIdx="1" presStyleCnt="3"/>
      <dgm:spPr/>
      <dgm:t>
        <a:bodyPr/>
        <a:lstStyle/>
        <a:p>
          <a:endParaRPr lang="tr-TR"/>
        </a:p>
      </dgm:t>
    </dgm:pt>
    <dgm:pt modelId="{DBA512A8-0FA2-4F4B-A975-B4144F43D769}" type="pres">
      <dgm:prSet presAssocID="{63A30A18-815C-49FA-8D8D-43D2896C972A}" presName="hierRoot2" presStyleCnt="0">
        <dgm:presLayoutVars>
          <dgm:hierBranch val="init"/>
        </dgm:presLayoutVars>
      </dgm:prSet>
      <dgm:spPr/>
    </dgm:pt>
    <dgm:pt modelId="{133EFFA9-4175-4FE3-BEC8-6D990F969B38}" type="pres">
      <dgm:prSet presAssocID="{63A30A18-815C-49FA-8D8D-43D2896C972A}" presName="rootComposite" presStyleCnt="0"/>
      <dgm:spPr/>
    </dgm:pt>
    <dgm:pt modelId="{F130DCFE-CADE-455F-8827-720178FF8E41}" type="pres">
      <dgm:prSet presAssocID="{63A30A18-815C-49FA-8D8D-43D2896C972A}" presName="rootText" presStyleLbl="node2" presStyleIdx="1" presStyleCnt="3" custScaleX="133705" custScaleY="128484" custLinFactY="-39869" custLinFactNeighborX="4365" custLinFactNeighborY="-100000">
        <dgm:presLayoutVars>
          <dgm:chPref val="3"/>
        </dgm:presLayoutVars>
      </dgm:prSet>
      <dgm:spPr/>
      <dgm:t>
        <a:bodyPr/>
        <a:lstStyle/>
        <a:p>
          <a:endParaRPr lang="tr-TR"/>
        </a:p>
      </dgm:t>
    </dgm:pt>
    <dgm:pt modelId="{06F33E41-5AE5-4847-9727-0FD53030EDB2}" type="pres">
      <dgm:prSet presAssocID="{63A30A18-815C-49FA-8D8D-43D2896C972A}" presName="rootConnector" presStyleLbl="node2" presStyleIdx="1" presStyleCnt="3"/>
      <dgm:spPr/>
      <dgm:t>
        <a:bodyPr/>
        <a:lstStyle/>
        <a:p>
          <a:endParaRPr lang="tr-TR"/>
        </a:p>
      </dgm:t>
    </dgm:pt>
    <dgm:pt modelId="{CA4E782B-649D-49BD-A1C1-2FA995E053D2}" type="pres">
      <dgm:prSet presAssocID="{63A30A18-815C-49FA-8D8D-43D2896C972A}" presName="hierChild4" presStyleCnt="0"/>
      <dgm:spPr/>
    </dgm:pt>
    <dgm:pt modelId="{1F1164D7-1AA6-4EC5-9FE5-EBB35D8B08DF}" type="pres">
      <dgm:prSet presAssocID="{63A30A18-815C-49FA-8D8D-43D2896C972A}" presName="hierChild5" presStyleCnt="0"/>
      <dgm:spPr/>
    </dgm:pt>
    <dgm:pt modelId="{5E630CC3-C773-4358-A4EE-3F3869FF6C85}" type="pres">
      <dgm:prSet presAssocID="{ACB22094-1AC9-4FB2-8E8F-AB0968C49421}" presName="Name37" presStyleLbl="parChTrans1D2" presStyleIdx="2" presStyleCnt="3"/>
      <dgm:spPr/>
      <dgm:t>
        <a:bodyPr/>
        <a:lstStyle/>
        <a:p>
          <a:endParaRPr lang="tr-TR"/>
        </a:p>
      </dgm:t>
    </dgm:pt>
    <dgm:pt modelId="{2078825A-3922-4C05-B5DE-8311C484C558}" type="pres">
      <dgm:prSet presAssocID="{37E16109-5A73-4F3B-AF9F-FF30712C13AF}" presName="hierRoot2" presStyleCnt="0">
        <dgm:presLayoutVars>
          <dgm:hierBranch val="init"/>
        </dgm:presLayoutVars>
      </dgm:prSet>
      <dgm:spPr/>
    </dgm:pt>
    <dgm:pt modelId="{73547CA5-FE37-4C53-9758-97AEB38D892F}" type="pres">
      <dgm:prSet presAssocID="{37E16109-5A73-4F3B-AF9F-FF30712C13AF}" presName="rootComposite" presStyleCnt="0"/>
      <dgm:spPr/>
    </dgm:pt>
    <dgm:pt modelId="{7213103C-5478-4DFD-8126-F52B502BF00F}" type="pres">
      <dgm:prSet presAssocID="{37E16109-5A73-4F3B-AF9F-FF30712C13AF}" presName="rootText" presStyleLbl="node2" presStyleIdx="2" presStyleCnt="3" custScaleX="139981" custScaleY="128484" custLinFactY="-41913" custLinFactNeighborX="101" custLinFactNeighborY="-100000">
        <dgm:presLayoutVars>
          <dgm:chPref val="3"/>
        </dgm:presLayoutVars>
      </dgm:prSet>
      <dgm:spPr/>
      <dgm:t>
        <a:bodyPr/>
        <a:lstStyle/>
        <a:p>
          <a:endParaRPr lang="tr-TR"/>
        </a:p>
      </dgm:t>
    </dgm:pt>
    <dgm:pt modelId="{72A51554-F9FA-4BA2-B347-E11D9A2B04CF}" type="pres">
      <dgm:prSet presAssocID="{37E16109-5A73-4F3B-AF9F-FF30712C13AF}" presName="rootConnector" presStyleLbl="node2" presStyleIdx="2" presStyleCnt="3"/>
      <dgm:spPr/>
      <dgm:t>
        <a:bodyPr/>
        <a:lstStyle/>
        <a:p>
          <a:endParaRPr lang="tr-TR"/>
        </a:p>
      </dgm:t>
    </dgm:pt>
    <dgm:pt modelId="{77D22945-53D9-4B40-B274-BBC236180706}" type="pres">
      <dgm:prSet presAssocID="{37E16109-5A73-4F3B-AF9F-FF30712C13AF}" presName="hierChild4" presStyleCnt="0"/>
      <dgm:spPr/>
    </dgm:pt>
    <dgm:pt modelId="{F43F3811-C984-4A6C-A682-C43D63C668AB}" type="pres">
      <dgm:prSet presAssocID="{37E16109-5A73-4F3B-AF9F-FF30712C13AF}" presName="hierChild5" presStyleCnt="0"/>
      <dgm:spPr/>
    </dgm:pt>
    <dgm:pt modelId="{A859FEE2-32E2-46DE-8D3A-B9B2551E4E8E}" type="pres">
      <dgm:prSet presAssocID="{E58B6F9D-13E1-4E4A-9228-521E9825A527}" presName="hierChild3" presStyleCnt="0"/>
      <dgm:spPr/>
    </dgm:pt>
    <dgm:pt modelId="{D6B32483-3F8D-47D9-BD74-26952C9AA864}" type="pres">
      <dgm:prSet presAssocID="{FAA4C301-99A1-462B-8FE1-029597E331F1}" presName="hierRoot1" presStyleCnt="0">
        <dgm:presLayoutVars>
          <dgm:hierBranch val="init"/>
        </dgm:presLayoutVars>
      </dgm:prSet>
      <dgm:spPr/>
    </dgm:pt>
    <dgm:pt modelId="{8E27A04F-D0BE-4912-B802-8467B2F99DB1}" type="pres">
      <dgm:prSet presAssocID="{FAA4C301-99A1-462B-8FE1-029597E331F1}" presName="rootComposite1" presStyleCnt="0"/>
      <dgm:spPr/>
    </dgm:pt>
    <dgm:pt modelId="{133F4F6B-F614-4CF4-AB58-B3D0600BBE3C}" type="pres">
      <dgm:prSet presAssocID="{FAA4C301-99A1-462B-8FE1-029597E331F1}" presName="rootText1" presStyleLbl="node0" presStyleIdx="1" presStyleCnt="2" custScaleX="100000" custScaleY="65340" custLinFactX="-105735" custLinFactY="100000" custLinFactNeighborX="-200000" custLinFactNeighborY="177750">
        <dgm:presLayoutVars>
          <dgm:chPref val="3"/>
        </dgm:presLayoutVars>
      </dgm:prSet>
      <dgm:spPr/>
      <dgm:t>
        <a:bodyPr/>
        <a:lstStyle/>
        <a:p>
          <a:endParaRPr lang="tr-TR"/>
        </a:p>
      </dgm:t>
    </dgm:pt>
    <dgm:pt modelId="{A2C5FD39-FCDE-4306-8B06-86F8C17AAE82}" type="pres">
      <dgm:prSet presAssocID="{FAA4C301-99A1-462B-8FE1-029597E331F1}" presName="rootConnector1" presStyleLbl="node1" presStyleIdx="0" presStyleCnt="0"/>
      <dgm:spPr/>
      <dgm:t>
        <a:bodyPr/>
        <a:lstStyle/>
        <a:p>
          <a:endParaRPr lang="tr-TR"/>
        </a:p>
      </dgm:t>
    </dgm:pt>
    <dgm:pt modelId="{18309C2F-2A44-43C0-A8AA-30BFC72C3662}" type="pres">
      <dgm:prSet presAssocID="{FAA4C301-99A1-462B-8FE1-029597E331F1}" presName="hierChild2" presStyleCnt="0"/>
      <dgm:spPr/>
    </dgm:pt>
    <dgm:pt modelId="{F164432D-65FD-42AE-81DA-DF8156E842D9}" type="pres">
      <dgm:prSet presAssocID="{FAA4C301-99A1-462B-8FE1-029597E331F1}" presName="hierChild3" presStyleCnt="0"/>
      <dgm:spPr/>
    </dgm:pt>
  </dgm:ptLst>
  <dgm:cxnLst>
    <dgm:cxn modelId="{34D67F70-FC83-435F-8DC0-0155301E7C03}" type="presOf" srcId="{ACB22094-1AC9-4FB2-8E8F-AB0968C49421}" destId="{5E630CC3-C773-4358-A4EE-3F3869FF6C85}" srcOrd="0" destOrd="0" presId="urn:microsoft.com/office/officeart/2005/8/layout/orgChart1"/>
    <dgm:cxn modelId="{DBD7B94E-85CE-4256-9ED0-5781ADDDF53D}" type="presOf" srcId="{57AD5A5E-F669-4EA5-B901-D6C29B458B05}" destId="{49471E7C-C1A0-4B2D-866F-2530A47835B6}" srcOrd="0" destOrd="0" presId="urn:microsoft.com/office/officeart/2005/8/layout/orgChart1"/>
    <dgm:cxn modelId="{7C7C3CA4-27B2-4811-BBF1-9EB4B8243026}" type="presOf" srcId="{37E16109-5A73-4F3B-AF9F-FF30712C13AF}" destId="{7213103C-5478-4DFD-8126-F52B502BF00F}" srcOrd="0" destOrd="0" presId="urn:microsoft.com/office/officeart/2005/8/layout/orgChart1"/>
    <dgm:cxn modelId="{4014E32A-3F14-407F-9267-5F9487E9ECF4}" type="presOf" srcId="{6FA4CA6F-805F-44BD-B0F8-1192FB44FB0B}" destId="{1CCCD1C8-79A4-4243-823C-CBA29EBD4302}" srcOrd="1" destOrd="0" presId="urn:microsoft.com/office/officeart/2005/8/layout/orgChart1"/>
    <dgm:cxn modelId="{A51BC782-5048-448F-AA10-A130DA541A17}" type="presOf" srcId="{37E16109-5A73-4F3B-AF9F-FF30712C13AF}" destId="{72A51554-F9FA-4BA2-B347-E11D9A2B04CF}" srcOrd="1" destOrd="0" presId="urn:microsoft.com/office/officeart/2005/8/layout/orgChart1"/>
    <dgm:cxn modelId="{5781E508-198E-4D6E-AD44-74C9C58E8C03}" type="presOf" srcId="{E8C49F91-FEE9-47A0-9374-567AC71BCA9E}" destId="{051A5DE6-C08C-4190-9996-7AC87408F01A}" srcOrd="0" destOrd="0" presId="urn:microsoft.com/office/officeart/2005/8/layout/orgChart1"/>
    <dgm:cxn modelId="{C3F0EB2B-1412-466F-B45B-218CD19C33FB}" type="presOf" srcId="{7B8D1936-92A3-444A-AF65-7D1637CD454B}" destId="{39369D6D-71D1-4E71-B873-4A4D08D8AAFB}" srcOrd="0" destOrd="0" presId="urn:microsoft.com/office/officeart/2005/8/layout/orgChart1"/>
    <dgm:cxn modelId="{D29F930D-8AF2-4B0F-9755-9DF929495158}" type="presOf" srcId="{E58B6F9D-13E1-4E4A-9228-521E9825A527}" destId="{7252A03C-65B7-4539-BE45-C04B6F43D834}" srcOrd="1" destOrd="0" presId="urn:microsoft.com/office/officeart/2005/8/layout/orgChart1"/>
    <dgm:cxn modelId="{EF7B4017-D85A-45D2-B8BC-AE12B6113BA3}" type="presOf" srcId="{6FA4CA6F-805F-44BD-B0F8-1192FB44FB0B}" destId="{E65BC2B0-85D7-496A-9272-FFAC323908C4}" srcOrd="0" destOrd="0" presId="urn:microsoft.com/office/officeart/2005/8/layout/orgChart1"/>
    <dgm:cxn modelId="{E05FF66E-8B6B-4E53-B8D0-70B810CB61E0}" srcId="{E58B6F9D-13E1-4E4A-9228-521E9825A527}" destId="{37E16109-5A73-4F3B-AF9F-FF30712C13AF}" srcOrd="2" destOrd="0" parTransId="{ACB22094-1AC9-4FB2-8E8F-AB0968C49421}" sibTransId="{B32A8A2C-D179-46A5-8CB2-1041FD3DA241}"/>
    <dgm:cxn modelId="{71F47006-8585-4655-9547-F4F5895D73C0}" srcId="{E8C49F91-FEE9-47A0-9374-567AC71BCA9E}" destId="{E58B6F9D-13E1-4E4A-9228-521E9825A527}" srcOrd="0" destOrd="0" parTransId="{60B06C3E-E305-4995-8DC6-B745BD1E073C}" sibTransId="{7067D9E3-2C3B-4F29-A720-828697AC2624}"/>
    <dgm:cxn modelId="{A45DC20B-A18C-4319-B5DF-BB05E2BC56C1}" type="presOf" srcId="{E58B6F9D-13E1-4E4A-9228-521E9825A527}" destId="{B1383A5C-096D-4485-B6AA-4556D9CACD5C}" srcOrd="0" destOrd="0" presId="urn:microsoft.com/office/officeart/2005/8/layout/orgChart1"/>
    <dgm:cxn modelId="{FE4A2104-FF87-4018-A623-D824B55AC540}" type="presOf" srcId="{FAA4C301-99A1-462B-8FE1-029597E331F1}" destId="{133F4F6B-F614-4CF4-AB58-B3D0600BBE3C}" srcOrd="0" destOrd="0" presId="urn:microsoft.com/office/officeart/2005/8/layout/orgChart1"/>
    <dgm:cxn modelId="{97C87092-FDEE-4E97-AEA6-C197DE1B4FA5}" type="presOf" srcId="{63A30A18-815C-49FA-8D8D-43D2896C972A}" destId="{06F33E41-5AE5-4847-9727-0FD53030EDB2}" srcOrd="1" destOrd="0" presId="urn:microsoft.com/office/officeart/2005/8/layout/orgChart1"/>
    <dgm:cxn modelId="{035FB26A-6A20-4CA4-9CBC-0B5761E6BBF0}" srcId="{E8C49F91-FEE9-47A0-9374-567AC71BCA9E}" destId="{FAA4C301-99A1-462B-8FE1-029597E331F1}" srcOrd="1" destOrd="0" parTransId="{9DD7ACCA-B6DF-4B8C-AB83-EA62C640A5B6}" sibTransId="{E62B9254-0C2C-49E5-A37D-051C8A6C3F53}"/>
    <dgm:cxn modelId="{04643200-715B-4C40-88AE-03D5DFD21A7C}" type="presOf" srcId="{FAA4C301-99A1-462B-8FE1-029597E331F1}" destId="{A2C5FD39-FCDE-4306-8B06-86F8C17AAE82}" srcOrd="1" destOrd="0" presId="urn:microsoft.com/office/officeart/2005/8/layout/orgChart1"/>
    <dgm:cxn modelId="{E429FF67-B4BE-4A24-98FF-D842CFEA7728}" srcId="{E58B6F9D-13E1-4E4A-9228-521E9825A527}" destId="{6FA4CA6F-805F-44BD-B0F8-1192FB44FB0B}" srcOrd="0" destOrd="0" parTransId="{57AD5A5E-F669-4EA5-B901-D6C29B458B05}" sibTransId="{DBF7D3F0-938A-45E3-AC37-A925D21B7E09}"/>
    <dgm:cxn modelId="{86E01208-7643-45CE-9586-2B14BCBF83FE}" type="presOf" srcId="{63A30A18-815C-49FA-8D8D-43D2896C972A}" destId="{F130DCFE-CADE-455F-8827-720178FF8E41}" srcOrd="0" destOrd="0" presId="urn:microsoft.com/office/officeart/2005/8/layout/orgChart1"/>
    <dgm:cxn modelId="{745835EF-6F64-41DA-AE3B-B9D68170A406}" srcId="{E58B6F9D-13E1-4E4A-9228-521E9825A527}" destId="{63A30A18-815C-49FA-8D8D-43D2896C972A}" srcOrd="1" destOrd="0" parTransId="{7B8D1936-92A3-444A-AF65-7D1637CD454B}" sibTransId="{108BDC3D-E9E0-4C77-B600-7865E7923834}"/>
    <dgm:cxn modelId="{9FFB37E6-5B14-4BC0-975A-03C84D44E47C}" type="presParOf" srcId="{051A5DE6-C08C-4190-9996-7AC87408F01A}" destId="{C1DEB0EB-37FE-4CA0-818A-4A42FA700981}" srcOrd="0" destOrd="0" presId="urn:microsoft.com/office/officeart/2005/8/layout/orgChart1"/>
    <dgm:cxn modelId="{30D217E6-0641-41B6-B578-731BFADBF5B7}" type="presParOf" srcId="{C1DEB0EB-37FE-4CA0-818A-4A42FA700981}" destId="{E7C49753-04DA-4C32-B093-F71683D1327F}" srcOrd="0" destOrd="0" presId="urn:microsoft.com/office/officeart/2005/8/layout/orgChart1"/>
    <dgm:cxn modelId="{457E4C1A-3CE4-4467-88C1-315FA4F80276}" type="presParOf" srcId="{E7C49753-04DA-4C32-B093-F71683D1327F}" destId="{B1383A5C-096D-4485-B6AA-4556D9CACD5C}" srcOrd="0" destOrd="0" presId="urn:microsoft.com/office/officeart/2005/8/layout/orgChart1"/>
    <dgm:cxn modelId="{29911273-44A1-4DA8-9737-164F3E9C4AB0}" type="presParOf" srcId="{E7C49753-04DA-4C32-B093-F71683D1327F}" destId="{7252A03C-65B7-4539-BE45-C04B6F43D834}" srcOrd="1" destOrd="0" presId="urn:microsoft.com/office/officeart/2005/8/layout/orgChart1"/>
    <dgm:cxn modelId="{A49466E3-1AE9-4BA4-813A-832BAEA7B9B1}" type="presParOf" srcId="{C1DEB0EB-37FE-4CA0-818A-4A42FA700981}" destId="{591E6C4A-C7F5-496A-88DA-57E8EE1D8762}" srcOrd="1" destOrd="0" presId="urn:microsoft.com/office/officeart/2005/8/layout/orgChart1"/>
    <dgm:cxn modelId="{82B746ED-F53F-4203-83C4-CD00995E7929}" type="presParOf" srcId="{591E6C4A-C7F5-496A-88DA-57E8EE1D8762}" destId="{49471E7C-C1A0-4B2D-866F-2530A47835B6}" srcOrd="0" destOrd="0" presId="urn:microsoft.com/office/officeart/2005/8/layout/orgChart1"/>
    <dgm:cxn modelId="{EA5A198D-747C-42BC-AA71-74E3AADDDB9C}" type="presParOf" srcId="{591E6C4A-C7F5-496A-88DA-57E8EE1D8762}" destId="{14598193-B25B-4FD5-80BB-6563BF8AE4E3}" srcOrd="1" destOrd="0" presId="urn:microsoft.com/office/officeart/2005/8/layout/orgChart1"/>
    <dgm:cxn modelId="{F42AB113-19BB-48FA-8BF6-10A64429D8EB}" type="presParOf" srcId="{14598193-B25B-4FD5-80BB-6563BF8AE4E3}" destId="{0F2678AD-1533-4029-83A6-C9DE55FD22A8}" srcOrd="0" destOrd="0" presId="urn:microsoft.com/office/officeart/2005/8/layout/orgChart1"/>
    <dgm:cxn modelId="{8BE6FAF7-F37E-46D9-9794-C772D521B085}" type="presParOf" srcId="{0F2678AD-1533-4029-83A6-C9DE55FD22A8}" destId="{E65BC2B0-85D7-496A-9272-FFAC323908C4}" srcOrd="0" destOrd="0" presId="urn:microsoft.com/office/officeart/2005/8/layout/orgChart1"/>
    <dgm:cxn modelId="{D24F072D-C40E-4233-A4E8-31217005C98F}" type="presParOf" srcId="{0F2678AD-1533-4029-83A6-C9DE55FD22A8}" destId="{1CCCD1C8-79A4-4243-823C-CBA29EBD4302}" srcOrd="1" destOrd="0" presId="urn:microsoft.com/office/officeart/2005/8/layout/orgChart1"/>
    <dgm:cxn modelId="{294B6D53-3A47-43C8-A2D3-EA2666814E57}" type="presParOf" srcId="{14598193-B25B-4FD5-80BB-6563BF8AE4E3}" destId="{48F921AE-6D5D-45BD-8DB7-A80D683FE63E}" srcOrd="1" destOrd="0" presId="urn:microsoft.com/office/officeart/2005/8/layout/orgChart1"/>
    <dgm:cxn modelId="{E6BF4B18-1BEA-456C-AE66-AD61EF92DCB4}" type="presParOf" srcId="{14598193-B25B-4FD5-80BB-6563BF8AE4E3}" destId="{EF03B91A-2CD9-488E-A774-0CB08D94DC16}" srcOrd="2" destOrd="0" presId="urn:microsoft.com/office/officeart/2005/8/layout/orgChart1"/>
    <dgm:cxn modelId="{404F1CD6-25A3-4D1D-A55E-0DE81DC463F4}" type="presParOf" srcId="{591E6C4A-C7F5-496A-88DA-57E8EE1D8762}" destId="{39369D6D-71D1-4E71-B873-4A4D08D8AAFB}" srcOrd="2" destOrd="0" presId="urn:microsoft.com/office/officeart/2005/8/layout/orgChart1"/>
    <dgm:cxn modelId="{BBFD9C41-D822-432E-BF8B-71A9D4B4DC1D}" type="presParOf" srcId="{591E6C4A-C7F5-496A-88DA-57E8EE1D8762}" destId="{DBA512A8-0FA2-4F4B-A975-B4144F43D769}" srcOrd="3" destOrd="0" presId="urn:microsoft.com/office/officeart/2005/8/layout/orgChart1"/>
    <dgm:cxn modelId="{9FEA9BD6-5271-46BE-99A3-C4DB81130AA7}" type="presParOf" srcId="{DBA512A8-0FA2-4F4B-A975-B4144F43D769}" destId="{133EFFA9-4175-4FE3-BEC8-6D990F969B38}" srcOrd="0" destOrd="0" presId="urn:microsoft.com/office/officeart/2005/8/layout/orgChart1"/>
    <dgm:cxn modelId="{D4158776-E2F0-4BFA-97A3-D4410D70EE57}" type="presParOf" srcId="{133EFFA9-4175-4FE3-BEC8-6D990F969B38}" destId="{F130DCFE-CADE-455F-8827-720178FF8E41}" srcOrd="0" destOrd="0" presId="urn:microsoft.com/office/officeart/2005/8/layout/orgChart1"/>
    <dgm:cxn modelId="{F3DDE958-E142-475D-8531-A8F66ABC94F4}" type="presParOf" srcId="{133EFFA9-4175-4FE3-BEC8-6D990F969B38}" destId="{06F33E41-5AE5-4847-9727-0FD53030EDB2}" srcOrd="1" destOrd="0" presId="urn:microsoft.com/office/officeart/2005/8/layout/orgChart1"/>
    <dgm:cxn modelId="{E92D2376-0527-41EA-AC54-06A74D7EB1D3}" type="presParOf" srcId="{DBA512A8-0FA2-4F4B-A975-B4144F43D769}" destId="{CA4E782B-649D-49BD-A1C1-2FA995E053D2}" srcOrd="1" destOrd="0" presId="urn:microsoft.com/office/officeart/2005/8/layout/orgChart1"/>
    <dgm:cxn modelId="{C47D526E-A0E6-48EF-9655-4E2274C99482}" type="presParOf" srcId="{DBA512A8-0FA2-4F4B-A975-B4144F43D769}" destId="{1F1164D7-1AA6-4EC5-9FE5-EBB35D8B08DF}" srcOrd="2" destOrd="0" presId="urn:microsoft.com/office/officeart/2005/8/layout/orgChart1"/>
    <dgm:cxn modelId="{D203FA28-856A-4A37-B4A7-3EC267797F31}" type="presParOf" srcId="{591E6C4A-C7F5-496A-88DA-57E8EE1D8762}" destId="{5E630CC3-C773-4358-A4EE-3F3869FF6C85}" srcOrd="4" destOrd="0" presId="urn:microsoft.com/office/officeart/2005/8/layout/orgChart1"/>
    <dgm:cxn modelId="{22673D6A-D72E-46BC-962C-D4C4AAADBF04}" type="presParOf" srcId="{591E6C4A-C7F5-496A-88DA-57E8EE1D8762}" destId="{2078825A-3922-4C05-B5DE-8311C484C558}" srcOrd="5" destOrd="0" presId="urn:microsoft.com/office/officeart/2005/8/layout/orgChart1"/>
    <dgm:cxn modelId="{4AB12F5A-0F6F-450D-9E05-04D34956843C}" type="presParOf" srcId="{2078825A-3922-4C05-B5DE-8311C484C558}" destId="{73547CA5-FE37-4C53-9758-97AEB38D892F}" srcOrd="0" destOrd="0" presId="urn:microsoft.com/office/officeart/2005/8/layout/orgChart1"/>
    <dgm:cxn modelId="{CA23D417-70B8-41DA-B2D0-C74F3A71BD38}" type="presParOf" srcId="{73547CA5-FE37-4C53-9758-97AEB38D892F}" destId="{7213103C-5478-4DFD-8126-F52B502BF00F}" srcOrd="0" destOrd="0" presId="urn:microsoft.com/office/officeart/2005/8/layout/orgChart1"/>
    <dgm:cxn modelId="{DC1006D7-3088-4C81-894F-1402E0548D95}" type="presParOf" srcId="{73547CA5-FE37-4C53-9758-97AEB38D892F}" destId="{72A51554-F9FA-4BA2-B347-E11D9A2B04CF}" srcOrd="1" destOrd="0" presId="urn:microsoft.com/office/officeart/2005/8/layout/orgChart1"/>
    <dgm:cxn modelId="{E4D9E640-B230-4052-BF71-6EAC1857103D}" type="presParOf" srcId="{2078825A-3922-4C05-B5DE-8311C484C558}" destId="{77D22945-53D9-4B40-B274-BBC236180706}" srcOrd="1" destOrd="0" presId="urn:microsoft.com/office/officeart/2005/8/layout/orgChart1"/>
    <dgm:cxn modelId="{DFFBB176-C39E-4F70-A609-7DBB96062063}" type="presParOf" srcId="{2078825A-3922-4C05-B5DE-8311C484C558}" destId="{F43F3811-C984-4A6C-A682-C43D63C668AB}" srcOrd="2" destOrd="0" presId="urn:microsoft.com/office/officeart/2005/8/layout/orgChart1"/>
    <dgm:cxn modelId="{0F307116-C772-40D8-9B83-AC83E09D8848}" type="presParOf" srcId="{C1DEB0EB-37FE-4CA0-818A-4A42FA700981}" destId="{A859FEE2-32E2-46DE-8D3A-B9B2551E4E8E}" srcOrd="2" destOrd="0" presId="urn:microsoft.com/office/officeart/2005/8/layout/orgChart1"/>
    <dgm:cxn modelId="{BC3CDEE8-1562-47EA-B728-23DA75E10EDC}" type="presParOf" srcId="{051A5DE6-C08C-4190-9996-7AC87408F01A}" destId="{D6B32483-3F8D-47D9-BD74-26952C9AA864}" srcOrd="1" destOrd="0" presId="urn:microsoft.com/office/officeart/2005/8/layout/orgChart1"/>
    <dgm:cxn modelId="{DAFEF1C8-B9AE-42DE-A9AA-02AB63D2CE11}" type="presParOf" srcId="{D6B32483-3F8D-47D9-BD74-26952C9AA864}" destId="{8E27A04F-D0BE-4912-B802-8467B2F99DB1}" srcOrd="0" destOrd="0" presId="urn:microsoft.com/office/officeart/2005/8/layout/orgChart1"/>
    <dgm:cxn modelId="{9B9E7038-066A-4980-92A1-A86081B62578}" type="presParOf" srcId="{8E27A04F-D0BE-4912-B802-8467B2F99DB1}" destId="{133F4F6B-F614-4CF4-AB58-B3D0600BBE3C}" srcOrd="0" destOrd="0" presId="urn:microsoft.com/office/officeart/2005/8/layout/orgChart1"/>
    <dgm:cxn modelId="{E2E686B1-64EF-4737-85CE-2A184C47AA1A}" type="presParOf" srcId="{8E27A04F-D0BE-4912-B802-8467B2F99DB1}" destId="{A2C5FD39-FCDE-4306-8B06-86F8C17AAE82}" srcOrd="1" destOrd="0" presId="urn:microsoft.com/office/officeart/2005/8/layout/orgChart1"/>
    <dgm:cxn modelId="{E4E17169-542B-4551-8AC4-4040995C6781}" type="presParOf" srcId="{D6B32483-3F8D-47D9-BD74-26952C9AA864}" destId="{18309C2F-2A44-43C0-A8AA-30BFC72C3662}" srcOrd="1" destOrd="0" presId="urn:microsoft.com/office/officeart/2005/8/layout/orgChart1"/>
    <dgm:cxn modelId="{D2813920-8783-4A7D-982A-288683A31E8A}" type="presParOf" srcId="{D6B32483-3F8D-47D9-BD74-26952C9AA864}" destId="{F164432D-65FD-42AE-81DA-DF8156E842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30CC3-C773-4358-A4EE-3F3869FF6C85}">
      <dsp:nvSpPr>
        <dsp:cNvPr id="0" name=""/>
        <dsp:cNvSpPr/>
      </dsp:nvSpPr>
      <dsp:spPr>
        <a:xfrm>
          <a:off x="4366871" y="1581315"/>
          <a:ext cx="3180722" cy="638046"/>
        </a:xfrm>
        <a:custGeom>
          <a:avLst/>
          <a:gdLst/>
          <a:ahLst/>
          <a:cxnLst/>
          <a:rect l="0" t="0" r="0" b="0"/>
          <a:pathLst>
            <a:path>
              <a:moveTo>
                <a:pt x="0" y="0"/>
              </a:moveTo>
              <a:lnTo>
                <a:pt x="0" y="420283"/>
              </a:lnTo>
              <a:lnTo>
                <a:pt x="3180722" y="420283"/>
              </a:lnTo>
              <a:lnTo>
                <a:pt x="3180722" y="638046"/>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369D6D-71D1-4E71-B873-4A4D08D8AAFB}">
      <dsp:nvSpPr>
        <dsp:cNvPr id="0" name=""/>
        <dsp:cNvSpPr/>
      </dsp:nvSpPr>
      <dsp:spPr>
        <a:xfrm>
          <a:off x="4316744" y="1581315"/>
          <a:ext cx="91440" cy="659241"/>
        </a:xfrm>
        <a:custGeom>
          <a:avLst/>
          <a:gdLst/>
          <a:ahLst/>
          <a:cxnLst/>
          <a:rect l="0" t="0" r="0" b="0"/>
          <a:pathLst>
            <a:path>
              <a:moveTo>
                <a:pt x="50127" y="0"/>
              </a:moveTo>
              <a:lnTo>
                <a:pt x="50127" y="441478"/>
              </a:lnTo>
              <a:lnTo>
                <a:pt x="45720" y="441478"/>
              </a:lnTo>
              <a:lnTo>
                <a:pt x="45720" y="65924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471E7C-C1A0-4B2D-866F-2530A47835B6}">
      <dsp:nvSpPr>
        <dsp:cNvPr id="0" name=""/>
        <dsp:cNvSpPr/>
      </dsp:nvSpPr>
      <dsp:spPr>
        <a:xfrm>
          <a:off x="1298358" y="1581315"/>
          <a:ext cx="3068512" cy="659241"/>
        </a:xfrm>
        <a:custGeom>
          <a:avLst/>
          <a:gdLst/>
          <a:ahLst/>
          <a:cxnLst/>
          <a:rect l="0" t="0" r="0" b="0"/>
          <a:pathLst>
            <a:path>
              <a:moveTo>
                <a:pt x="3068512" y="0"/>
              </a:moveTo>
              <a:lnTo>
                <a:pt x="3068512" y="441478"/>
              </a:lnTo>
              <a:lnTo>
                <a:pt x="0" y="441478"/>
              </a:lnTo>
              <a:lnTo>
                <a:pt x="0" y="65924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383A5C-096D-4485-B6AA-4556D9CACD5C}">
      <dsp:nvSpPr>
        <dsp:cNvPr id="0" name=""/>
        <dsp:cNvSpPr/>
      </dsp:nvSpPr>
      <dsp:spPr>
        <a:xfrm>
          <a:off x="2676509" y="160596"/>
          <a:ext cx="3380722" cy="14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t>Güneş Enerjisinden Elektrik üretimi</a:t>
          </a:r>
          <a:endParaRPr lang="tr-TR" sz="2800" b="1" kern="1200" dirty="0"/>
        </a:p>
      </dsp:txBody>
      <dsp:txXfrm>
        <a:off x="2676509" y="160596"/>
        <a:ext cx="3380722" cy="1420718"/>
      </dsp:txXfrm>
    </dsp:sp>
    <dsp:sp modelId="{E65BC2B0-85D7-496A-9272-FFAC323908C4}">
      <dsp:nvSpPr>
        <dsp:cNvPr id="0" name=""/>
        <dsp:cNvSpPr/>
      </dsp:nvSpPr>
      <dsp:spPr>
        <a:xfrm>
          <a:off x="75441" y="2240557"/>
          <a:ext cx="2445833" cy="1332026"/>
        </a:xfrm>
        <a:prstGeom prst="rect">
          <a:avLst/>
        </a:prstGeom>
        <a:gradFill rotWithShape="0">
          <a:gsLst>
            <a:gs pos="0">
              <a:schemeClr val="accent6">
                <a:lumMod val="75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PV</a:t>
          </a:r>
        </a:p>
        <a:p>
          <a:pPr lvl="0" algn="ctr" defTabSz="1066800">
            <a:lnSpc>
              <a:spcPct val="90000"/>
            </a:lnSpc>
            <a:spcBef>
              <a:spcPct val="0"/>
            </a:spcBef>
            <a:spcAft>
              <a:spcPct val="35000"/>
            </a:spcAft>
          </a:pPr>
          <a:r>
            <a:rPr lang="tr-TR" sz="2400" b="1" kern="1200" dirty="0" smtClean="0"/>
            <a:t>Fotovoltaik Güneş Panelleri</a:t>
          </a:r>
          <a:endParaRPr lang="tr-TR" sz="2400" b="1" kern="1200" dirty="0"/>
        </a:p>
      </dsp:txBody>
      <dsp:txXfrm>
        <a:off x="75441" y="2240557"/>
        <a:ext cx="2445833" cy="1332026"/>
      </dsp:txXfrm>
    </dsp:sp>
    <dsp:sp modelId="{F130DCFE-CADE-455F-8827-720178FF8E41}">
      <dsp:nvSpPr>
        <dsp:cNvPr id="0" name=""/>
        <dsp:cNvSpPr/>
      </dsp:nvSpPr>
      <dsp:spPr>
        <a:xfrm>
          <a:off x="2975986" y="2240557"/>
          <a:ext cx="2772955" cy="13323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CPV </a:t>
          </a:r>
        </a:p>
        <a:p>
          <a:pPr lvl="0" algn="ctr" defTabSz="1066800">
            <a:lnSpc>
              <a:spcPct val="90000"/>
            </a:lnSpc>
            <a:spcBef>
              <a:spcPct val="0"/>
            </a:spcBef>
            <a:spcAft>
              <a:spcPct val="35000"/>
            </a:spcAft>
          </a:pPr>
          <a:r>
            <a:rPr lang="tr-TR" sz="2400" b="1" kern="1200" dirty="0" smtClean="0"/>
            <a:t>Yoğunlaştırılmış Fotovoltaik</a:t>
          </a:r>
          <a:endParaRPr lang="tr-TR" sz="2400" b="1" kern="1200" dirty="0"/>
        </a:p>
      </dsp:txBody>
      <dsp:txXfrm>
        <a:off x="2975986" y="2240557"/>
        <a:ext cx="2772955" cy="1332337"/>
      </dsp:txXfrm>
    </dsp:sp>
    <dsp:sp modelId="{7213103C-5478-4DFD-8126-F52B502BF00F}">
      <dsp:nvSpPr>
        <dsp:cNvPr id="0" name=""/>
        <dsp:cNvSpPr/>
      </dsp:nvSpPr>
      <dsp:spPr>
        <a:xfrm>
          <a:off x="6096036" y="2219361"/>
          <a:ext cx="2903116" cy="13323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CSP</a:t>
          </a:r>
        </a:p>
        <a:p>
          <a:pPr lvl="0" algn="ctr" defTabSz="1066800">
            <a:lnSpc>
              <a:spcPct val="90000"/>
            </a:lnSpc>
            <a:spcBef>
              <a:spcPct val="0"/>
            </a:spcBef>
            <a:spcAft>
              <a:spcPct val="35000"/>
            </a:spcAft>
          </a:pPr>
          <a:r>
            <a:rPr lang="tr-TR" sz="2400" b="1" kern="1200" dirty="0" smtClean="0"/>
            <a:t>Yoğunlaştırılmış Güneş Termik Santrali</a:t>
          </a:r>
          <a:endParaRPr lang="tr-TR" sz="2400" b="1" kern="1200" dirty="0"/>
        </a:p>
      </dsp:txBody>
      <dsp:txXfrm>
        <a:off x="6096036" y="2219361"/>
        <a:ext cx="2903116" cy="1332337"/>
      </dsp:txXfrm>
    </dsp:sp>
    <dsp:sp modelId="{133F4F6B-F614-4CF4-AB58-B3D0600BBE3C}">
      <dsp:nvSpPr>
        <dsp:cNvPr id="0" name=""/>
        <dsp:cNvSpPr/>
      </dsp:nvSpPr>
      <dsp:spPr>
        <a:xfrm>
          <a:off x="285718" y="4714886"/>
          <a:ext cx="2073935" cy="677554"/>
        </a:xfrm>
        <a:prstGeom prst="rect">
          <a:avLst/>
        </a:prstGeom>
        <a:solidFill>
          <a:schemeClr val="accent6">
            <a:lumMod val="75000"/>
          </a:schemeClr>
        </a:solidFill>
        <a:ln>
          <a:noFill/>
        </a:ln>
        <a:effectLst>
          <a:outerShdw blurRad="40000" dist="23000" dir="5400000" rotWithShape="0">
            <a:srgbClr val="FF99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Şebekeye bağlı Sistemler</a:t>
          </a:r>
          <a:endParaRPr lang="tr-TR" sz="2000" kern="1200" dirty="0"/>
        </a:p>
      </dsp:txBody>
      <dsp:txXfrm>
        <a:off x="285718" y="4714886"/>
        <a:ext cx="2073935" cy="6775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0D26F-EAEE-4BB4-B0B0-9649BE564DC4}" type="datetimeFigureOut">
              <a:rPr lang="tr-TR" smtClean="0"/>
              <a:t>24.01.2018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133E7-B71D-4CB8-B165-034DC755D3AB}" type="slidenum">
              <a:rPr lang="tr-TR" smtClean="0"/>
              <a:t>‹#›</a:t>
            </a:fld>
            <a:endParaRPr lang="tr-TR"/>
          </a:p>
        </p:txBody>
      </p:sp>
    </p:spTree>
    <p:extLst>
      <p:ext uri="{BB962C8B-B14F-4D97-AF65-F5344CB8AC3E}">
        <p14:creationId xmlns:p14="http://schemas.microsoft.com/office/powerpoint/2010/main" val="416351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418430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46573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7123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40077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65023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4C3950-B3B7-4405-A97F-F7AFFFEBE77A}"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350279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4C3950-B3B7-4405-A97F-F7AFFFEBE77A}" type="datetimeFigureOut">
              <a:rPr lang="tr-TR" smtClean="0"/>
              <a:t>24.01.2018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65661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4C3950-B3B7-4405-A97F-F7AFFFEBE77A}" type="datetimeFigureOut">
              <a:rPr lang="tr-TR" smtClean="0"/>
              <a:t>24.01.2018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92016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4C3950-B3B7-4405-A97F-F7AFFFEBE77A}" type="datetimeFigureOut">
              <a:rPr lang="tr-TR" smtClean="0"/>
              <a:t>24.01.2018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16078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94C3950-B3B7-4405-A97F-F7AFFFEBE77A}"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50063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94C3950-B3B7-4405-A97F-F7AFFFEBE77A}"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13388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C3950-B3B7-4405-A97F-F7AFFFEBE77A}" type="datetimeFigureOut">
              <a:rPr lang="tr-TR" smtClean="0"/>
              <a:t>24.01.2018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0623C-A706-4941-BD9B-0749C7DF5AF3}" type="slidenum">
              <a:rPr lang="tr-TR" smtClean="0"/>
              <a:t>‹#›</a:t>
            </a:fld>
            <a:endParaRPr lang="tr-TR"/>
          </a:p>
        </p:txBody>
      </p:sp>
    </p:spTree>
    <p:extLst>
      <p:ext uri="{BB962C8B-B14F-4D97-AF65-F5344CB8AC3E}">
        <p14:creationId xmlns:p14="http://schemas.microsoft.com/office/powerpoint/2010/main" val="147705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nserve-energy-future.com/" TargetMode="External"/><Relationship Id="rId2" Type="http://schemas.openxmlformats.org/officeDocument/2006/relationships/hyperlink" Target="http://www.eie.gov.tr/yenilenebilir/g_enj_tekno.asp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9634" y="404949"/>
            <a:ext cx="5995852" cy="7848302"/>
          </a:xfrm>
          <a:prstGeom prst="rect">
            <a:avLst/>
          </a:prstGeom>
        </p:spPr>
        <p:txBody>
          <a:bodyPr wrap="square">
            <a:spAutoFit/>
          </a:bodyPr>
          <a:lstStyle/>
          <a:p>
            <a:pPr algn="just">
              <a:spcAft>
                <a:spcPts val="0"/>
              </a:spcAft>
            </a:pPr>
            <a:r>
              <a:rPr lang="tr-TR" sz="2400" dirty="0" smtClean="0">
                <a:solidFill>
                  <a:schemeClr val="accent2"/>
                </a:solidFill>
                <a:latin typeface="Cambria" panose="02040503050406030204" pitchFamily="18" charset="0"/>
                <a:ea typeface="Times New Roman" panose="02020603050405020304" pitchFamily="18" charset="0"/>
                <a:cs typeface="Times New Roman" panose="02020603050405020304" pitchFamily="18" charset="0"/>
              </a:rPr>
              <a:t>GÜNEŞ ENERJİSİ </a:t>
            </a:r>
          </a:p>
          <a:p>
            <a:pPr algn="just">
              <a:spcAft>
                <a:spcPts val="0"/>
              </a:spcAft>
            </a:pPr>
            <a:r>
              <a:rPr lang="tr-TR" sz="2400" dirty="0" smtClean="0">
                <a:latin typeface="Cambria" panose="02040503050406030204" pitchFamily="18" charset="0"/>
                <a:ea typeface="Times New Roman" panose="02020603050405020304" pitchFamily="18" charset="0"/>
                <a:cs typeface="Times New Roman" panose="02020603050405020304" pitchFamily="18" charset="0"/>
              </a:rPr>
              <a:t>Güneş </a:t>
            </a:r>
            <a:r>
              <a:rPr lang="tr-TR" sz="2400" dirty="0">
                <a:latin typeface="Cambria" panose="02040503050406030204" pitchFamily="18" charset="0"/>
                <a:ea typeface="Times New Roman" panose="02020603050405020304" pitchFamily="18" charset="0"/>
                <a:cs typeface="Times New Roman" panose="02020603050405020304" pitchFamily="18" charset="0"/>
              </a:rPr>
              <a:t>1,39 milyon km. çapında ve yeryüzüne yaklaşık 150 milyon km. uzaklıkta, sıcak gazlardan meydana gelmiş bir kütledir. Yüzey sıcaklığının yaklaşık 6000 </a:t>
            </a:r>
            <a:r>
              <a:rPr lang="tr-TR" sz="2400" baseline="30000" dirty="0" err="1">
                <a:latin typeface="Cambria" panose="02040503050406030204" pitchFamily="18" charset="0"/>
                <a:ea typeface="Times New Roman" panose="02020603050405020304" pitchFamily="18" charset="0"/>
                <a:cs typeface="Times New Roman" panose="02020603050405020304" pitchFamily="18" charset="0"/>
              </a:rPr>
              <a:t>o</a:t>
            </a:r>
            <a:r>
              <a:rPr lang="tr-TR" sz="2400" dirty="0" err="1">
                <a:latin typeface="Cambria" panose="02040503050406030204" pitchFamily="18" charset="0"/>
                <a:ea typeface="Times New Roman" panose="02020603050405020304" pitchFamily="18" charset="0"/>
                <a:cs typeface="Times New Roman" panose="02020603050405020304" pitchFamily="18" charset="0"/>
              </a:rPr>
              <a:t>C</a:t>
            </a:r>
            <a:r>
              <a:rPr lang="tr-TR" sz="2400" dirty="0">
                <a:latin typeface="Cambria" panose="02040503050406030204" pitchFamily="18" charset="0"/>
                <a:ea typeface="Times New Roman" panose="02020603050405020304" pitchFamily="18" charset="0"/>
                <a:cs typeface="Times New Roman" panose="02020603050405020304" pitchFamily="18" charset="0"/>
              </a:rPr>
              <a:t> civarında olduğu bilinmektedir. Güneş enerjisinin dünyaya gelen küçük bir bölümü, insanlığın bütün enerji miktarını fazlasıyla karşılayabilecek güçtedir. En çarpıcı özelliği büyük bir potansiyele sahip olması ve tükenmez niteliğidir. Güneş enerjisi, güneş çekirdeğinde yer alan ve hidrojen gazını helyuma dönüştüren füzyon reaksiyonu sonucunda ortaya çıkan çok güçlü bir enerji kaynağıdır. </a:t>
            </a:r>
            <a:endParaRPr lang="tr-TR" sz="2400" dirty="0" smtClean="0">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713" y="1632857"/>
            <a:ext cx="5385800" cy="3592286"/>
          </a:xfrm>
          <a:prstGeom prst="rect">
            <a:avLst/>
          </a:prstGeom>
        </p:spPr>
      </p:pic>
    </p:spTree>
    <p:extLst>
      <p:ext uri="{BB962C8B-B14F-4D97-AF65-F5344CB8AC3E}">
        <p14:creationId xmlns:p14="http://schemas.microsoft.com/office/powerpoint/2010/main" val="321850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952596" y="478576"/>
            <a:ext cx="8429684" cy="5896686"/>
          </a:xfrm>
          <a:prstGeom prst="rect">
            <a:avLst/>
          </a:prstGeom>
          <a:noFill/>
          <a:ln w="9525">
            <a:noFill/>
            <a:miter lim="800000"/>
            <a:headEnd/>
            <a:tailEnd/>
          </a:ln>
          <a:effectLst/>
        </p:spPr>
      </p:pic>
      <p:sp>
        <p:nvSpPr>
          <p:cNvPr id="3" name="2 Dikdörtgen"/>
          <p:cNvSpPr/>
          <p:nvPr/>
        </p:nvSpPr>
        <p:spPr>
          <a:xfrm>
            <a:off x="1738282" y="6286521"/>
            <a:ext cx="8929718" cy="307777"/>
          </a:xfrm>
          <a:prstGeom prst="rect">
            <a:avLst/>
          </a:prstGeom>
        </p:spPr>
        <p:txBody>
          <a:bodyPr wrap="square">
            <a:spAutoFit/>
          </a:bodyPr>
          <a:lstStyle/>
          <a:p>
            <a:r>
              <a:rPr lang="tr-TR" sz="1400" dirty="0"/>
              <a:t>Kaynak</a:t>
            </a:r>
            <a:r>
              <a:rPr lang="en-US" sz="1400" dirty="0"/>
              <a:t>: WEC Survey of Energy Resources 199</a:t>
            </a:r>
            <a:r>
              <a:rPr lang="tr-TR" sz="1400" dirty="0"/>
              <a:t>3</a:t>
            </a:r>
            <a:r>
              <a:rPr lang="en-US" sz="1400" dirty="0"/>
              <a:t>, World Energy Resources 20</a:t>
            </a:r>
            <a:r>
              <a:rPr lang="tr-TR" sz="1400" dirty="0"/>
              <a:t>11</a:t>
            </a:r>
            <a:r>
              <a:rPr lang="en-US" sz="1400" dirty="0"/>
              <a:t> and WEC World Energy Scenarios to 20</a:t>
            </a:r>
            <a:r>
              <a:rPr lang="tr-TR" sz="1400" dirty="0"/>
              <a:t>2</a:t>
            </a:r>
            <a:r>
              <a:rPr lang="en-US" sz="1400" dirty="0"/>
              <a:t>0</a:t>
            </a:r>
            <a:endParaRPr lang="tr-TR" sz="1400" dirty="0"/>
          </a:p>
        </p:txBody>
      </p:sp>
      <p:sp>
        <p:nvSpPr>
          <p:cNvPr id="4" name="3 Dikdörtgen"/>
          <p:cNvSpPr/>
          <p:nvPr/>
        </p:nvSpPr>
        <p:spPr>
          <a:xfrm>
            <a:off x="1524000" y="1"/>
            <a:ext cx="9144000" cy="461665"/>
          </a:xfrm>
          <a:prstGeom prst="rect">
            <a:avLst/>
          </a:prstGeom>
        </p:spPr>
        <p:txBody>
          <a:bodyPr wrap="square">
            <a:spAutoFit/>
          </a:bodyPr>
          <a:lstStyle/>
          <a:p>
            <a:r>
              <a:rPr lang="tr-TR" sz="2400" b="1" dirty="0"/>
              <a:t>Kaynaklara Göre  Küresel Toplam Birincil Enerji Arzı 1993, 2011 ve 2020</a:t>
            </a:r>
          </a:p>
        </p:txBody>
      </p:sp>
    </p:spTree>
    <p:extLst>
      <p:ext uri="{BB962C8B-B14F-4D97-AF65-F5344CB8AC3E}">
        <p14:creationId xmlns:p14="http://schemas.microsoft.com/office/powerpoint/2010/main" val="2925763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enerji kaynakları\güneş enerjisi sunum\ccccccc.jpg"/>
          <p:cNvPicPr>
            <a:picLocks noChangeAspect="1" noChangeArrowheads="1"/>
          </p:cNvPicPr>
          <p:nvPr/>
        </p:nvPicPr>
        <p:blipFill>
          <a:blip r:embed="rId2"/>
          <a:srcRect/>
          <a:stretch>
            <a:fillRect/>
          </a:stretch>
        </p:blipFill>
        <p:spPr bwMode="auto">
          <a:xfrm>
            <a:off x="1341120" y="352697"/>
            <a:ext cx="9144000" cy="6858000"/>
          </a:xfrm>
          <a:prstGeom prst="rect">
            <a:avLst/>
          </a:prstGeom>
          <a:noFill/>
        </p:spPr>
      </p:pic>
    </p:spTree>
    <p:extLst>
      <p:ext uri="{BB962C8B-B14F-4D97-AF65-F5344CB8AC3E}">
        <p14:creationId xmlns:p14="http://schemas.microsoft.com/office/powerpoint/2010/main" val="34198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084217"/>
            <a:ext cx="10515600" cy="5092746"/>
          </a:xfrm>
        </p:spPr>
        <p:txBody>
          <a:bodyPr>
            <a:normAutofit/>
          </a:bodyPr>
          <a:lstStyle/>
          <a:p>
            <a:pPr marL="0" indent="0" algn="just">
              <a:buNone/>
            </a:pPr>
            <a:r>
              <a:rPr lang="tr-TR" sz="2400" dirty="0">
                <a:latin typeface="Cambria" panose="02040503050406030204" pitchFamily="18" charset="0"/>
              </a:rPr>
              <a:t>Türkiye’nin Güneş </a:t>
            </a:r>
            <a:r>
              <a:rPr lang="tr-TR" sz="2400" dirty="0" smtClean="0">
                <a:latin typeface="Cambria" panose="02040503050406030204" pitchFamily="18" charset="0"/>
              </a:rPr>
              <a:t>Potansiyeli</a:t>
            </a:r>
          </a:p>
          <a:p>
            <a:pPr algn="just"/>
            <a:r>
              <a:rPr lang="tr-TR" sz="2400" dirty="0" smtClean="0">
                <a:latin typeface="Cambria" panose="02040503050406030204" pitchFamily="18" charset="0"/>
              </a:rPr>
              <a:t>Türkiye </a:t>
            </a:r>
            <a:r>
              <a:rPr lang="tr-TR" sz="2400" dirty="0" smtClean="0">
                <a:latin typeface="Cambria" panose="02040503050406030204" pitchFamily="18" charset="0"/>
              </a:rPr>
              <a:t>konumundan dolayı güneş enerjisi bakımından yüksek bir potansiyele sahiptir. Türkiye’nin güneşlenme süreleri sene içerisinde değişiklik gösterse de yıllık olarak yaklaşık 2 bin 738 saattir. Ortalama olarak günlük 7,5 saat güneşlenme süresine sahip olan Türkiye’nin Almanya’dan yüzde 60 daha fazla güneş ışınlarından yararlanmaktadır.(</a:t>
            </a:r>
            <a:r>
              <a:rPr lang="tr-TR" sz="2400" dirty="0" err="1" smtClean="0">
                <a:latin typeface="Cambria" panose="02040503050406030204" pitchFamily="18" charset="0"/>
              </a:rPr>
              <a:t>Taktak</a:t>
            </a:r>
            <a:r>
              <a:rPr lang="tr-TR" sz="2400" dirty="0" smtClean="0">
                <a:latin typeface="Cambria" panose="02040503050406030204" pitchFamily="18" charset="0"/>
              </a:rPr>
              <a:t>., Ilı., 2017:2)</a:t>
            </a:r>
          </a:p>
          <a:p>
            <a:pPr algn="just"/>
            <a:r>
              <a:rPr lang="tr-TR" sz="2400" dirty="0" smtClean="0">
                <a:latin typeface="Cambria" panose="02040503050406030204" pitchFamily="18" charset="0"/>
              </a:rPr>
              <a:t>Türkiye’nin güneşten elektrik üretim potansiyeli yapılan hesaplamalar doğrultusunda en az 500 bin MW olarak tahmin edilmektedir.</a:t>
            </a:r>
            <a:endParaRPr lang="tr-TR" sz="2400" dirty="0">
              <a:latin typeface="Cambria" panose="02040503050406030204" pitchFamily="18" charset="0"/>
            </a:endParaRPr>
          </a:p>
        </p:txBody>
      </p:sp>
    </p:spTree>
    <p:extLst>
      <p:ext uri="{BB962C8B-B14F-4D97-AF65-F5344CB8AC3E}">
        <p14:creationId xmlns:p14="http://schemas.microsoft.com/office/powerpoint/2010/main" val="2000296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Türkiye Toplam Güneş Radyasyonu</a:t>
            </a:r>
            <a:endParaRPr lang="tr-TR" dirty="0"/>
          </a:p>
        </p:txBody>
      </p:sp>
      <p:pic>
        <p:nvPicPr>
          <p:cNvPr id="4" name="3 İçerik Yer Tutucusu" descr="gepa.png"/>
          <p:cNvPicPr>
            <a:picLocks noGrp="1" noChangeAspect="1"/>
          </p:cNvPicPr>
          <p:nvPr>
            <p:ph idx="1"/>
          </p:nvPr>
        </p:nvPicPr>
        <p:blipFill>
          <a:blip r:embed="rId2"/>
          <a:stretch>
            <a:fillRect/>
          </a:stretch>
        </p:blipFill>
        <p:spPr>
          <a:xfrm>
            <a:off x="2024034" y="1928802"/>
            <a:ext cx="8229600" cy="3664800"/>
          </a:xfrm>
        </p:spPr>
      </p:pic>
      <p:sp>
        <p:nvSpPr>
          <p:cNvPr id="5" name="4 Metin kutusu"/>
          <p:cNvSpPr txBox="1"/>
          <p:nvPr/>
        </p:nvSpPr>
        <p:spPr>
          <a:xfrm>
            <a:off x="2024035" y="5643578"/>
            <a:ext cx="1186543" cy="369332"/>
          </a:xfrm>
          <a:prstGeom prst="rect">
            <a:avLst/>
          </a:prstGeom>
          <a:noFill/>
        </p:spPr>
        <p:txBody>
          <a:bodyPr wrap="none" rtlCol="0">
            <a:spAutoFit/>
          </a:bodyPr>
          <a:lstStyle/>
          <a:p>
            <a:r>
              <a:rPr lang="tr-TR" dirty="0"/>
              <a:t>EİE, (2016)</a:t>
            </a:r>
          </a:p>
        </p:txBody>
      </p:sp>
    </p:spTree>
    <p:extLst>
      <p:ext uri="{BB962C8B-B14F-4D97-AF65-F5344CB8AC3E}">
        <p14:creationId xmlns:p14="http://schemas.microsoft.com/office/powerpoint/2010/main" val="3061010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güneş.png"/>
          <p:cNvPicPr>
            <a:picLocks noChangeAspect="1" noChangeArrowheads="1"/>
          </p:cNvPicPr>
          <p:nvPr/>
        </p:nvPicPr>
        <p:blipFill>
          <a:blip r:embed="rId2"/>
          <a:srcRect/>
          <a:stretch>
            <a:fillRect/>
          </a:stretch>
        </p:blipFill>
        <p:spPr bwMode="auto">
          <a:xfrm>
            <a:off x="473648" y="730704"/>
            <a:ext cx="5286412" cy="5942630"/>
          </a:xfrm>
          <a:prstGeom prst="rect">
            <a:avLst/>
          </a:prstGeom>
          <a:noFill/>
        </p:spPr>
      </p:pic>
      <p:sp>
        <p:nvSpPr>
          <p:cNvPr id="3" name="2 Metin kutusu"/>
          <p:cNvSpPr txBox="1"/>
          <p:nvPr/>
        </p:nvSpPr>
        <p:spPr>
          <a:xfrm>
            <a:off x="3738546" y="6488668"/>
            <a:ext cx="2739220" cy="369332"/>
          </a:xfrm>
          <a:prstGeom prst="rect">
            <a:avLst/>
          </a:prstGeom>
          <a:noFill/>
        </p:spPr>
        <p:txBody>
          <a:bodyPr wrap="square" rtlCol="0">
            <a:spAutoFit/>
          </a:bodyPr>
          <a:lstStyle/>
          <a:p>
            <a:r>
              <a:rPr lang="tr-TR" dirty="0" err="1"/>
              <a:t>Özsoy</a:t>
            </a:r>
            <a:r>
              <a:rPr lang="tr-TR" dirty="0"/>
              <a:t> K., Acar E., (2017:3)</a:t>
            </a:r>
          </a:p>
        </p:txBody>
      </p:sp>
      <p:sp>
        <p:nvSpPr>
          <p:cNvPr id="5" name="4 Metin kutusu"/>
          <p:cNvSpPr txBox="1"/>
          <p:nvPr/>
        </p:nvSpPr>
        <p:spPr>
          <a:xfrm>
            <a:off x="708779" y="361372"/>
            <a:ext cx="3883243" cy="369332"/>
          </a:xfrm>
          <a:prstGeom prst="rect">
            <a:avLst/>
          </a:prstGeom>
          <a:noFill/>
        </p:spPr>
        <p:txBody>
          <a:bodyPr wrap="none" rtlCol="0">
            <a:spAutoFit/>
          </a:bodyPr>
          <a:lstStyle/>
          <a:p>
            <a:r>
              <a:rPr lang="tr-TR" b="1" dirty="0"/>
              <a:t>TÜRKİYE YILLIK GÜNEŞLENME MİKTARI</a:t>
            </a:r>
          </a:p>
        </p:txBody>
      </p:sp>
      <p:pic>
        <p:nvPicPr>
          <p:cNvPr id="6" name="Picture 2" descr="C:\Users\pc\Desktop\bölgeler guneş.png"/>
          <p:cNvPicPr>
            <a:picLocks noChangeAspect="1" noChangeArrowheads="1"/>
          </p:cNvPicPr>
          <p:nvPr/>
        </p:nvPicPr>
        <p:blipFill>
          <a:blip r:embed="rId3"/>
          <a:srcRect/>
          <a:stretch>
            <a:fillRect/>
          </a:stretch>
        </p:blipFill>
        <p:spPr bwMode="auto">
          <a:xfrm>
            <a:off x="5582040" y="1595292"/>
            <a:ext cx="6286544" cy="4494656"/>
          </a:xfrm>
          <a:prstGeom prst="rect">
            <a:avLst/>
          </a:prstGeom>
          <a:noFill/>
        </p:spPr>
      </p:pic>
      <p:sp>
        <p:nvSpPr>
          <p:cNvPr id="2" name="Dikdörtgen 1"/>
          <p:cNvSpPr/>
          <p:nvPr/>
        </p:nvSpPr>
        <p:spPr>
          <a:xfrm>
            <a:off x="5582040" y="671962"/>
            <a:ext cx="6096000" cy="923330"/>
          </a:xfrm>
          <a:prstGeom prst="rect">
            <a:avLst/>
          </a:prstGeom>
        </p:spPr>
        <p:txBody>
          <a:bodyPr>
            <a:spAutoFit/>
          </a:bodyPr>
          <a:lstStyle/>
          <a:p>
            <a:r>
              <a:rPr lang="tr-TR" b="1" dirty="0" smtClean="0"/>
              <a:t>TÜRKİYENİN YILLIK GÜNEŞ ENERJİSİ POTANSİYELİNİN BÖLGELERE</a:t>
            </a:r>
          </a:p>
          <a:p>
            <a:r>
              <a:rPr lang="tr-TR" b="1" dirty="0" smtClean="0"/>
              <a:t>                                                     GÖRE DAĞILIMI</a:t>
            </a:r>
            <a:endParaRPr lang="tr-TR" b="1" dirty="0"/>
          </a:p>
        </p:txBody>
      </p:sp>
      <p:sp>
        <p:nvSpPr>
          <p:cNvPr id="7" name="3 Metin kutusu"/>
          <p:cNvSpPr txBox="1"/>
          <p:nvPr/>
        </p:nvSpPr>
        <p:spPr>
          <a:xfrm>
            <a:off x="8160732" y="4965941"/>
            <a:ext cx="2000419" cy="369332"/>
          </a:xfrm>
          <a:prstGeom prst="rect">
            <a:avLst/>
          </a:prstGeom>
          <a:noFill/>
        </p:spPr>
        <p:txBody>
          <a:bodyPr wrap="none" rtlCol="0">
            <a:spAutoFit/>
          </a:bodyPr>
          <a:lstStyle/>
          <a:p>
            <a:r>
              <a:rPr lang="tr-TR" dirty="0" smtClean="0"/>
              <a:t>Dinçer F., (2011:10)</a:t>
            </a:r>
            <a:endParaRPr lang="tr-TR" dirty="0"/>
          </a:p>
        </p:txBody>
      </p:sp>
    </p:spTree>
    <p:extLst>
      <p:ext uri="{BB962C8B-B14F-4D97-AF65-F5344CB8AC3E}">
        <p14:creationId xmlns:p14="http://schemas.microsoft.com/office/powerpoint/2010/main" val="2436416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81224" y="1071546"/>
            <a:ext cx="7186634" cy="704104"/>
          </a:xfrm>
        </p:spPr>
        <p:txBody>
          <a:bodyPr>
            <a:normAutofit/>
          </a:bodyPr>
          <a:lstStyle/>
          <a:p>
            <a:r>
              <a:rPr lang="tr-TR" dirty="0" smtClean="0"/>
              <a:t>Elektrik Enerjisi Üretim Oranı</a:t>
            </a:r>
            <a:endParaRPr lang="tr-TR" dirty="0"/>
          </a:p>
        </p:txBody>
      </p:sp>
      <p:pic>
        <p:nvPicPr>
          <p:cNvPr id="4" name="3 İçerik Yer Tutucusu" descr="2017 ağustos üretim.png"/>
          <p:cNvPicPr>
            <a:picLocks noGrp="1" noChangeAspect="1"/>
          </p:cNvPicPr>
          <p:nvPr>
            <p:ph idx="1"/>
          </p:nvPr>
        </p:nvPicPr>
        <p:blipFill>
          <a:blip r:embed="rId2"/>
          <a:stretch>
            <a:fillRect/>
          </a:stretch>
        </p:blipFill>
        <p:spPr>
          <a:xfrm>
            <a:off x="2024034" y="1857364"/>
            <a:ext cx="8358246" cy="4113109"/>
          </a:xfrm>
        </p:spPr>
      </p:pic>
      <p:sp>
        <p:nvSpPr>
          <p:cNvPr id="5" name="4 Metin kutusu"/>
          <p:cNvSpPr txBox="1"/>
          <p:nvPr/>
        </p:nvSpPr>
        <p:spPr>
          <a:xfrm>
            <a:off x="2024034" y="5857892"/>
            <a:ext cx="2265364" cy="369332"/>
          </a:xfrm>
          <a:prstGeom prst="rect">
            <a:avLst/>
          </a:prstGeom>
          <a:noFill/>
        </p:spPr>
        <p:txBody>
          <a:bodyPr wrap="none" rtlCol="0">
            <a:spAutoFit/>
          </a:bodyPr>
          <a:lstStyle/>
          <a:p>
            <a:r>
              <a:rPr lang="tr-TR" dirty="0"/>
              <a:t>EİGM, Ağustos, (2017)</a:t>
            </a:r>
          </a:p>
        </p:txBody>
      </p:sp>
    </p:spTree>
    <p:extLst>
      <p:ext uri="{BB962C8B-B14F-4D97-AF65-F5344CB8AC3E}">
        <p14:creationId xmlns:p14="http://schemas.microsoft.com/office/powerpoint/2010/main" val="3311400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enerji kaynakları\ödev1\özlemturkıye tuketım.jpg"/>
          <p:cNvPicPr>
            <a:picLocks noChangeAspect="1" noChangeArrowheads="1"/>
          </p:cNvPicPr>
          <p:nvPr/>
        </p:nvPicPr>
        <p:blipFill>
          <a:blip r:embed="rId2"/>
          <a:srcRect/>
          <a:stretch>
            <a:fillRect/>
          </a:stretch>
        </p:blipFill>
        <p:spPr bwMode="auto">
          <a:xfrm>
            <a:off x="2666976" y="1500174"/>
            <a:ext cx="6800850" cy="4643470"/>
          </a:xfrm>
          <a:prstGeom prst="rect">
            <a:avLst/>
          </a:prstGeom>
          <a:noFill/>
        </p:spPr>
      </p:pic>
    </p:spTree>
    <p:extLst>
      <p:ext uri="{BB962C8B-B14F-4D97-AF65-F5344CB8AC3E}">
        <p14:creationId xmlns:p14="http://schemas.microsoft.com/office/powerpoint/2010/main" val="104089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8194" y="627017"/>
            <a:ext cx="6675120" cy="5549946"/>
          </a:xfrm>
        </p:spPr>
        <p:txBody>
          <a:bodyPr>
            <a:normAutofit/>
          </a:bodyPr>
          <a:lstStyle/>
          <a:p>
            <a:pPr marL="0" indent="0" algn="just">
              <a:buNone/>
            </a:pPr>
            <a:endParaRPr lang="tr-TR" i="1" dirty="0" smtClean="0"/>
          </a:p>
          <a:p>
            <a:pPr marL="0" indent="0" algn="just">
              <a:buNone/>
            </a:pPr>
            <a:r>
              <a:rPr lang="tr-TR" sz="2400" dirty="0" smtClean="0">
                <a:latin typeface="Cambria" panose="02040503050406030204" pitchFamily="18" charset="0"/>
              </a:rPr>
              <a:t>Türkiye’deki Mevcut Durum:</a:t>
            </a:r>
          </a:p>
          <a:p>
            <a:pPr marL="0" indent="0" algn="just">
              <a:buNone/>
            </a:pPr>
            <a:r>
              <a:rPr lang="tr-TR" sz="2400" dirty="0" smtClean="0">
                <a:latin typeface="Cambria" panose="02040503050406030204" pitchFamily="18" charset="0"/>
              </a:rPr>
              <a:t>Ülkemizde 2016 yılı sonu itibariyle kurulu gücü 402 MW olan 34 adet güneş enerjisi santraline </a:t>
            </a:r>
            <a:r>
              <a:rPr lang="tr-TR" sz="2400" dirty="0" err="1" smtClean="0">
                <a:latin typeface="Cambria" panose="02040503050406030204" pitchFamily="18" charset="0"/>
              </a:rPr>
              <a:t>önlisans</a:t>
            </a:r>
            <a:r>
              <a:rPr lang="tr-TR" sz="2400" dirty="0" smtClean="0">
                <a:latin typeface="Cambria" panose="02040503050406030204" pitchFamily="18" charset="0"/>
              </a:rPr>
              <a:t>, kurulu gücü 12,9 MW olan 2 adet güneş enerjisi santraline lisans verilmiştir. Lisanssız elektrik üretim santrallerinin kurulmasıyla birlikte 2016 yılı sonu itibarıyla güneş enerjili santral sayısı 1.043 olarak görülürken bu santrallerin kurulu gücü ise 819,6 MW olup 2 adet lisanslı güneş enerjisi santrali ile birlikte toplam kurulu gücümüz 832,5 </a:t>
            </a:r>
            <a:r>
              <a:rPr lang="tr-TR" sz="2400" dirty="0" err="1" smtClean="0">
                <a:latin typeface="Cambria" panose="02040503050406030204" pitchFamily="18" charset="0"/>
              </a:rPr>
              <a:t>MW’a</a:t>
            </a:r>
            <a:r>
              <a:rPr lang="tr-TR" sz="2400" dirty="0" smtClean="0">
                <a:latin typeface="Cambria" panose="02040503050406030204" pitchFamily="18" charset="0"/>
              </a:rPr>
              <a:t> ulaşmıştır.(ETKB, 2017)</a:t>
            </a:r>
          </a:p>
          <a:p>
            <a:pPr>
              <a:buNone/>
            </a:pP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3314" y="1645919"/>
            <a:ext cx="4907042" cy="3271361"/>
          </a:xfrm>
          <a:prstGeom prst="rect">
            <a:avLst/>
          </a:prstGeom>
        </p:spPr>
      </p:pic>
    </p:spTree>
    <p:extLst>
      <p:ext uri="{BB962C8B-B14F-4D97-AF65-F5344CB8AC3E}">
        <p14:creationId xmlns:p14="http://schemas.microsoft.com/office/powerpoint/2010/main" val="344066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6389" y="535577"/>
            <a:ext cx="10907485" cy="5639469"/>
          </a:xfrm>
        </p:spPr>
        <p:txBody>
          <a:bodyPr>
            <a:normAutofit/>
          </a:bodyPr>
          <a:lstStyle/>
          <a:p>
            <a:pPr marL="0" indent="0" algn="just">
              <a:buNone/>
            </a:pPr>
            <a:r>
              <a:rPr lang="tr-TR" sz="2400" dirty="0" smtClean="0">
                <a:latin typeface="Cambria" panose="02040503050406030204" pitchFamily="18" charset="0"/>
              </a:rPr>
              <a:t>Karapınar Güneş Santrali Sahası </a:t>
            </a:r>
          </a:p>
          <a:p>
            <a:pPr marL="0" indent="0" algn="just">
              <a:buNone/>
            </a:pPr>
            <a:r>
              <a:rPr lang="tr-TR" sz="2400" dirty="0" smtClean="0">
                <a:latin typeface="Cambria" panose="02040503050406030204" pitchFamily="18" charset="0"/>
              </a:rPr>
              <a:t>İhale sonrasında yapılacak proje kapsamında, Türkiye'de yılda minimum 500 megavat </a:t>
            </a:r>
            <a:r>
              <a:rPr lang="tr-TR" sz="2400" dirty="0" err="1" smtClean="0">
                <a:latin typeface="Cambria" panose="02040503050406030204" pitchFamily="18" charset="0"/>
              </a:rPr>
              <a:t>fotovoltaik</a:t>
            </a:r>
            <a:r>
              <a:rPr lang="tr-TR" sz="2400" dirty="0" smtClean="0">
                <a:latin typeface="Cambria" panose="02040503050406030204" pitchFamily="18" charset="0"/>
              </a:rPr>
              <a:t> modül üretim kapasitesine sahip fabrika kurulumu gerçekleştirilecek ve 10 yıl boyunca da Ar-Ge yapmak şartıyla Karapınar </a:t>
            </a:r>
            <a:r>
              <a:rPr lang="tr-TR" sz="2400" dirty="0" err="1" smtClean="0">
                <a:latin typeface="Cambria" panose="02040503050406030204" pitchFamily="18" charset="0"/>
              </a:rPr>
              <a:t>YEKA’da</a:t>
            </a:r>
            <a:r>
              <a:rPr lang="tr-TR" sz="2400" dirty="0" smtClean="0">
                <a:latin typeface="Cambria" panose="02040503050406030204" pitchFamily="18" charset="0"/>
              </a:rPr>
              <a:t> bin megavatlık bağlantı kapasitesi tahsisi yapılacak.</a:t>
            </a:r>
          </a:p>
          <a:p>
            <a:pPr marL="0" indent="0" algn="just">
              <a:buNone/>
            </a:pPr>
            <a:r>
              <a:rPr lang="tr-TR" sz="2400" dirty="0" smtClean="0">
                <a:latin typeface="Cambria" panose="02040503050406030204" pitchFamily="18" charset="0"/>
              </a:rPr>
              <a:t>Şartnamede, ilk 500 megavattaki yerlilik oranının yüzde 60, ikinci 500 megavattaki yerlilik oranının da yüzde 70 olması hedefi yer alıyor.</a:t>
            </a:r>
            <a:r>
              <a:rPr lang="tr-TR" sz="2400" dirty="0">
                <a:latin typeface="Cambria" panose="02040503050406030204" pitchFamily="18" charset="0"/>
              </a:rPr>
              <a:t> Proje ile 1,3 milyar dolarlık yatırım gerçekleştirilmesi beklenirken, kurulacak santralden yılda yaklaşık 1,7 milyar kilovatsaat elektrik üretilecek ve 600 bin evin ihtiyacı karşılanacak</a:t>
            </a:r>
            <a:r>
              <a:rPr lang="tr-TR" sz="2400" dirty="0" smtClean="0">
                <a:latin typeface="Cambria" panose="02040503050406030204" pitchFamily="18" charset="0"/>
              </a:rPr>
              <a:t>.</a:t>
            </a:r>
          </a:p>
          <a:p>
            <a:pPr marL="0" indent="0" algn="just">
              <a:buNone/>
            </a:pPr>
            <a:r>
              <a:rPr lang="tr-TR" sz="2400" dirty="0">
                <a:latin typeface="Cambria" panose="02040503050406030204" pitchFamily="18" charset="0"/>
              </a:rPr>
              <a:t>Sözleşme imzalanmasını takip eden 21 ayda kurulacak olan fabrikada üretilecek </a:t>
            </a:r>
            <a:r>
              <a:rPr lang="tr-TR" sz="2400" dirty="0" err="1">
                <a:latin typeface="Cambria" panose="02040503050406030204" pitchFamily="18" charset="0"/>
              </a:rPr>
              <a:t>fotovoltaik</a:t>
            </a:r>
            <a:r>
              <a:rPr lang="tr-TR" sz="2400" dirty="0">
                <a:latin typeface="Cambria" panose="02040503050406030204" pitchFamily="18" charset="0"/>
              </a:rPr>
              <a:t> modüller sahada kullanılacak.</a:t>
            </a:r>
          </a:p>
          <a:p>
            <a:pPr marL="0" indent="0" algn="just">
              <a:buNone/>
            </a:pPr>
            <a:endParaRPr lang="tr-TR" dirty="0"/>
          </a:p>
          <a:p>
            <a:pPr marL="0" indent="0" algn="just">
              <a:buNone/>
            </a:pPr>
            <a:endParaRPr lang="tr-TR" dirty="0" smtClean="0"/>
          </a:p>
          <a:p>
            <a:pPr algn="just">
              <a:buNone/>
            </a:pPr>
            <a:endParaRPr lang="tr-TR" dirty="0" smtClean="0"/>
          </a:p>
        </p:txBody>
      </p:sp>
    </p:spTree>
    <p:extLst>
      <p:ext uri="{BB962C8B-B14F-4D97-AF65-F5344CB8AC3E}">
        <p14:creationId xmlns:p14="http://schemas.microsoft.com/office/powerpoint/2010/main" val="3729281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8457" y="718457"/>
            <a:ext cx="10162903" cy="3293209"/>
          </a:xfrm>
          <a:prstGeom prst="rect">
            <a:avLst/>
          </a:prstGeom>
        </p:spPr>
        <p:txBody>
          <a:bodyPr wrap="square">
            <a:spAutoFit/>
          </a:bodyPr>
          <a:lstStyle/>
          <a:p>
            <a:r>
              <a:rPr lang="tr-TR" sz="1600" dirty="0" smtClean="0">
                <a:latin typeface="Cambria" panose="02040503050406030204" pitchFamily="18" charset="0"/>
              </a:rPr>
              <a:t>Kaynakça</a:t>
            </a:r>
            <a:r>
              <a:rPr lang="tr-TR" sz="1600" dirty="0" smtClean="0">
                <a:latin typeface="Cambria" panose="02040503050406030204" pitchFamily="18" charset="0"/>
              </a:rPr>
              <a:t>:</a:t>
            </a:r>
          </a:p>
          <a:p>
            <a:r>
              <a:rPr lang="tr-TR" sz="1600" dirty="0" smtClean="0">
                <a:latin typeface="Cambria" panose="02040503050406030204" pitchFamily="18" charset="0"/>
              </a:rPr>
              <a:t>Dinçer </a:t>
            </a:r>
            <a:r>
              <a:rPr lang="tr-TR" sz="1600" dirty="0">
                <a:latin typeface="Cambria" panose="02040503050406030204" pitchFamily="18" charset="0"/>
              </a:rPr>
              <a:t>F., (2011), KSU Mühendislik Dergisi, Türkiye’de Güneş Enerjisinden Elektrik Üretimi Potansiyeli - Ekonomik Analizi ve AB Ülkeleri ile Karşılaştırmalı Değerlendirme:10) </a:t>
            </a:r>
          </a:p>
          <a:p>
            <a:r>
              <a:rPr lang="tr-TR" sz="1600" dirty="0" smtClean="0">
                <a:latin typeface="Cambria" panose="02040503050406030204" pitchFamily="18" charset="0"/>
              </a:rPr>
              <a:t>Kılıç</a:t>
            </a:r>
            <a:r>
              <a:rPr lang="tr-TR" sz="1600" dirty="0">
                <a:latin typeface="Cambria" panose="02040503050406030204" pitchFamily="18" charset="0"/>
              </a:rPr>
              <a:t>, F,(2015), GÜNEŞ ENERJİSİ, TÜRKİYE’DEKİ SON DURUMU VE ÜRETİM TEKNOLOJİLERİ, Kocaeli, s.32, </a:t>
            </a:r>
            <a:r>
              <a:rPr lang="tr-TR" sz="1600" dirty="0" smtClean="0">
                <a:latin typeface="Cambria" panose="02040503050406030204" pitchFamily="18" charset="0"/>
              </a:rPr>
              <a:t>33</a:t>
            </a:r>
          </a:p>
          <a:p>
            <a:r>
              <a:rPr lang="tr-TR" sz="1600" dirty="0" smtClean="0">
                <a:latin typeface="Cambria" panose="02040503050406030204" pitchFamily="18" charset="0"/>
              </a:rPr>
              <a:t>Demir</a:t>
            </a:r>
            <a:r>
              <a:rPr lang="tr-TR" sz="1600" dirty="0" smtClean="0">
                <a:latin typeface="Cambria" panose="02040503050406030204" pitchFamily="18" charset="0"/>
              </a:rPr>
              <a:t>, H. (2009). </a:t>
            </a:r>
            <a:r>
              <a:rPr lang="tr-TR" sz="1600" i="1" dirty="0" smtClean="0">
                <a:latin typeface="Cambria" panose="02040503050406030204" pitchFamily="18" charset="0"/>
              </a:rPr>
              <a:t>Dünya'da ve Türkiye'de Güneş Enerjisi.</a:t>
            </a:r>
            <a:r>
              <a:rPr lang="tr-TR" sz="1600" dirty="0" smtClean="0">
                <a:latin typeface="Cambria" panose="02040503050406030204" pitchFamily="18" charset="0"/>
              </a:rPr>
              <a:t> Dünya Enerji Konseyi Türk Milli Komitesi.</a:t>
            </a:r>
          </a:p>
          <a:p>
            <a:r>
              <a:rPr lang="en-US" sz="1600" dirty="0" smtClean="0">
                <a:latin typeface="Cambria" panose="02040503050406030204" pitchFamily="18" charset="0"/>
              </a:rPr>
              <a:t>BP </a:t>
            </a:r>
            <a:r>
              <a:rPr lang="en-US" sz="1600" dirty="0" smtClean="0">
                <a:latin typeface="Cambria" panose="02040503050406030204" pitchFamily="18" charset="0"/>
              </a:rPr>
              <a:t>Statistical Review of World Energy 2016</a:t>
            </a:r>
            <a:endParaRPr lang="tr-TR" sz="1600" dirty="0" smtClean="0">
              <a:latin typeface="Cambria" panose="02040503050406030204" pitchFamily="18" charset="0"/>
            </a:endParaRPr>
          </a:p>
          <a:p>
            <a:r>
              <a:rPr lang="tr-TR" sz="1600" dirty="0" err="1" smtClean="0">
                <a:latin typeface="Cambria" panose="02040503050406030204" pitchFamily="18" charset="0"/>
              </a:rPr>
              <a:t>ETKB,GüneşEnerjisiveTeknolojileri</a:t>
            </a:r>
            <a:r>
              <a:rPr lang="tr-TR" sz="1600" dirty="0" smtClean="0">
                <a:latin typeface="Cambria" panose="02040503050406030204" pitchFamily="18" charset="0"/>
              </a:rPr>
              <a:t>,(</a:t>
            </a:r>
            <a:r>
              <a:rPr lang="tr-TR" sz="1600" dirty="0" smtClean="0">
                <a:latin typeface="Cambria" panose="02040503050406030204" pitchFamily="18" charset="0"/>
                <a:hlinkClick r:id="rId2"/>
              </a:rPr>
              <a:t>http://www.eie.gov.tr/yenilenebilir/g_enj_tekno.aspx</a:t>
            </a:r>
            <a:r>
              <a:rPr lang="tr-TR" sz="1600" dirty="0" smtClean="0">
                <a:latin typeface="Cambria" panose="02040503050406030204" pitchFamily="18" charset="0"/>
              </a:rPr>
              <a:t>)</a:t>
            </a:r>
          </a:p>
          <a:p>
            <a:r>
              <a:rPr lang="tr-TR" sz="1600" dirty="0" smtClean="0">
                <a:latin typeface="Cambria" panose="02040503050406030204" pitchFamily="18" charset="0"/>
              </a:rPr>
              <a:t>FF </a:t>
            </a:r>
            <a:r>
              <a:rPr lang="tr-TR" sz="1600" dirty="0" err="1" smtClean="0">
                <a:latin typeface="Cambria" panose="02040503050406030204" pitchFamily="18" charset="0"/>
              </a:rPr>
              <a:t>Conserve</a:t>
            </a:r>
            <a:r>
              <a:rPr lang="tr-TR" sz="1600" dirty="0" smtClean="0">
                <a:latin typeface="Cambria" panose="02040503050406030204" pitchFamily="18" charset="0"/>
              </a:rPr>
              <a:t> </a:t>
            </a:r>
            <a:r>
              <a:rPr lang="tr-TR" sz="1600" dirty="0" err="1" smtClean="0">
                <a:latin typeface="Cambria" panose="02040503050406030204" pitchFamily="18" charset="0"/>
              </a:rPr>
              <a:t>Energy</a:t>
            </a:r>
            <a:r>
              <a:rPr lang="tr-TR" sz="1600" dirty="0" smtClean="0">
                <a:latin typeface="Cambria" panose="02040503050406030204" pitchFamily="18" charset="0"/>
              </a:rPr>
              <a:t> </a:t>
            </a:r>
            <a:r>
              <a:rPr lang="tr-TR" sz="1600" dirty="0" err="1" smtClean="0">
                <a:latin typeface="Cambria" panose="02040503050406030204" pitchFamily="18" charset="0"/>
              </a:rPr>
              <a:t>Future</a:t>
            </a:r>
            <a:r>
              <a:rPr lang="tr-TR" sz="1600" dirty="0" smtClean="0">
                <a:latin typeface="Cambria" panose="02040503050406030204" pitchFamily="18" charset="0"/>
              </a:rPr>
              <a:t>, (</a:t>
            </a:r>
            <a:r>
              <a:rPr lang="tr-TR" sz="1600" dirty="0" smtClean="0">
                <a:latin typeface="Cambria" panose="02040503050406030204" pitchFamily="18" charset="0"/>
                <a:hlinkClick r:id="rId3"/>
              </a:rPr>
              <a:t>https://www.conserve-energy-future.com/</a:t>
            </a:r>
            <a:r>
              <a:rPr lang="tr-TR" sz="1600" dirty="0" smtClean="0">
                <a:latin typeface="Cambria" panose="02040503050406030204" pitchFamily="18" charset="0"/>
              </a:rPr>
              <a:t>) </a:t>
            </a:r>
          </a:p>
          <a:p>
            <a:r>
              <a:rPr lang="tr-TR" sz="1600" dirty="0" smtClean="0">
                <a:latin typeface="Cambria" panose="02040503050406030204" pitchFamily="18" charset="0"/>
              </a:rPr>
              <a:t>http</a:t>
            </a:r>
            <a:r>
              <a:rPr lang="tr-TR" sz="1600" dirty="0" smtClean="0">
                <a:latin typeface="Cambria" panose="02040503050406030204" pitchFamily="18" charset="0"/>
              </a:rPr>
              <a:t>://www.enerji.gov.tr/index.php?dil=tr&amp;sf=webpages&amp;b=gunes&amp;bn=233&amp;hn=&amp;nm=384&amp;id=40695 adresinden alınmıştır</a:t>
            </a:r>
          </a:p>
          <a:p>
            <a:r>
              <a:rPr lang="tr-TR" sz="1600" i="1" dirty="0" smtClean="0">
                <a:latin typeface="Cambria" panose="02040503050406030204" pitchFamily="18" charset="0"/>
              </a:rPr>
              <a:t>http</a:t>
            </a:r>
            <a:r>
              <a:rPr lang="tr-TR" sz="1600" i="1" dirty="0" smtClean="0">
                <a:latin typeface="Cambria" panose="02040503050406030204" pitchFamily="18" charset="0"/>
              </a:rPr>
              <a:t>://eusolar.ege.edu.tr/yenilenebilir_enerji_kaynaklari.html</a:t>
            </a:r>
            <a:r>
              <a:rPr lang="tr-TR" sz="1600" dirty="0" smtClean="0">
                <a:latin typeface="Cambria" panose="02040503050406030204" pitchFamily="18" charset="0"/>
              </a:rPr>
              <a:t>. (tarih yok). Ege Üniversitesi Güneş Enerjisi Enstitüsü: </a:t>
            </a:r>
          </a:p>
          <a:p>
            <a:r>
              <a:rPr lang="tr-TR" sz="1600" dirty="0" smtClean="0">
                <a:latin typeface="Cambria" panose="02040503050406030204" pitchFamily="18" charset="0"/>
              </a:rPr>
              <a:t>http</a:t>
            </a:r>
            <a:r>
              <a:rPr lang="tr-TR" sz="1600" dirty="0" smtClean="0">
                <a:latin typeface="Cambria" panose="02040503050406030204" pitchFamily="18" charset="0"/>
              </a:rPr>
              <a:t>://eusolar.ege.edu.tr/yenilenebilir_enerji_kaynaklari.html adresinden alınmıştır</a:t>
            </a:r>
          </a:p>
          <a:p>
            <a:r>
              <a:rPr lang="tr-TR" sz="1600" dirty="0" smtClean="0">
                <a:latin typeface="Cambria" panose="02040503050406030204" pitchFamily="18" charset="0"/>
              </a:rPr>
              <a:t>International </a:t>
            </a:r>
            <a:r>
              <a:rPr lang="tr-TR" sz="1600" dirty="0" err="1" smtClean="0">
                <a:latin typeface="Cambria" panose="02040503050406030204" pitchFamily="18" charset="0"/>
              </a:rPr>
              <a:t>Energy</a:t>
            </a:r>
            <a:r>
              <a:rPr lang="tr-TR" sz="1600" dirty="0" smtClean="0">
                <a:latin typeface="Cambria" panose="02040503050406030204" pitchFamily="18" charset="0"/>
              </a:rPr>
              <a:t> </a:t>
            </a:r>
            <a:r>
              <a:rPr lang="tr-TR" sz="1600" dirty="0" err="1" smtClean="0">
                <a:latin typeface="Cambria" panose="02040503050406030204" pitchFamily="18" charset="0"/>
              </a:rPr>
              <a:t>Agency</a:t>
            </a:r>
            <a:r>
              <a:rPr lang="tr-TR" sz="1600" dirty="0" smtClean="0">
                <a:latin typeface="Cambria" panose="02040503050406030204" pitchFamily="18" charset="0"/>
              </a:rPr>
              <a:t>. (2013). </a:t>
            </a:r>
            <a:r>
              <a:rPr lang="tr-TR" sz="1600" i="1" dirty="0" smtClean="0">
                <a:latin typeface="Cambria" panose="02040503050406030204" pitchFamily="18" charset="0"/>
              </a:rPr>
              <a:t>World </a:t>
            </a:r>
            <a:r>
              <a:rPr lang="tr-TR" sz="1600" i="1" dirty="0" err="1" smtClean="0">
                <a:latin typeface="Cambria" panose="02040503050406030204" pitchFamily="18" charset="0"/>
              </a:rPr>
              <a:t>Energy</a:t>
            </a:r>
            <a:r>
              <a:rPr lang="tr-TR" sz="1600" i="1" dirty="0" smtClean="0">
                <a:latin typeface="Cambria" panose="02040503050406030204" pitchFamily="18" charset="0"/>
              </a:rPr>
              <a:t> Outlook 2013 </a:t>
            </a:r>
            <a:endParaRPr lang="tr-TR" sz="1600" dirty="0">
              <a:latin typeface="Cambria" panose="02040503050406030204" pitchFamily="18" charset="0"/>
            </a:endParaRPr>
          </a:p>
        </p:txBody>
      </p:sp>
      <p:sp>
        <p:nvSpPr>
          <p:cNvPr id="3" name="2 Dikdörtgen"/>
          <p:cNvSpPr/>
          <p:nvPr/>
        </p:nvSpPr>
        <p:spPr>
          <a:xfrm>
            <a:off x="3309918" y="5214950"/>
            <a:ext cx="4572000" cy="369332"/>
          </a:xfrm>
          <a:prstGeom prst="rect">
            <a:avLst/>
          </a:prstGeom>
        </p:spPr>
        <p:txBody>
          <a:bodyPr>
            <a:spAutoFit/>
          </a:bodyPr>
          <a:lstStyle/>
          <a:p>
            <a:endParaRPr lang="tr-TR" dirty="0"/>
          </a:p>
        </p:txBody>
      </p:sp>
    </p:spTree>
    <p:extLst>
      <p:ext uri="{BB962C8B-B14F-4D97-AF65-F5344CB8AC3E}">
        <p14:creationId xmlns:p14="http://schemas.microsoft.com/office/powerpoint/2010/main" val="82769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005" y="1028343"/>
            <a:ext cx="11547565" cy="5632311"/>
          </a:xfrm>
          <a:prstGeom prst="rect">
            <a:avLst/>
          </a:prstGeom>
        </p:spPr>
        <p:txBody>
          <a:bodyPr wrap="square">
            <a:spAutoFit/>
          </a:bodyPr>
          <a:lstStyle/>
          <a:p>
            <a:pPr algn="just">
              <a:spcAft>
                <a:spcPts val="0"/>
              </a:spcAft>
            </a:pPr>
            <a:r>
              <a:rPr lang="tr-TR" sz="2400" b="1" dirty="0">
                <a:latin typeface="Cambria" panose="02040503050406030204" pitchFamily="18" charset="0"/>
                <a:ea typeface="Times New Roman" panose="02020603050405020304" pitchFamily="18" charset="0"/>
                <a:cs typeface="Times New Roman" panose="02020603050405020304" pitchFamily="18" charset="0"/>
              </a:rPr>
              <a:t>Dünya’nın Güneş Enerjisi Potansiyeli:</a:t>
            </a:r>
            <a:endParaRPr lang="tr-TR" sz="24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0"/>
              </a:spcAft>
            </a:pPr>
            <a:r>
              <a:rPr lang="tr-TR" sz="2400" dirty="0">
                <a:latin typeface="Cambria" panose="02040503050406030204" pitchFamily="18" charset="0"/>
                <a:ea typeface="Times New Roman" panose="02020603050405020304" pitchFamily="18" charset="0"/>
                <a:cs typeface="Times New Roman" panose="02020603050405020304" pitchFamily="18" charset="0"/>
              </a:rPr>
              <a:t>Dünyanın şekli ve güneş sistemi içindeki konumu, güneş ışınlarının yeryüzüne geliş açısını ve süresini etkilemektedir. Ayrıca atmosferin bulutluluk derecesi, yağışlar, havadaki nem oranı, toz partikül miktarı, morfolojik yapı, kayaçların petrografik özellikleri gibi daha pek çok coğrafi faktör de yeryüzünün her kesiminin güneş ışınlarından aynı ölçüde yararlanmasını engellemektedir. Dünya yüzeyindeki ortalama yıllık güneş radyasyonu miktarı ekvator ve çevresinde 2000-2500 </a:t>
            </a:r>
            <a:r>
              <a:rPr lang="tr-TR" sz="2400" dirty="0" err="1">
                <a:latin typeface="Cambria" panose="02040503050406030204" pitchFamily="18" charset="0"/>
                <a:ea typeface="Times New Roman" panose="02020603050405020304" pitchFamily="18" charset="0"/>
                <a:cs typeface="Times New Roman" panose="02020603050405020304" pitchFamily="18" charset="0"/>
              </a:rPr>
              <a:t>KWh</a:t>
            </a:r>
            <a:r>
              <a:rPr lang="tr-TR" sz="2400" dirty="0">
                <a:latin typeface="Cambria" panose="02040503050406030204" pitchFamily="18" charset="0"/>
                <a:ea typeface="Times New Roman" panose="02020603050405020304" pitchFamily="18" charset="0"/>
                <a:cs typeface="Times New Roman" panose="02020603050405020304" pitchFamily="18" charset="0"/>
              </a:rPr>
              <a:t>/m</a:t>
            </a:r>
            <a:r>
              <a:rPr lang="tr-TR" sz="2400" baseline="30000" dirty="0">
                <a:latin typeface="Cambria" panose="02040503050406030204" pitchFamily="18" charset="0"/>
                <a:ea typeface="Times New Roman" panose="02020603050405020304" pitchFamily="18" charset="0"/>
                <a:cs typeface="Times New Roman" panose="02020603050405020304" pitchFamily="18" charset="0"/>
              </a:rPr>
              <a:t>2 </a:t>
            </a:r>
            <a:r>
              <a:rPr lang="tr-TR" sz="2400" dirty="0">
                <a:latin typeface="Cambria" panose="02040503050406030204" pitchFamily="18" charset="0"/>
                <a:ea typeface="Times New Roman" panose="02020603050405020304" pitchFamily="18" charset="0"/>
                <a:cs typeface="Times New Roman" panose="02020603050405020304" pitchFamily="18" charset="0"/>
              </a:rPr>
              <a:t>ve daha üst enlemlerde ise 1000-1500 </a:t>
            </a:r>
            <a:r>
              <a:rPr lang="tr-TR" sz="2400" dirty="0" err="1">
                <a:latin typeface="Cambria" panose="02040503050406030204" pitchFamily="18" charset="0"/>
                <a:ea typeface="Times New Roman" panose="02020603050405020304" pitchFamily="18" charset="0"/>
                <a:cs typeface="Times New Roman" panose="02020603050405020304" pitchFamily="18" charset="0"/>
              </a:rPr>
              <a:t>KWh</a:t>
            </a:r>
            <a:r>
              <a:rPr lang="tr-TR" sz="2400" dirty="0">
                <a:latin typeface="Cambria" panose="02040503050406030204" pitchFamily="18" charset="0"/>
                <a:ea typeface="Times New Roman" panose="02020603050405020304" pitchFamily="18" charset="0"/>
                <a:cs typeface="Times New Roman" panose="02020603050405020304" pitchFamily="18" charset="0"/>
              </a:rPr>
              <a:t>/m</a:t>
            </a:r>
            <a:r>
              <a:rPr lang="tr-TR" sz="2400" baseline="30000" dirty="0">
                <a:latin typeface="Cambria" panose="02040503050406030204" pitchFamily="18" charset="0"/>
                <a:ea typeface="Times New Roman" panose="02020603050405020304" pitchFamily="18" charset="0"/>
                <a:cs typeface="Times New Roman" panose="02020603050405020304" pitchFamily="18" charset="0"/>
              </a:rPr>
              <a:t>2 </a:t>
            </a:r>
            <a:r>
              <a:rPr lang="tr-TR" sz="2400" dirty="0">
                <a:latin typeface="Cambria" panose="02040503050406030204" pitchFamily="18" charset="0"/>
                <a:ea typeface="Times New Roman" panose="02020603050405020304" pitchFamily="18" charset="0"/>
                <a:cs typeface="Times New Roman" panose="02020603050405020304" pitchFamily="18" charset="0"/>
              </a:rPr>
              <a:t>arasında değişmektedir.</a:t>
            </a:r>
            <a:r>
              <a:rPr lang="tr-TR" sz="2400" baseline="30000" dirty="0">
                <a:latin typeface="Cambria" panose="02040503050406030204" pitchFamily="18" charset="0"/>
                <a:ea typeface="Times New Roman" panose="02020603050405020304" pitchFamily="18" charset="0"/>
                <a:cs typeface="Times New Roman" panose="02020603050405020304" pitchFamily="18" charset="0"/>
              </a:rPr>
              <a:t> </a:t>
            </a:r>
            <a:endParaRPr lang="tr-TR" sz="24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tr-TR" sz="2400" dirty="0">
                <a:latin typeface="Cambria" panose="02040503050406030204" pitchFamily="18" charset="0"/>
                <a:ea typeface="Times New Roman" panose="02020603050405020304" pitchFamily="18" charset="0"/>
              </a:rPr>
              <a:t>Dünyanın güneş enerjisi yönünden en elverişli sahası, Ekvator’un 40˚ Kuzey ve 40˚ güney paralelleri arasındaki yerlerdir. Bu sahada güneş ışınları yer yüzeyine dik ve dike yakın gelmekte ve yeryüzünü uzun süre etkilemektedir. Bundan dolayı bu saha  “Güneş Kemeri”, “Güneş Enerjisi Kuşağı”, “Güneş Kuşağı” olarak adlandırılmaktadır. </a:t>
            </a:r>
            <a:endParaRPr lang="tr-TR" sz="2400" dirty="0" smtClean="0">
              <a:latin typeface="Cambria" panose="02040503050406030204" pitchFamily="18" charset="0"/>
              <a:ea typeface="Times New Roman" panose="02020603050405020304" pitchFamily="18" charset="0"/>
            </a:endParaRPr>
          </a:p>
          <a:p>
            <a:pPr algn="just"/>
            <a:r>
              <a:rPr lang="tr-TR" sz="2400" dirty="0" smtClean="0">
                <a:latin typeface="Cambria" panose="02040503050406030204" pitchFamily="18" charset="0"/>
              </a:rPr>
              <a:t>Dünya’ya güneşten, 150 milyon km kat ederek gelen enerji, bir yılda kullanılan enerjinin yaklaşık 15 bin katıdır.</a:t>
            </a:r>
          </a:p>
          <a:p>
            <a:pPr algn="just"/>
            <a:endParaRPr lang="tr-TR" sz="2400" dirty="0">
              <a:latin typeface="Cambria" panose="02040503050406030204" pitchFamily="18" charset="0"/>
            </a:endParaRPr>
          </a:p>
        </p:txBody>
      </p:sp>
    </p:spTree>
    <p:extLst>
      <p:ext uri="{BB962C8B-B14F-4D97-AF65-F5344CB8AC3E}">
        <p14:creationId xmlns:p14="http://schemas.microsoft.com/office/powerpoint/2010/main" val="99086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enerji kaynakları\güneş enerjisi sunum\g_a_10.jpg"/>
          <p:cNvPicPr>
            <a:picLocks noChangeAspect="1" noChangeArrowheads="1"/>
          </p:cNvPicPr>
          <p:nvPr/>
        </p:nvPicPr>
        <p:blipFill>
          <a:blip r:embed="rId2"/>
          <a:srcRect/>
          <a:stretch>
            <a:fillRect/>
          </a:stretch>
        </p:blipFill>
        <p:spPr bwMode="auto">
          <a:xfrm>
            <a:off x="8262910" y="349369"/>
            <a:ext cx="3929090" cy="3015991"/>
          </a:xfrm>
          <a:prstGeom prst="rect">
            <a:avLst/>
          </a:prstGeom>
          <a:noFill/>
        </p:spPr>
      </p:pic>
      <p:sp>
        <p:nvSpPr>
          <p:cNvPr id="7" name="6 Dikdörtgen"/>
          <p:cNvSpPr/>
          <p:nvPr/>
        </p:nvSpPr>
        <p:spPr>
          <a:xfrm>
            <a:off x="526298" y="1380887"/>
            <a:ext cx="6286544" cy="923330"/>
          </a:xfrm>
          <a:prstGeom prst="rect">
            <a:avLst/>
          </a:prstGeom>
        </p:spPr>
        <p:txBody>
          <a:bodyPr wrap="square">
            <a:spAutoFit/>
          </a:bodyPr>
          <a:lstStyle/>
          <a:p>
            <a:endParaRPr lang="tr-TR" dirty="0"/>
          </a:p>
          <a:p>
            <a:endParaRPr lang="tr-TR" dirty="0"/>
          </a:p>
          <a:p>
            <a:endParaRPr lang="tr-TR" dirty="0"/>
          </a:p>
        </p:txBody>
      </p:sp>
      <p:sp>
        <p:nvSpPr>
          <p:cNvPr id="8" name="7 Metin kutusu"/>
          <p:cNvSpPr txBox="1"/>
          <p:nvPr/>
        </p:nvSpPr>
        <p:spPr>
          <a:xfrm>
            <a:off x="1524000" y="1"/>
            <a:ext cx="7143800" cy="461665"/>
          </a:xfrm>
          <a:prstGeom prst="rect">
            <a:avLst/>
          </a:prstGeom>
          <a:noFill/>
        </p:spPr>
        <p:txBody>
          <a:bodyPr wrap="square" rtlCol="0">
            <a:spAutoFit/>
          </a:bodyPr>
          <a:lstStyle/>
          <a:p>
            <a:r>
              <a:rPr lang="tr-TR" sz="2400" dirty="0" smtClean="0"/>
              <a:t>.</a:t>
            </a:r>
            <a:endParaRPr lang="tr-TR" sz="2400" dirty="0"/>
          </a:p>
        </p:txBody>
      </p:sp>
      <p:sp>
        <p:nvSpPr>
          <p:cNvPr id="9" name="8 Dikdörtgen"/>
          <p:cNvSpPr/>
          <p:nvPr/>
        </p:nvSpPr>
        <p:spPr>
          <a:xfrm>
            <a:off x="327493" y="406497"/>
            <a:ext cx="7666976" cy="5078313"/>
          </a:xfrm>
          <a:prstGeom prst="rect">
            <a:avLst/>
          </a:prstGeom>
        </p:spPr>
        <p:txBody>
          <a:bodyPr wrap="square">
            <a:spAutoFit/>
          </a:bodyPr>
          <a:lstStyle/>
          <a:p>
            <a:r>
              <a:rPr lang="tr-TR" sz="2400" dirty="0" smtClean="0">
                <a:latin typeface="Cambria" panose="02040503050406030204" pitchFamily="18" charset="0"/>
              </a:rPr>
              <a:t>Güneş ışınımının tamamı yer yüzeyine ulaşamaz</a:t>
            </a:r>
          </a:p>
          <a:p>
            <a:pPr>
              <a:buFont typeface="Arial" pitchFamily="34" charset="0"/>
              <a:buChar char="•"/>
            </a:pPr>
            <a:endParaRPr lang="tr-TR" sz="2400" dirty="0" smtClean="0">
              <a:latin typeface="Cambria" panose="02040503050406030204" pitchFamily="18" charset="0"/>
            </a:endParaRPr>
          </a:p>
          <a:p>
            <a:r>
              <a:rPr lang="tr-TR" sz="2400" dirty="0" smtClean="0">
                <a:latin typeface="Cambria" panose="02040503050406030204" pitchFamily="18" charset="0"/>
              </a:rPr>
              <a:t>%</a:t>
            </a:r>
            <a:r>
              <a:rPr lang="tr-TR" sz="2400" dirty="0">
                <a:latin typeface="Cambria" panose="02040503050406030204" pitchFamily="18" charset="0"/>
              </a:rPr>
              <a:t>30 atmosfer tarafından geriye yansıtılır.</a:t>
            </a:r>
          </a:p>
          <a:p>
            <a:pPr>
              <a:buFont typeface="Arial" pitchFamily="34" charset="0"/>
              <a:buChar char="•"/>
            </a:pPr>
            <a:endParaRPr lang="tr-TR" sz="2400" dirty="0">
              <a:latin typeface="Cambria" panose="02040503050406030204" pitchFamily="18" charset="0"/>
            </a:endParaRPr>
          </a:p>
          <a:p>
            <a:r>
              <a:rPr lang="tr-TR" sz="2400" dirty="0">
                <a:latin typeface="Cambria" panose="02040503050406030204" pitchFamily="18" charset="0"/>
              </a:rPr>
              <a:t>%20 atmosfer ve bulutlarda tutulur.</a:t>
            </a:r>
          </a:p>
          <a:p>
            <a:endParaRPr lang="tr-TR" sz="2400" dirty="0">
              <a:latin typeface="Cambria" panose="02040503050406030204" pitchFamily="18" charset="0"/>
            </a:endParaRPr>
          </a:p>
          <a:p>
            <a:pPr algn="just"/>
            <a:r>
              <a:rPr lang="tr-TR" sz="2400" dirty="0">
                <a:latin typeface="Cambria" panose="02040503050406030204" pitchFamily="18" charset="0"/>
              </a:rPr>
              <a:t>%50 atmosferi geçerek dünya yüzeyine ulaşır</a:t>
            </a:r>
            <a:r>
              <a:rPr lang="tr-TR" sz="2400" dirty="0" smtClean="0">
                <a:latin typeface="Cambria" panose="02040503050406030204" pitchFamily="18" charset="0"/>
              </a:rPr>
              <a:t>.</a:t>
            </a:r>
          </a:p>
          <a:p>
            <a:pPr algn="just"/>
            <a:endParaRPr lang="tr-TR" sz="2400" dirty="0">
              <a:latin typeface="Cambria" panose="02040503050406030204" pitchFamily="18" charset="0"/>
            </a:endParaRPr>
          </a:p>
          <a:p>
            <a:pPr algn="just"/>
            <a:r>
              <a:rPr lang="tr-TR" sz="2400" dirty="0" smtClean="0">
                <a:latin typeface="Cambria" panose="02040503050406030204" pitchFamily="18" charset="0"/>
              </a:rPr>
              <a:t>Güneş ışınları, rüzgar ve dalga enerjisi, hidroelektrik enerji ve </a:t>
            </a:r>
            <a:r>
              <a:rPr lang="tr-TR" sz="2400" dirty="0" err="1" smtClean="0">
                <a:latin typeface="Cambria" panose="02040503050406030204" pitchFamily="18" charset="0"/>
              </a:rPr>
              <a:t>biyokütle</a:t>
            </a:r>
            <a:r>
              <a:rPr lang="tr-TR" sz="2400" dirty="0" smtClean="0">
                <a:latin typeface="Cambria" panose="02040503050406030204" pitchFamily="18" charset="0"/>
              </a:rPr>
              <a:t> ile birlikte yenilenebilir enerji kaynaklarının büyük bölümünü oluşturur. </a:t>
            </a:r>
          </a:p>
          <a:p>
            <a:pPr algn="just"/>
            <a:endParaRPr lang="tr-TR" sz="2400" dirty="0">
              <a:latin typeface="Cambria" panose="02040503050406030204" pitchFamily="18" charset="0"/>
            </a:endParaRPr>
          </a:p>
          <a:p>
            <a:pPr algn="just">
              <a:buFont typeface="Arial" pitchFamily="34" charset="0"/>
              <a:buChar char="•"/>
            </a:pPr>
            <a:endParaRPr lang="tr-TR" sz="2400" dirty="0"/>
          </a:p>
        </p:txBody>
      </p:sp>
    </p:spTree>
    <p:extLst>
      <p:ext uri="{BB962C8B-B14F-4D97-AF65-F5344CB8AC3E}">
        <p14:creationId xmlns:p14="http://schemas.microsoft.com/office/powerpoint/2010/main" val="2847781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981200" y="476673"/>
            <a:ext cx="8229600" cy="5649491"/>
          </a:xfrm>
        </p:spPr>
        <p:txBody>
          <a:bodyPr/>
          <a:lstStyle/>
          <a:p>
            <a:endParaRPr lang="tr-TR" dirty="0"/>
          </a:p>
        </p:txBody>
      </p:sp>
      <p:pic>
        <p:nvPicPr>
          <p:cNvPr id="1026" name="Picture 2" descr="C:\Users\lgultekin\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6632"/>
            <a:ext cx="9143999"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48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9633" y="666206"/>
            <a:ext cx="10920549" cy="4893647"/>
          </a:xfrm>
          <a:prstGeom prst="rect">
            <a:avLst/>
          </a:prstGeom>
        </p:spPr>
        <p:txBody>
          <a:bodyPr wrap="square">
            <a:spAutoFit/>
          </a:bodyPr>
          <a:lstStyle/>
          <a:p>
            <a:pPr algn="just"/>
            <a:r>
              <a:rPr lang="tr-TR" sz="2400" dirty="0" smtClean="0">
                <a:latin typeface="Cambria" panose="02040503050406030204" pitchFamily="18" charset="0"/>
              </a:rPr>
              <a:t>Güneş enerjisinden yararlanma konusundaki çalışmalar özellikle 1970’lerden sonra hız kazanmış, güneş enerjisi sistemleri, teknolojik olarak ilerleme ve maliyet bakımın dan düşme göstermiş ve güneş enerjisi çevresel bakımdan temiz bir enerji kaynağı olarak kendini kabul ettirmiştir</a:t>
            </a:r>
          </a:p>
          <a:p>
            <a:pPr algn="just"/>
            <a:r>
              <a:rPr lang="tr-TR" sz="2400" dirty="0" smtClean="0">
                <a:latin typeface="Cambria" panose="02040503050406030204" pitchFamily="18" charset="0"/>
              </a:rPr>
              <a:t>Son 10 yılda, dünyada güneş elektrik enerjisi kapasite artışı yaklaşık % 1000 olarak gerçekleşmiştir.</a:t>
            </a:r>
          </a:p>
          <a:p>
            <a:pPr algn="just"/>
            <a:r>
              <a:rPr lang="tr-TR" sz="2400" dirty="0" smtClean="0">
                <a:latin typeface="Cambria" panose="02040503050406030204" pitchFamily="18" charset="0"/>
              </a:rPr>
              <a:t>Dünyadaki en hızlı büyüyen enerji teknolojisi 2006 ve 2007 yıllarında toplam kurulu güçte yıllık % 50’den fazla artarak tahmini 7,7 </a:t>
            </a:r>
            <a:r>
              <a:rPr lang="tr-TR" sz="2400" dirty="0" err="1" smtClean="0">
                <a:latin typeface="Cambria" panose="02040503050406030204" pitchFamily="18" charset="0"/>
              </a:rPr>
              <a:t>GW’a</a:t>
            </a:r>
            <a:r>
              <a:rPr lang="tr-TR" sz="2400" dirty="0" smtClean="0">
                <a:latin typeface="Cambria" panose="02040503050406030204" pitchFamily="18" charset="0"/>
              </a:rPr>
              <a:t> ulaşan şebekeye bağlı güneş </a:t>
            </a:r>
            <a:r>
              <a:rPr lang="tr-TR" sz="2400" dirty="0" err="1" smtClean="0">
                <a:latin typeface="Cambria" panose="02040503050406030204" pitchFamily="18" charset="0"/>
              </a:rPr>
              <a:t>fotovoltaik</a:t>
            </a:r>
            <a:r>
              <a:rPr lang="tr-TR" sz="2400" dirty="0" smtClean="0">
                <a:latin typeface="Cambria" panose="02040503050406030204" pitchFamily="18" charset="0"/>
              </a:rPr>
              <a:t> (güneş pili) teknolojisidir. Bu, dünya çapında 1,5 milyon evin çatı güneş pilleri ile şebekeye enerji verdiği anlamına gelmektedir. 2009 yılı dünya güneş </a:t>
            </a:r>
            <a:r>
              <a:rPr lang="tr-TR" sz="2400" dirty="0" err="1" smtClean="0">
                <a:latin typeface="Cambria" panose="02040503050406030204" pitchFamily="18" charset="0"/>
              </a:rPr>
              <a:t>fotovoltaik</a:t>
            </a:r>
            <a:r>
              <a:rPr lang="tr-TR" sz="2400" dirty="0" smtClean="0">
                <a:latin typeface="Cambria" panose="02040503050406030204" pitchFamily="18" charset="0"/>
              </a:rPr>
              <a:t> enerjisi kapasitesinin 12 GW ‘ı aşacağı tahmin edilmektedir</a:t>
            </a:r>
            <a:r>
              <a:rPr lang="tr-TR" sz="2400" i="1" dirty="0" smtClean="0">
                <a:latin typeface="Cambria" panose="02040503050406030204" pitchFamily="18" charset="0"/>
              </a:rPr>
              <a:t>. (Demir, 2009)</a:t>
            </a:r>
          </a:p>
          <a:p>
            <a:pPr algn="just"/>
            <a:endParaRPr lang="tr-TR" sz="2400" dirty="0">
              <a:latin typeface="Cambria" panose="02040503050406030204" pitchFamily="18" charset="0"/>
            </a:endParaRPr>
          </a:p>
        </p:txBody>
      </p:sp>
    </p:spTree>
    <p:extLst>
      <p:ext uri="{BB962C8B-B14F-4D97-AF65-F5344CB8AC3E}">
        <p14:creationId xmlns:p14="http://schemas.microsoft.com/office/powerpoint/2010/main" val="188702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6596066" y="1500175"/>
            <a:ext cx="3929090" cy="830997"/>
          </a:xfrm>
          <a:prstGeom prst="rect">
            <a:avLst/>
          </a:prstGeom>
          <a:noFill/>
        </p:spPr>
        <p:txBody>
          <a:bodyPr wrap="square" rtlCol="0">
            <a:spAutoFit/>
          </a:bodyPr>
          <a:lstStyle/>
          <a:p>
            <a:pPr>
              <a:buFont typeface="Arial" pitchFamily="34" charset="0"/>
              <a:buChar char="•"/>
            </a:pPr>
            <a:endParaRPr lang="tr-TR" sz="2400" dirty="0"/>
          </a:p>
          <a:p>
            <a:pPr>
              <a:buFont typeface="Arial" pitchFamily="34" charset="0"/>
              <a:buChar char="•"/>
            </a:pPr>
            <a:endParaRPr lang="tr-TR" sz="2400" dirty="0"/>
          </a:p>
        </p:txBody>
      </p:sp>
      <p:graphicFrame>
        <p:nvGraphicFramePr>
          <p:cNvPr id="9" name="8 Tablo"/>
          <p:cNvGraphicFramePr>
            <a:graphicFrameLocks noGrp="1"/>
          </p:cNvGraphicFramePr>
          <p:nvPr/>
        </p:nvGraphicFramePr>
        <p:xfrm>
          <a:off x="2095472" y="571481"/>
          <a:ext cx="7929586" cy="5876797"/>
        </p:xfrm>
        <a:graphic>
          <a:graphicData uri="http://schemas.openxmlformats.org/drawingml/2006/table">
            <a:tbl>
              <a:tblPr firstRow="1" bandRow="1">
                <a:tableStyleId>{BDBED569-4797-4DF1-A0F4-6AAB3CD982D8}</a:tableStyleId>
              </a:tblPr>
              <a:tblGrid>
                <a:gridCol w="3964793">
                  <a:extLst>
                    <a:ext uri="{9D8B030D-6E8A-4147-A177-3AD203B41FA5}">
                      <a16:colId xmlns:a16="http://schemas.microsoft.com/office/drawing/2014/main" val="20000"/>
                    </a:ext>
                  </a:extLst>
                </a:gridCol>
                <a:gridCol w="3964793">
                  <a:extLst>
                    <a:ext uri="{9D8B030D-6E8A-4147-A177-3AD203B41FA5}">
                      <a16:colId xmlns:a16="http://schemas.microsoft.com/office/drawing/2014/main" val="20001"/>
                    </a:ext>
                  </a:extLst>
                </a:gridCol>
              </a:tblGrid>
              <a:tr h="832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latin typeface="Arial Black" pitchFamily="34" charset="0"/>
                        </a:rPr>
                        <a:t>Avantajlar</a:t>
                      </a:r>
                    </a:p>
                    <a:p>
                      <a:endParaRPr lang="tr-TR"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latin typeface="Arial Black" pitchFamily="34" charset="0"/>
                        </a:rPr>
                        <a:t>Dezavantajlar</a:t>
                      </a:r>
                    </a:p>
                    <a:p>
                      <a:endParaRPr lang="tr-TR"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611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Tükenmeyen ve temiz enerji kaynağıdır.</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Enerji mevsimlere göre değişiklik gösterir.</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42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Bol miktarda bulunur.</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İlk yatırım sürecinde maliyetinin fazladır.</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611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Dışa bağımlılığı yoktur.</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None/>
                      </a:pPr>
                      <a:r>
                        <a:rPr lang="tr-TR" sz="1800" dirty="0" smtClean="0"/>
                        <a:t>İsteğe bağlı kontrol yoktur.</a:t>
                      </a:r>
                    </a:p>
                    <a:p>
                      <a:pPr>
                        <a:buFont typeface="Arial" pitchFamily="34" charset="0"/>
                        <a:buNone/>
                      </a:pPr>
                      <a:endParaRPr lang="tr-TR" sz="1800" dirty="0" smtClean="0"/>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97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Kurulum maliyeti hariç ucuz bir kaynaktır.</a:t>
                      </a:r>
                    </a:p>
                    <a:p>
                      <a:endParaRPr lang="tr-T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Pahalı depolama gerektirir.</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087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800" dirty="0" smtClean="0"/>
                        <a:t>Nakliye problemi yoktur.</a:t>
                      </a:r>
                    </a:p>
                    <a:p>
                      <a:endParaRPr lang="tr-T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800" dirty="0" smtClean="0"/>
                        <a:t>Büyük bir kurulum gerekir.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72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İş imkanı yaratır.</a:t>
                      </a:r>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84836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1524000" y="0"/>
          <a:ext cx="900115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8310578" y="3786190"/>
            <a:ext cx="1857388" cy="642942"/>
          </a:xfrm>
          <a:prstGeom prst="rect">
            <a:avLst/>
          </a:prstGeom>
          <a:solidFill>
            <a:schemeClr val="accent6">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r>
              <a:rPr lang="tr-TR" sz="2000" dirty="0"/>
              <a:t>Parabolik Oluk</a:t>
            </a:r>
          </a:p>
        </p:txBody>
      </p:sp>
      <p:sp>
        <p:nvSpPr>
          <p:cNvPr id="7" name="6 Dikdörtgen"/>
          <p:cNvSpPr/>
          <p:nvPr/>
        </p:nvSpPr>
        <p:spPr>
          <a:xfrm>
            <a:off x="8310578" y="4572008"/>
            <a:ext cx="1857388" cy="571504"/>
          </a:xfrm>
          <a:prstGeom prst="rect">
            <a:avLst/>
          </a:prstGeom>
          <a:solidFill>
            <a:schemeClr val="accent6">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r>
              <a:rPr lang="tr-TR" sz="2000" dirty="0"/>
              <a:t>Çanak Sistemi</a:t>
            </a:r>
          </a:p>
        </p:txBody>
      </p:sp>
      <p:grpSp>
        <p:nvGrpSpPr>
          <p:cNvPr id="9" name="8 Grup"/>
          <p:cNvGrpSpPr/>
          <p:nvPr/>
        </p:nvGrpSpPr>
        <p:grpSpPr>
          <a:xfrm>
            <a:off x="1809720" y="3895190"/>
            <a:ext cx="6139934" cy="2962810"/>
            <a:chOff x="2132647" y="2879000"/>
            <a:chExt cx="6139934" cy="2962810"/>
          </a:xfrm>
          <a:scene3d>
            <a:camera prst="orthographicFront">
              <a:rot lat="0" lon="0" rev="0"/>
            </a:camera>
            <a:lightRig rig="contrasting" dir="t">
              <a:rot lat="0" lon="0" rev="1200000"/>
            </a:lightRig>
          </a:scene3d>
        </p:grpSpPr>
        <p:sp>
          <p:nvSpPr>
            <p:cNvPr id="10" name="9 Dikdörtgen"/>
            <p:cNvSpPr/>
            <p:nvPr/>
          </p:nvSpPr>
          <p:spPr>
            <a:xfrm>
              <a:off x="2132647" y="2879000"/>
              <a:ext cx="2071702" cy="642942"/>
            </a:xfrm>
            <a:prstGeom prst="rect">
              <a:avLst/>
            </a:prstGeom>
            <a:solidFill>
              <a:schemeClr val="accent6">
                <a:lumMod val="75000"/>
              </a:schemeClr>
            </a:solidFill>
            <a:ln>
              <a:no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r>
                <a:rPr lang="tr-TR" sz="2000" dirty="0"/>
                <a:t>Ada </a:t>
              </a:r>
              <a:r>
                <a:rPr lang="tr-TR" sz="2000" dirty="0" err="1"/>
                <a:t>Pv</a:t>
              </a:r>
              <a:r>
                <a:rPr lang="tr-TR" sz="2000" dirty="0"/>
                <a:t> Sistemleri</a:t>
              </a:r>
            </a:p>
            <a:p>
              <a:endParaRPr lang="tr-TR" dirty="0"/>
            </a:p>
          </p:txBody>
        </p:sp>
        <p:sp>
          <p:nvSpPr>
            <p:cNvPr id="11" name="10 Dikdörtgen"/>
            <p:cNvSpPr/>
            <p:nvPr/>
          </p:nvSpPr>
          <p:spPr>
            <a:xfrm>
              <a:off x="6490365" y="4950702"/>
              <a:ext cx="1782216" cy="891108"/>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tr-TR" sz="1500" dirty="0"/>
                <a:t>CSP</a:t>
              </a:r>
            </a:p>
            <a:p>
              <a:pPr algn="ctr" defTabSz="666750">
                <a:lnSpc>
                  <a:spcPct val="90000"/>
                </a:lnSpc>
                <a:spcBef>
                  <a:spcPct val="0"/>
                </a:spcBef>
                <a:spcAft>
                  <a:spcPct val="35000"/>
                </a:spcAft>
              </a:pPr>
              <a:r>
                <a:rPr lang="tr-TR" sz="1500" dirty="0"/>
                <a:t>Yoğunlaştırılmış Güneş Termik Santrali</a:t>
              </a:r>
            </a:p>
          </p:txBody>
        </p:sp>
      </p:grpSp>
      <p:sp>
        <p:nvSpPr>
          <p:cNvPr id="21" name="20 Dikdörtgen"/>
          <p:cNvSpPr/>
          <p:nvPr/>
        </p:nvSpPr>
        <p:spPr>
          <a:xfrm>
            <a:off x="8310578" y="5286388"/>
            <a:ext cx="1857388" cy="571504"/>
          </a:xfrm>
          <a:prstGeom prst="rect">
            <a:avLst/>
          </a:prstGeom>
          <a:solidFill>
            <a:schemeClr val="accent6">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algn="ctr"/>
            <a:r>
              <a:rPr lang="tr-TR" sz="2000" dirty="0"/>
              <a:t>Güneş Kulesi</a:t>
            </a:r>
          </a:p>
          <a:p>
            <a:endParaRPr lang="tr-TR" dirty="0"/>
          </a:p>
        </p:txBody>
      </p:sp>
      <p:cxnSp>
        <p:nvCxnSpPr>
          <p:cNvPr id="24" name="23 Düz Bağlayıcı"/>
          <p:cNvCxnSpPr/>
          <p:nvPr/>
        </p:nvCxnSpPr>
        <p:spPr>
          <a:xfrm rot="5400000">
            <a:off x="2596332" y="3714752"/>
            <a:ext cx="284958"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rot="5400000">
            <a:off x="2737223" y="4643843"/>
            <a:ext cx="1588" cy="79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8" name="37 Düz Bağlayıcı"/>
          <p:cNvCxnSpPr/>
          <p:nvPr/>
        </p:nvCxnSpPr>
        <p:spPr>
          <a:xfrm rot="16200000" flipH="1">
            <a:off x="2650040" y="4588946"/>
            <a:ext cx="1767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Düz Bağlayıcı"/>
          <p:cNvCxnSpPr>
            <a:endCxn id="4" idx="0"/>
          </p:cNvCxnSpPr>
          <p:nvPr/>
        </p:nvCxnSpPr>
        <p:spPr>
          <a:xfrm rot="5400000">
            <a:off x="9096396" y="364331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50 Düz Bağlayıcı"/>
          <p:cNvCxnSpPr>
            <a:stCxn id="4" idx="2"/>
            <a:endCxn id="7" idx="0"/>
          </p:cNvCxnSpPr>
          <p:nvPr/>
        </p:nvCxnSpPr>
        <p:spPr>
          <a:xfrm rot="5400000">
            <a:off x="9167834" y="450057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53 Düz Bağlayıcı"/>
          <p:cNvCxnSpPr/>
          <p:nvPr/>
        </p:nvCxnSpPr>
        <p:spPr>
          <a:xfrm rot="5400000">
            <a:off x="9168628" y="5214156"/>
            <a:ext cx="142082" cy="7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76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866465" y="1175314"/>
            <a:ext cx="7929618" cy="3643338"/>
          </a:xfrm>
          <a:prstGeom prst="rect">
            <a:avLst/>
          </a:prstGeom>
          <a:noFill/>
          <a:ln w="9525">
            <a:noFill/>
            <a:miter lim="800000"/>
            <a:headEnd/>
            <a:tailEnd/>
          </a:ln>
          <a:effectLst/>
        </p:spPr>
      </p:pic>
      <p:sp>
        <p:nvSpPr>
          <p:cNvPr id="3" name="2 Dikdörtgen"/>
          <p:cNvSpPr/>
          <p:nvPr/>
        </p:nvSpPr>
        <p:spPr>
          <a:xfrm>
            <a:off x="1018903" y="444137"/>
            <a:ext cx="10567850" cy="461665"/>
          </a:xfrm>
          <a:prstGeom prst="rect">
            <a:avLst/>
          </a:prstGeom>
        </p:spPr>
        <p:txBody>
          <a:bodyPr wrap="square">
            <a:spAutoFit/>
          </a:bodyPr>
          <a:lstStyle/>
          <a:p>
            <a:r>
              <a:rPr lang="tr-TR" sz="2400" dirty="0">
                <a:latin typeface="Cambria" panose="02040503050406030204" pitchFamily="18" charset="0"/>
              </a:rPr>
              <a:t>GÜNEŞ ENERJİSİ KURULU GÜCÜNÜN BÖLGELERE GÖRE DAĞILIMI (2015, GW)</a:t>
            </a:r>
          </a:p>
        </p:txBody>
      </p:sp>
      <p:sp>
        <p:nvSpPr>
          <p:cNvPr id="4" name="3 Dikdörtgen"/>
          <p:cNvSpPr/>
          <p:nvPr/>
        </p:nvSpPr>
        <p:spPr>
          <a:xfrm>
            <a:off x="2166911" y="4286256"/>
            <a:ext cx="2920287" cy="923330"/>
          </a:xfrm>
          <a:prstGeom prst="rect">
            <a:avLst/>
          </a:prstGeom>
        </p:spPr>
        <p:txBody>
          <a:bodyPr wrap="none">
            <a:spAutoFit/>
          </a:bodyPr>
          <a:lstStyle/>
          <a:p>
            <a:endParaRPr lang="tr-TR" dirty="0" smtClean="0"/>
          </a:p>
          <a:p>
            <a:endParaRPr lang="tr-TR" dirty="0"/>
          </a:p>
          <a:p>
            <a:r>
              <a:rPr lang="tr-TR" dirty="0" smtClean="0"/>
              <a:t>Kaynak</a:t>
            </a:r>
            <a:r>
              <a:rPr lang="tr-TR" dirty="0"/>
              <a:t>: Dünya Enerji Konseyi</a:t>
            </a:r>
          </a:p>
        </p:txBody>
      </p:sp>
      <p:sp>
        <p:nvSpPr>
          <p:cNvPr id="5" name="4 Dikdörtgen"/>
          <p:cNvSpPr/>
          <p:nvPr/>
        </p:nvSpPr>
        <p:spPr>
          <a:xfrm>
            <a:off x="2024034" y="4929199"/>
            <a:ext cx="8143932" cy="1569660"/>
          </a:xfrm>
          <a:prstGeom prst="rect">
            <a:avLst/>
          </a:prstGeom>
        </p:spPr>
        <p:txBody>
          <a:bodyPr wrap="square">
            <a:spAutoFit/>
          </a:bodyPr>
          <a:lstStyle/>
          <a:p>
            <a:pPr algn="just"/>
            <a:endParaRPr lang="tr-TR" sz="2400" dirty="0" smtClean="0">
              <a:latin typeface="Cambria" panose="02040503050406030204" pitchFamily="18" charset="0"/>
            </a:endParaRPr>
          </a:p>
          <a:p>
            <a:pPr algn="just"/>
            <a:r>
              <a:rPr lang="tr-TR" sz="2400" dirty="0" smtClean="0">
                <a:latin typeface="Cambria" panose="02040503050406030204" pitchFamily="18" charset="0"/>
              </a:rPr>
              <a:t>Bölgesel </a:t>
            </a:r>
            <a:r>
              <a:rPr lang="tr-TR" sz="2400" dirty="0">
                <a:latin typeface="Cambria" panose="02040503050406030204" pitchFamily="18" charset="0"/>
              </a:rPr>
              <a:t>ölçekte güneş enerjisi kurulu gücünde en fazla kapasite Avrupa kıtasında bulunurken, onu Asya ve Kuzey Amerika takip etmektedir.</a:t>
            </a:r>
          </a:p>
        </p:txBody>
      </p:sp>
    </p:spTree>
    <p:extLst>
      <p:ext uri="{BB962C8B-B14F-4D97-AF65-F5344CB8AC3E}">
        <p14:creationId xmlns:p14="http://schemas.microsoft.com/office/powerpoint/2010/main" val="369305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enerji kaynakları\güneş enerjisi sunum\Solargis-World-DNI-solar-resource-map-en.png"/>
          <p:cNvPicPr>
            <a:picLocks noChangeAspect="1" noChangeArrowheads="1"/>
          </p:cNvPicPr>
          <p:nvPr/>
        </p:nvPicPr>
        <p:blipFill>
          <a:blip r:embed="rId2"/>
          <a:srcRect/>
          <a:stretch>
            <a:fillRect/>
          </a:stretch>
        </p:blipFill>
        <p:spPr bwMode="auto">
          <a:xfrm>
            <a:off x="1519390" y="642918"/>
            <a:ext cx="9148611" cy="5000636"/>
          </a:xfrm>
          <a:prstGeom prst="rect">
            <a:avLst/>
          </a:prstGeom>
          <a:noFill/>
        </p:spPr>
      </p:pic>
      <p:sp>
        <p:nvSpPr>
          <p:cNvPr id="4" name="3 Metin kutusu"/>
          <p:cNvSpPr txBox="1"/>
          <p:nvPr/>
        </p:nvSpPr>
        <p:spPr>
          <a:xfrm>
            <a:off x="1738282" y="0"/>
            <a:ext cx="6143668" cy="738664"/>
          </a:xfrm>
          <a:prstGeom prst="rect">
            <a:avLst/>
          </a:prstGeom>
          <a:noFill/>
        </p:spPr>
        <p:txBody>
          <a:bodyPr wrap="square" rtlCol="0">
            <a:spAutoFit/>
          </a:bodyPr>
          <a:lstStyle/>
          <a:p>
            <a:r>
              <a:rPr lang="tr-TR" sz="2400" b="1" dirty="0"/>
              <a:t>Dünyada Güneş Potansiyeli</a:t>
            </a:r>
          </a:p>
          <a:p>
            <a:endParaRPr lang="tr-TR" dirty="0"/>
          </a:p>
        </p:txBody>
      </p:sp>
    </p:spTree>
    <p:extLst>
      <p:ext uri="{BB962C8B-B14F-4D97-AF65-F5344CB8AC3E}">
        <p14:creationId xmlns:p14="http://schemas.microsoft.com/office/powerpoint/2010/main" val="2559894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1012</Words>
  <Application>Microsoft Office PowerPoint</Application>
  <PresentationFormat>Geniş ekran</PresentationFormat>
  <Paragraphs>94</Paragraphs>
  <Slides>19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Arial Black</vt:lpstr>
      <vt:lpstr>Calibri</vt:lpstr>
      <vt:lpstr>Calibri Light</vt:lpstr>
      <vt:lpstr>Cambria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Türkiye Toplam Güneş Radyasyonu</vt:lpstr>
      <vt:lpstr>PowerPoint Sunusu</vt:lpstr>
      <vt:lpstr>Elektrik Enerjisi Üretim Oranı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7</cp:revision>
  <dcterms:created xsi:type="dcterms:W3CDTF">2018-01-20T09:37:58Z</dcterms:created>
  <dcterms:modified xsi:type="dcterms:W3CDTF">2018-01-23T22:17:07Z</dcterms:modified>
</cp:coreProperties>
</file>