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6F55-81BF-4E72-98D4-9498A41348E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5BED-0F93-444E-AB7D-42789C0EA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14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6F55-81BF-4E72-98D4-9498A41348E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5BED-0F93-444E-AB7D-42789C0EA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38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6F55-81BF-4E72-98D4-9498A41348E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5BED-0F93-444E-AB7D-42789C0EA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34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6F55-81BF-4E72-98D4-9498A41348E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5BED-0F93-444E-AB7D-42789C0EA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62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6F55-81BF-4E72-98D4-9498A41348E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5BED-0F93-444E-AB7D-42789C0EA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2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6F55-81BF-4E72-98D4-9498A41348E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5BED-0F93-444E-AB7D-42789C0EA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6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6F55-81BF-4E72-98D4-9498A41348E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5BED-0F93-444E-AB7D-42789C0EA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87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6F55-81BF-4E72-98D4-9498A41348E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5BED-0F93-444E-AB7D-42789C0EA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0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6F55-81BF-4E72-98D4-9498A41348E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5BED-0F93-444E-AB7D-42789C0EA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5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6F55-81BF-4E72-98D4-9498A41348E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5BED-0F93-444E-AB7D-42789C0EA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11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6F55-81BF-4E72-98D4-9498A41348E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5BED-0F93-444E-AB7D-42789C0EA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5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6F55-81BF-4E72-98D4-9498A41348E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A5BED-0F93-444E-AB7D-42789C0EA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6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acenter.org/contentmgr/showdetails.php/id/1232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922"/>
            <a:ext cx="9144000" cy="246304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Evrim</a:t>
            </a:r>
            <a:r>
              <a:rPr lang="en-GB" dirty="0"/>
              <a:t>, </a:t>
            </a:r>
            <a:r>
              <a:rPr lang="en-GB" dirty="0" err="1"/>
              <a:t>Kurumlar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İktisat</a:t>
            </a:r>
            <a:r>
              <a:rPr lang="en-GB" dirty="0"/>
              <a:t> </a:t>
            </a:r>
            <a:r>
              <a:rPr lang="en-GB" dirty="0" err="1"/>
              <a:t>Kuramı</a:t>
            </a:r>
            <a:r>
              <a:rPr lang="en-GB" dirty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Sıçramalı</a:t>
            </a:r>
            <a:r>
              <a:rPr lang="en-GB" dirty="0" smtClean="0"/>
              <a:t> </a:t>
            </a:r>
            <a:r>
              <a:rPr lang="en-GB" dirty="0" err="1" smtClean="0"/>
              <a:t>Denge</a:t>
            </a:r>
            <a:r>
              <a:rPr lang="en-GB" dirty="0" smtClean="0"/>
              <a:t> </a:t>
            </a:r>
            <a:r>
              <a:rPr lang="en-GB" smtClean="0"/>
              <a:t>Kuramı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81927"/>
          </a:xfrm>
        </p:spPr>
        <p:txBody>
          <a:bodyPr/>
          <a:lstStyle/>
          <a:p>
            <a:r>
              <a:rPr lang="en-GB" dirty="0" smtClean="0"/>
              <a:t>Altug Yalcintas</a:t>
            </a:r>
          </a:p>
          <a:p>
            <a:r>
              <a:rPr lang="en-GB" dirty="0" smtClean="0"/>
              <a:t>Ankara University</a:t>
            </a:r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0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/>
          </a:bodyPr>
          <a:lstStyle/>
          <a:p>
            <a:pPr algn="l"/>
            <a:endParaRPr lang="tr-TR" dirty="0"/>
          </a:p>
        </p:txBody>
      </p:sp>
      <p:pic>
        <p:nvPicPr>
          <p:cNvPr id="3074" name="Picture 2" descr="C:\Users\samsung\Desktop\Scan_20131127_103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"/>
            <a:ext cx="9144000" cy="6318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2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/>
          </a:bodyPr>
          <a:lstStyle/>
          <a:p>
            <a:pPr algn="l"/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 err="1"/>
              <a:t>Specie</a:t>
            </a:r>
            <a:r>
              <a:rPr lang="tr-TR" sz="3600" dirty="0"/>
              <a:t> 1</a:t>
            </a:r>
          </a:p>
        </p:txBody>
      </p:sp>
      <p:cxnSp>
        <p:nvCxnSpPr>
          <p:cNvPr id="4" name="3 Düz Bağlayıcı"/>
          <p:cNvCxnSpPr/>
          <p:nvPr/>
        </p:nvCxnSpPr>
        <p:spPr>
          <a:xfrm>
            <a:off x="3071664" y="177281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Metin kutusu"/>
          <p:cNvSpPr txBox="1"/>
          <p:nvPr/>
        </p:nvSpPr>
        <p:spPr>
          <a:xfrm>
            <a:off x="2279576" y="22768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Contingent</a:t>
            </a:r>
            <a:r>
              <a:rPr lang="tr-TR" dirty="0"/>
              <a:t> </a:t>
            </a:r>
            <a:r>
              <a:rPr lang="tr-TR" dirty="0" err="1"/>
              <a:t>Event</a:t>
            </a:r>
            <a:endParaRPr lang="tr-TR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3071664" y="2708920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4151784" y="2492896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2639616" y="49318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Specie</a:t>
            </a:r>
            <a:r>
              <a:rPr lang="tr-TR" dirty="0"/>
              <a:t> 1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5447928" y="48598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Specie</a:t>
            </a:r>
            <a:r>
              <a:rPr lang="tr-TR" dirty="0"/>
              <a:t> 1’</a:t>
            </a:r>
          </a:p>
        </p:txBody>
      </p:sp>
      <p:cxnSp>
        <p:nvCxnSpPr>
          <p:cNvPr id="16" name="15 Düz Bağlayıcı"/>
          <p:cNvCxnSpPr/>
          <p:nvPr/>
        </p:nvCxnSpPr>
        <p:spPr>
          <a:xfrm>
            <a:off x="6023992" y="2492896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etin kutusu"/>
          <p:cNvSpPr txBox="1"/>
          <p:nvPr/>
        </p:nvSpPr>
        <p:spPr>
          <a:xfrm>
            <a:off x="7104112" y="321297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Equilibrium</a:t>
            </a:r>
            <a:r>
              <a:rPr lang="tr-TR" b="1" dirty="0"/>
              <a:t> 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err="1"/>
              <a:t>stasis</a:t>
            </a:r>
            <a:r>
              <a:rPr lang="tr-TR" b="1" dirty="0"/>
              <a:t> 1’: </a:t>
            </a:r>
            <a:r>
              <a:rPr lang="tr-TR" dirty="0" err="1"/>
              <a:t>Different</a:t>
            </a:r>
            <a:r>
              <a:rPr lang="tr-TR" dirty="0"/>
              <a:t> set of </a:t>
            </a:r>
            <a:r>
              <a:rPr lang="tr-TR" dirty="0" err="1"/>
              <a:t>selection</a:t>
            </a:r>
            <a:r>
              <a:rPr lang="tr-TR" dirty="0"/>
              <a:t> </a:t>
            </a:r>
            <a:r>
              <a:rPr lang="tr-TR" dirty="0" err="1"/>
              <a:t>pressures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isolated</a:t>
            </a:r>
            <a:r>
              <a:rPr lang="tr-TR" dirty="0"/>
              <a:t> </a:t>
            </a:r>
            <a:r>
              <a:rPr lang="tr-TR" dirty="0" err="1"/>
              <a:t>population</a:t>
            </a:r>
            <a:endParaRPr lang="tr-TR" dirty="0"/>
          </a:p>
        </p:txBody>
      </p:sp>
      <p:sp>
        <p:nvSpPr>
          <p:cNvPr id="19" name="18 Sağ Ayraç"/>
          <p:cNvSpPr/>
          <p:nvPr/>
        </p:nvSpPr>
        <p:spPr>
          <a:xfrm rot="10800000">
            <a:off x="2351584" y="2780928"/>
            <a:ext cx="504056" cy="2016224"/>
          </a:xfrm>
          <a:prstGeom prst="rightBrace">
            <a:avLst>
              <a:gd name="adj1" fmla="val 535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Sağ Ayraç"/>
          <p:cNvSpPr/>
          <p:nvPr/>
        </p:nvSpPr>
        <p:spPr>
          <a:xfrm rot="5400000">
            <a:off x="5555940" y="2312876"/>
            <a:ext cx="864096" cy="7128792"/>
          </a:xfrm>
          <a:prstGeom prst="rightBrace">
            <a:avLst>
              <a:gd name="adj1" fmla="val 7739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Metin kutusu"/>
          <p:cNvSpPr txBox="1"/>
          <p:nvPr/>
        </p:nvSpPr>
        <p:spPr>
          <a:xfrm>
            <a:off x="4439816" y="16915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Punctuation</a:t>
            </a:r>
            <a:endParaRPr lang="tr-TR" dirty="0"/>
          </a:p>
        </p:txBody>
      </p:sp>
      <p:sp>
        <p:nvSpPr>
          <p:cNvPr id="22" name="21 Sağ Ayraç"/>
          <p:cNvSpPr/>
          <p:nvPr/>
        </p:nvSpPr>
        <p:spPr>
          <a:xfrm rot="16200000">
            <a:off x="4871864" y="1556792"/>
            <a:ext cx="432048" cy="1296144"/>
          </a:xfrm>
          <a:prstGeom prst="rightBrace">
            <a:avLst>
              <a:gd name="adj1" fmla="val 307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Metin kutusu"/>
          <p:cNvSpPr txBox="1"/>
          <p:nvPr/>
        </p:nvSpPr>
        <p:spPr>
          <a:xfrm>
            <a:off x="2639616" y="637203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Macro</a:t>
            </a:r>
            <a:r>
              <a:rPr lang="tr-TR" dirty="0"/>
              <a:t> </a:t>
            </a:r>
            <a:r>
              <a:rPr lang="tr-TR" dirty="0" err="1"/>
              <a:t>evolution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speciation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variation</a:t>
            </a:r>
            <a:r>
              <a:rPr lang="tr-TR" dirty="0"/>
              <a:t> </a:t>
            </a:r>
            <a:r>
              <a:rPr lang="tr-TR" dirty="0" err="1"/>
              <a:t>amongst</a:t>
            </a:r>
            <a:r>
              <a:rPr lang="tr-TR" dirty="0"/>
              <a:t> </a:t>
            </a:r>
            <a:r>
              <a:rPr lang="tr-TR" dirty="0" err="1"/>
              <a:t>species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 rot="16200000">
            <a:off x="864388" y="3548045"/>
            <a:ext cx="233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Equilibrium</a:t>
            </a:r>
            <a:r>
              <a:rPr lang="tr-TR" b="1" dirty="0"/>
              <a:t> 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err="1"/>
              <a:t>stasis</a:t>
            </a:r>
            <a:r>
              <a:rPr lang="tr-TR" b="1" dirty="0"/>
              <a:t> 1</a:t>
            </a:r>
          </a:p>
        </p:txBody>
      </p:sp>
      <p:sp>
        <p:nvSpPr>
          <p:cNvPr id="26" name="25 Sağ Ayraç"/>
          <p:cNvSpPr/>
          <p:nvPr/>
        </p:nvSpPr>
        <p:spPr>
          <a:xfrm>
            <a:off x="6464424" y="2645296"/>
            <a:ext cx="504056" cy="2223864"/>
          </a:xfrm>
          <a:prstGeom prst="rightBrace">
            <a:avLst>
              <a:gd name="adj1" fmla="val 535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9" name="28 Düz Bağlayıcı"/>
          <p:cNvCxnSpPr/>
          <p:nvPr/>
        </p:nvCxnSpPr>
        <p:spPr>
          <a:xfrm>
            <a:off x="3071664" y="6926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üz Bağlayıcı"/>
          <p:cNvCxnSpPr/>
          <p:nvPr/>
        </p:nvCxnSpPr>
        <p:spPr>
          <a:xfrm>
            <a:off x="10128448" y="404664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Metin kutusu"/>
          <p:cNvSpPr txBox="1"/>
          <p:nvPr/>
        </p:nvSpPr>
        <p:spPr>
          <a:xfrm rot="16200000">
            <a:off x="9619746" y="155214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Time</a:t>
            </a:r>
          </a:p>
        </p:txBody>
      </p:sp>
      <p:cxnSp>
        <p:nvCxnSpPr>
          <p:cNvPr id="34" name="33 Düz Ok Bağlayıcısı"/>
          <p:cNvCxnSpPr/>
          <p:nvPr/>
        </p:nvCxnSpPr>
        <p:spPr>
          <a:xfrm flipV="1">
            <a:off x="9984432" y="47667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Düz Ok Bağlayıcısı"/>
          <p:cNvCxnSpPr/>
          <p:nvPr/>
        </p:nvCxnSpPr>
        <p:spPr>
          <a:xfrm>
            <a:off x="9984432" y="213285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1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/>
          </a:bodyPr>
          <a:lstStyle/>
          <a:p>
            <a:pPr algn="l"/>
            <a:endParaRPr lang="tr-TR" dirty="0"/>
          </a:p>
        </p:txBody>
      </p:sp>
      <p:pic>
        <p:nvPicPr>
          <p:cNvPr id="2050" name="Picture 2" descr="C:\Users\samsung\Desktop\Scan_20131127_104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"/>
            <a:ext cx="9144000" cy="6254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5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/>
          </a:bodyPr>
          <a:lstStyle/>
          <a:p>
            <a:pPr algn="l"/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2 Resim" descr="punceq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9657" y="836712"/>
            <a:ext cx="3168351" cy="4824536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6960096" y="4869161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Source</a:t>
            </a:r>
            <a:r>
              <a:rPr lang="tr-TR" sz="1100" dirty="0"/>
              <a:t>: </a:t>
            </a:r>
            <a:r>
              <a:rPr lang="en-US" sz="1100" dirty="0"/>
              <a:t>Punctuated Equilibrium and Patterns from the Fossil Record</a:t>
            </a:r>
          </a:p>
          <a:p>
            <a:r>
              <a:rPr lang="tr-TR" sz="1100" dirty="0">
                <a:hlinkClick r:id="rId3"/>
              </a:rPr>
              <a:t>http://www.</a:t>
            </a:r>
            <a:r>
              <a:rPr lang="tr-TR" sz="1100" dirty="0" err="1">
                <a:hlinkClick r:id="rId3"/>
              </a:rPr>
              <a:t>ideacenter</a:t>
            </a:r>
            <a:r>
              <a:rPr lang="tr-TR" sz="1100" dirty="0">
                <a:hlinkClick r:id="rId3"/>
              </a:rPr>
              <a:t>.org/</a:t>
            </a:r>
            <a:r>
              <a:rPr lang="tr-TR" sz="1100" dirty="0" err="1">
                <a:hlinkClick r:id="rId3"/>
              </a:rPr>
              <a:t>contentmgr</a:t>
            </a:r>
            <a:r>
              <a:rPr lang="tr-TR" sz="1100" dirty="0">
                <a:hlinkClick r:id="rId3"/>
              </a:rPr>
              <a:t>/</a:t>
            </a:r>
            <a:r>
              <a:rPr lang="tr-TR" sz="1100" dirty="0" err="1">
                <a:hlinkClick r:id="rId3"/>
              </a:rPr>
              <a:t>showdetails</a:t>
            </a:r>
            <a:r>
              <a:rPr lang="tr-TR" sz="1100" dirty="0">
                <a:hlinkClick r:id="rId3"/>
              </a:rPr>
              <a:t>.</a:t>
            </a:r>
            <a:r>
              <a:rPr lang="tr-TR" sz="1100" dirty="0" err="1">
                <a:hlinkClick r:id="rId3"/>
              </a:rPr>
              <a:t>php</a:t>
            </a:r>
            <a:r>
              <a:rPr lang="tr-TR" sz="1100" dirty="0">
                <a:hlinkClick r:id="rId3"/>
              </a:rPr>
              <a:t>/</a:t>
            </a:r>
            <a:r>
              <a:rPr lang="tr-TR" sz="1100" dirty="0" err="1">
                <a:hlinkClick r:id="rId3"/>
              </a:rPr>
              <a:t>id</a:t>
            </a:r>
            <a:r>
              <a:rPr lang="tr-TR" sz="1100" dirty="0">
                <a:hlinkClick r:id="rId3"/>
              </a:rPr>
              <a:t>/1232</a:t>
            </a:r>
            <a:r>
              <a:rPr lang="tr-TR" sz="1100" dirty="0"/>
              <a:t>  (</a:t>
            </a:r>
            <a:r>
              <a:rPr lang="tr-TR" sz="1100" dirty="0" err="1"/>
              <a:t>November</a:t>
            </a:r>
            <a:r>
              <a:rPr lang="tr-TR" sz="1100" dirty="0"/>
              <a:t> 2013)</a:t>
            </a:r>
          </a:p>
        </p:txBody>
      </p:sp>
    </p:spTree>
    <p:extLst>
      <p:ext uri="{BB962C8B-B14F-4D97-AF65-F5344CB8AC3E}">
        <p14:creationId xmlns:p14="http://schemas.microsoft.com/office/powerpoint/2010/main" val="38766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/>
          </a:bodyPr>
          <a:lstStyle/>
          <a:p>
            <a:pPr algn="l"/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" name="2 Resim" descr="darwin_not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6" y="620688"/>
            <a:ext cx="3168352" cy="5421402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6240016" y="530120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Original</a:t>
            </a:r>
            <a:r>
              <a:rPr lang="tr-TR" dirty="0"/>
              <a:t> </a:t>
            </a:r>
            <a:r>
              <a:rPr lang="tr-TR" dirty="0" err="1"/>
              <a:t>drawing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Darwin’s</a:t>
            </a:r>
            <a:r>
              <a:rPr lang="tr-TR" dirty="0"/>
              <a:t> </a:t>
            </a:r>
            <a:r>
              <a:rPr lang="tr-TR" dirty="0" err="1"/>
              <a:t>notebooks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9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/>
          </a:bodyPr>
          <a:lstStyle/>
          <a:p>
            <a:pPr algn="l"/>
            <a:endParaRPr lang="tr-TR" dirty="0"/>
          </a:p>
        </p:txBody>
      </p:sp>
      <p:pic>
        <p:nvPicPr>
          <p:cNvPr id="1026" name="Picture 2" descr="C:\Users\samsung\Desktop\Scan_20131127_104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429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4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 fontScale="90000"/>
          </a:bodyPr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?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+ </a:t>
            </a:r>
            <a:r>
              <a:rPr lang="tr-TR" dirty="0" err="1" smtClean="0"/>
              <a:t>Evolution</a:t>
            </a:r>
            <a:r>
              <a:rPr lang="tr-TR" dirty="0" smtClean="0"/>
              <a:t> </a:t>
            </a:r>
            <a:r>
              <a:rPr lang="tr-TR" dirty="0" err="1" smtClean="0"/>
              <a:t>means</a:t>
            </a:r>
            <a:r>
              <a:rPr lang="tr-TR" dirty="0" smtClean="0"/>
              <a:t> </a:t>
            </a:r>
            <a:r>
              <a:rPr lang="tr-TR" dirty="0" err="1" smtClean="0"/>
              <a:t>change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stasis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time.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+ </a:t>
            </a:r>
            <a:r>
              <a:rPr lang="tr-TR" dirty="0" err="1" smtClean="0"/>
              <a:t>Variation</a:t>
            </a:r>
            <a:r>
              <a:rPr lang="tr-TR" dirty="0" smtClean="0"/>
              <a:t> of </a:t>
            </a:r>
            <a:r>
              <a:rPr lang="tr-TR" dirty="0" err="1" smtClean="0"/>
              <a:t>species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+ </a:t>
            </a:r>
            <a:r>
              <a:rPr lang="tr-TR" dirty="0" err="1" smtClean="0"/>
              <a:t>How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variation</a:t>
            </a:r>
            <a:r>
              <a:rPr lang="tr-TR" dirty="0" smtClean="0"/>
              <a:t> of </a:t>
            </a:r>
            <a:r>
              <a:rPr lang="tr-TR" dirty="0" err="1" smtClean="0"/>
              <a:t>theories</a:t>
            </a:r>
            <a:r>
              <a:rPr lang="tr-TR" dirty="0" smtClean="0"/>
              <a:t>?</a:t>
            </a:r>
            <a:br>
              <a:rPr lang="tr-TR" dirty="0" smtClean="0"/>
            </a:br>
            <a:r>
              <a:rPr lang="tr-TR" dirty="0" smtClean="0"/>
              <a:t>	+ </a:t>
            </a: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</a:t>
            </a:r>
            <a:r>
              <a:rPr lang="tr-TR" dirty="0" err="1" smtClean="0"/>
              <a:t>variation</a:t>
            </a:r>
            <a:r>
              <a:rPr lang="tr-TR" dirty="0" smtClean="0"/>
              <a:t> </a:t>
            </a:r>
            <a:r>
              <a:rPr lang="tr-TR" dirty="0" err="1" smtClean="0"/>
              <a:t>replace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82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/>
          <a:lstStyle/>
          <a:p>
            <a:pPr algn="l"/>
            <a:r>
              <a:rPr lang="tr-TR" sz="3600" dirty="0" err="1"/>
              <a:t>How</a:t>
            </a:r>
            <a:r>
              <a:rPr lang="tr-TR" sz="3600" dirty="0"/>
              <a:t> </a:t>
            </a:r>
            <a:r>
              <a:rPr lang="tr-TR" sz="3600" dirty="0" err="1"/>
              <a:t>should</a:t>
            </a:r>
            <a:r>
              <a:rPr lang="tr-TR" sz="3600" dirty="0"/>
              <a:t> </a:t>
            </a:r>
            <a:r>
              <a:rPr lang="tr-TR" sz="3600" dirty="0" err="1"/>
              <a:t>we</a:t>
            </a:r>
            <a:r>
              <a:rPr lang="tr-TR" sz="3600" dirty="0"/>
              <a:t> </a:t>
            </a:r>
            <a:r>
              <a:rPr lang="tr-TR" sz="3600" dirty="0" err="1"/>
              <a:t>understand</a:t>
            </a:r>
            <a:r>
              <a:rPr lang="tr-TR" sz="3600" dirty="0"/>
              <a:t> </a:t>
            </a:r>
            <a:r>
              <a:rPr lang="tr-TR" sz="3600" dirty="0" err="1"/>
              <a:t>progression</a:t>
            </a:r>
            <a:r>
              <a:rPr lang="tr-TR" sz="3600" dirty="0"/>
              <a:t>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2 Resim" descr="progre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5680" y="1340768"/>
            <a:ext cx="5785594" cy="48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/>
          </a:bodyPr>
          <a:lstStyle/>
          <a:p>
            <a:pPr algn="l"/>
            <a:r>
              <a:rPr lang="tr-TR" sz="3200" dirty="0"/>
              <a:t>An </a:t>
            </a:r>
            <a:r>
              <a:rPr lang="tr-TR" sz="3200" dirty="0" err="1"/>
              <a:t>alternative</a:t>
            </a:r>
            <a:r>
              <a:rPr lang="tr-TR" sz="3200" dirty="0"/>
              <a:t>:</a:t>
            </a:r>
          </a:p>
        </p:txBody>
      </p:sp>
      <p:pic>
        <p:nvPicPr>
          <p:cNvPr id="3" name="2 Resim" descr="punctuat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9936" y="199325"/>
            <a:ext cx="4752528" cy="658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 fontScale="90000"/>
          </a:bodyPr>
          <a:lstStyle/>
          <a:p>
            <a:pPr algn="l"/>
            <a:r>
              <a:rPr lang="tr-TR" dirty="0" err="1" smtClean="0"/>
              <a:t>Implications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theory</a:t>
            </a:r>
            <a:r>
              <a:rPr lang="tr-TR" dirty="0" smtClean="0"/>
              <a:t> of </a:t>
            </a:r>
            <a:r>
              <a:rPr lang="tr-TR" dirty="0" err="1" smtClean="0"/>
              <a:t>punctuated</a:t>
            </a:r>
            <a:r>
              <a:rPr lang="tr-TR" dirty="0" smtClean="0"/>
              <a:t> </a:t>
            </a:r>
            <a:r>
              <a:rPr lang="tr-TR" dirty="0" err="1" smtClean="0"/>
              <a:t>equilibirum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evolution</a:t>
            </a:r>
            <a:r>
              <a:rPr lang="tr-TR" dirty="0" smtClean="0"/>
              <a:t> of </a:t>
            </a:r>
            <a:r>
              <a:rPr lang="tr-TR" dirty="0" err="1" smtClean="0"/>
              <a:t>ideas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+ </a:t>
            </a:r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dirty="0" err="1" smtClean="0"/>
              <a:t>progress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+ </a:t>
            </a:r>
            <a:r>
              <a:rPr lang="tr-TR" dirty="0" err="1" smtClean="0"/>
              <a:t>However</a:t>
            </a:r>
            <a:r>
              <a:rPr lang="tr-TR" dirty="0" smtClean="0"/>
              <a:t>, </a:t>
            </a:r>
            <a:r>
              <a:rPr lang="tr-TR" dirty="0" err="1" smtClean="0"/>
              <a:t>progress</a:t>
            </a:r>
            <a:r>
              <a:rPr lang="tr-TR" dirty="0" smtClean="0"/>
              <a:t> is </a:t>
            </a:r>
            <a:r>
              <a:rPr lang="tr-TR" dirty="0" err="1" smtClean="0"/>
              <a:t>discontinued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+ </a:t>
            </a:r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dirty="0" err="1" smtClean="0"/>
              <a:t>certainly</a:t>
            </a:r>
            <a:r>
              <a:rPr lang="tr-TR" smtClean="0"/>
              <a:t> no </a:t>
            </a:r>
            <a:r>
              <a:rPr lang="tr-TR" dirty="0" err="1" smtClean="0"/>
              <a:t>perfection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+ </a:t>
            </a:r>
            <a:r>
              <a:rPr lang="tr-TR" dirty="0" err="1" smtClean="0"/>
              <a:t>Instead</a:t>
            </a:r>
            <a:r>
              <a:rPr lang="tr-TR" dirty="0" smtClean="0"/>
              <a:t>, </a:t>
            </a:r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dirty="0" err="1" smtClean="0"/>
              <a:t>variation</a:t>
            </a:r>
            <a:r>
              <a:rPr lang="tr-TR" dirty="0" smtClean="0"/>
              <a:t> </a:t>
            </a:r>
            <a:r>
              <a:rPr lang="tr-TR" dirty="0" err="1" smtClean="0"/>
              <a:t>amongst</a:t>
            </a:r>
            <a:r>
              <a:rPr lang="tr-TR" dirty="0" smtClean="0"/>
              <a:t> </a:t>
            </a:r>
            <a:r>
              <a:rPr lang="tr-TR" dirty="0" err="1" smtClean="0"/>
              <a:t>ideas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29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/>
          <a:lstStyle/>
          <a:p>
            <a:pPr algn="l"/>
            <a:r>
              <a:rPr lang="tr-TR" dirty="0" err="1" smtClean="0"/>
              <a:t>Stephan</a:t>
            </a:r>
            <a:r>
              <a:rPr lang="tr-TR" dirty="0" smtClean="0"/>
              <a:t> J. </a:t>
            </a:r>
            <a:r>
              <a:rPr lang="tr-TR" dirty="0" err="1" smtClean="0"/>
              <a:t>Gould</a:t>
            </a:r>
            <a:endParaRPr lang="tr-TR" dirty="0"/>
          </a:p>
        </p:txBody>
      </p:sp>
      <p:pic>
        <p:nvPicPr>
          <p:cNvPr id="3" name="2 Resim" descr="Stephen_Jay_Gould_by_Kathy_Chapm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6" y="1268761"/>
            <a:ext cx="3747354" cy="4700071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6456040" y="1268761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1941-2002</a:t>
            </a:r>
          </a:p>
          <a:p>
            <a:r>
              <a:rPr lang="tr-TR" sz="2400" dirty="0" err="1"/>
              <a:t>American</a:t>
            </a:r>
            <a:r>
              <a:rPr lang="tr-TR" sz="2400" dirty="0"/>
              <a:t> </a:t>
            </a:r>
            <a:r>
              <a:rPr lang="tr-TR" sz="2400" dirty="0" err="1"/>
              <a:t>paleontologist</a:t>
            </a:r>
            <a:r>
              <a:rPr lang="tr-TR" sz="2400" dirty="0"/>
              <a:t> (a </a:t>
            </a:r>
            <a:r>
              <a:rPr lang="tr-TR" sz="2400" dirty="0" err="1"/>
              <a:t>scholar</a:t>
            </a:r>
            <a:r>
              <a:rPr lang="tr-TR" sz="2400" dirty="0"/>
              <a:t> </a:t>
            </a:r>
            <a:r>
              <a:rPr lang="tr-TR" sz="2400" dirty="0" err="1"/>
              <a:t>who</a:t>
            </a:r>
            <a:r>
              <a:rPr lang="tr-TR" sz="2400" dirty="0"/>
              <a:t> </a:t>
            </a:r>
            <a:r>
              <a:rPr lang="tr-TR" sz="2400" dirty="0" err="1"/>
              <a:t>investigates</a:t>
            </a:r>
            <a:r>
              <a:rPr lang="tr-TR" sz="2400" dirty="0"/>
              <a:t> </a:t>
            </a:r>
            <a:r>
              <a:rPr lang="tr-TR" sz="2400" dirty="0" err="1"/>
              <a:t>into</a:t>
            </a:r>
            <a:r>
              <a:rPr lang="tr-TR" sz="2400" dirty="0"/>
              <a:t> </a:t>
            </a:r>
            <a:r>
              <a:rPr lang="tr-TR" sz="2400" dirty="0" err="1"/>
              <a:t>fossils</a:t>
            </a:r>
            <a:r>
              <a:rPr lang="tr-TR" sz="2400" dirty="0"/>
              <a:t>) </a:t>
            </a:r>
            <a:r>
              <a:rPr lang="tr-TR" sz="2400" dirty="0" err="1"/>
              <a:t>and</a:t>
            </a:r>
            <a:r>
              <a:rPr lang="tr-TR" sz="2400" dirty="0"/>
              <a:t> popular </a:t>
            </a:r>
            <a:r>
              <a:rPr lang="tr-TR" sz="2400" dirty="0" err="1"/>
              <a:t>science</a:t>
            </a:r>
            <a:r>
              <a:rPr lang="tr-TR" sz="2400" dirty="0"/>
              <a:t> </a:t>
            </a:r>
            <a:r>
              <a:rPr lang="tr-TR" sz="2400"/>
              <a:t>writer</a:t>
            </a:r>
            <a:endParaRPr lang="tr-TR" sz="2400" dirty="0"/>
          </a:p>
          <a:p>
            <a:r>
              <a:rPr lang="tr-TR" sz="2400" dirty="0" err="1"/>
              <a:t>Professor</a:t>
            </a:r>
            <a:r>
              <a:rPr lang="tr-TR" sz="2400" dirty="0"/>
              <a:t> at Harvard U, New York U,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American</a:t>
            </a:r>
            <a:r>
              <a:rPr lang="tr-TR" sz="2400" dirty="0"/>
              <a:t> </a:t>
            </a:r>
            <a:r>
              <a:rPr lang="tr-TR" sz="2400" dirty="0" err="1"/>
              <a:t>Museum</a:t>
            </a:r>
            <a:r>
              <a:rPr lang="tr-TR" sz="2400" dirty="0"/>
              <a:t> of </a:t>
            </a:r>
            <a:r>
              <a:rPr lang="tr-TR" sz="2400" dirty="0" err="1"/>
              <a:t>Hatural</a:t>
            </a:r>
            <a:r>
              <a:rPr lang="tr-TR" sz="2400" dirty="0"/>
              <a:t> </a:t>
            </a:r>
            <a:r>
              <a:rPr lang="tr-TR" sz="2400" dirty="0" err="1"/>
              <a:t>History</a:t>
            </a:r>
            <a:endParaRPr lang="tr-TR" sz="2400" dirty="0"/>
          </a:p>
          <a:p>
            <a:r>
              <a:rPr lang="tr-TR" sz="2400" dirty="0" err="1"/>
              <a:t>Punctuated</a:t>
            </a:r>
            <a:r>
              <a:rPr lang="tr-TR" sz="2400" dirty="0"/>
              <a:t> </a:t>
            </a:r>
            <a:r>
              <a:rPr lang="tr-TR" sz="2400" dirty="0" err="1"/>
              <a:t>equilibirum</a:t>
            </a:r>
            <a:r>
              <a:rPr lang="tr-TR" sz="2400" dirty="0"/>
              <a:t>, </a:t>
            </a:r>
            <a:r>
              <a:rPr lang="tr-TR" sz="2400" dirty="0" err="1"/>
              <a:t>life’s</a:t>
            </a:r>
            <a:r>
              <a:rPr lang="tr-TR" sz="2400" dirty="0"/>
              <a:t> </a:t>
            </a:r>
            <a:r>
              <a:rPr lang="tr-TR" sz="2400" dirty="0" err="1"/>
              <a:t>tape</a:t>
            </a:r>
            <a:r>
              <a:rPr lang="tr-TR" sz="2400" dirty="0"/>
              <a:t>, </a:t>
            </a:r>
            <a:r>
              <a:rPr lang="tr-TR" sz="2400" dirty="0" err="1"/>
              <a:t>exaptation</a:t>
            </a:r>
            <a:r>
              <a:rPr lang="tr-TR" sz="2400" dirty="0"/>
              <a:t>, anti-</a:t>
            </a:r>
            <a:r>
              <a:rPr lang="tr-TR" sz="2400" dirty="0" err="1"/>
              <a:t>progressivism</a:t>
            </a:r>
            <a:r>
              <a:rPr lang="tr-TR" sz="2400" dirty="0"/>
              <a:t> </a:t>
            </a:r>
            <a:r>
              <a:rPr lang="tr-TR" sz="2400" dirty="0" err="1"/>
              <a:t>etc</a:t>
            </a:r>
            <a:r>
              <a:rPr lang="tr-TR" sz="2400" dirty="0"/>
              <a:t>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72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/>
          <a:lstStyle/>
          <a:p>
            <a:pPr algn="l"/>
            <a:r>
              <a:rPr lang="tr-TR" dirty="0" err="1" smtClean="0"/>
              <a:t>Niles</a:t>
            </a:r>
            <a:r>
              <a:rPr lang="tr-TR" dirty="0" smtClean="0"/>
              <a:t> Eldredge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2 Resim" descr="240x240_bio_eldre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584" y="1340768"/>
            <a:ext cx="3312368" cy="3312368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6023992" y="1412776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/>
              <a:t>Paleontologist</a:t>
            </a:r>
            <a:endParaRPr lang="tr-TR" sz="3200" dirty="0"/>
          </a:p>
          <a:p>
            <a:r>
              <a:rPr lang="tr-TR" sz="3200" dirty="0" err="1"/>
              <a:t>Curator</a:t>
            </a:r>
            <a:r>
              <a:rPr lang="tr-TR" sz="3200" dirty="0"/>
              <a:t> of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American</a:t>
            </a:r>
            <a:r>
              <a:rPr lang="tr-TR" sz="3200" dirty="0"/>
              <a:t> </a:t>
            </a:r>
            <a:r>
              <a:rPr lang="tr-TR" sz="3200" dirty="0" err="1"/>
              <a:t>Museum</a:t>
            </a:r>
            <a:r>
              <a:rPr lang="tr-TR" sz="3200" dirty="0"/>
              <a:t> of Natural </a:t>
            </a:r>
            <a:r>
              <a:rPr lang="tr-TR" sz="3200" dirty="0" err="1"/>
              <a:t>History</a:t>
            </a:r>
            <a:endParaRPr lang="tr-TR" sz="3200" dirty="0"/>
          </a:p>
          <a:p>
            <a:r>
              <a:rPr lang="tr-TR" sz="3200" dirty="0" err="1"/>
              <a:t>Punctuated</a:t>
            </a:r>
            <a:r>
              <a:rPr lang="tr-TR" sz="3200" dirty="0"/>
              <a:t> </a:t>
            </a:r>
            <a:r>
              <a:rPr lang="tr-TR" sz="3200" dirty="0" err="1"/>
              <a:t>equilibirum</a:t>
            </a:r>
            <a:endParaRPr lang="tr-TR" sz="3200" dirty="0"/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3273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/>
          <a:lstStyle/>
          <a:p>
            <a:pPr algn="l"/>
            <a:r>
              <a:rPr lang="tr-TR" dirty="0" err="1" smtClean="0"/>
              <a:t>Replaying</a:t>
            </a:r>
            <a:r>
              <a:rPr lang="tr-TR" dirty="0" smtClean="0"/>
              <a:t> </a:t>
            </a:r>
            <a:r>
              <a:rPr lang="tr-TR" dirty="0" err="1" smtClean="0"/>
              <a:t>life’s</a:t>
            </a:r>
            <a:r>
              <a:rPr lang="tr-TR" dirty="0" smtClean="0"/>
              <a:t> </a:t>
            </a:r>
            <a:r>
              <a:rPr lang="tr-TR" dirty="0" err="1" smtClean="0"/>
              <a:t>tape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Thought</a:t>
            </a:r>
            <a:r>
              <a:rPr lang="tr-TR" dirty="0" smtClean="0"/>
              <a:t> </a:t>
            </a:r>
            <a:r>
              <a:rPr lang="tr-TR" dirty="0" err="1" smtClean="0"/>
              <a:t>experiment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Contingency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Unpredictability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Overdetermination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66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 fontScale="90000"/>
          </a:bodyPr>
          <a:lstStyle/>
          <a:p>
            <a:pPr algn="l"/>
            <a:r>
              <a:rPr lang="tr-TR" dirty="0" err="1" smtClean="0"/>
              <a:t>Exaptation</a:t>
            </a:r>
            <a:r>
              <a:rPr lang="tr-TR" dirty="0" smtClean="0"/>
              <a:t>:  </a:t>
            </a:r>
            <a:br>
              <a:rPr lang="tr-TR" dirty="0" smtClean="0"/>
            </a:br>
            <a:r>
              <a:rPr lang="tr-TR" sz="3100" dirty="0"/>
              <a:t>a </a:t>
            </a:r>
            <a:r>
              <a:rPr lang="tr-TR" sz="3100" dirty="0" err="1"/>
              <a:t>shift</a:t>
            </a:r>
            <a:r>
              <a:rPr lang="tr-TR" sz="3100" dirty="0"/>
              <a:t> of </a:t>
            </a:r>
            <a:r>
              <a:rPr lang="tr-TR" sz="3100" dirty="0" err="1"/>
              <a:t>function</a:t>
            </a:r>
            <a:r>
              <a:rPr lang="tr-TR" sz="3100" dirty="0"/>
              <a:t>, </a:t>
            </a:r>
            <a:r>
              <a:rPr lang="tr-TR" sz="3100" dirty="0" err="1"/>
              <a:t>cooptation</a:t>
            </a:r>
            <a:r>
              <a:rPr lang="tr-TR" sz="3100" dirty="0"/>
              <a:t> of a </a:t>
            </a:r>
            <a:r>
              <a:rPr lang="tr-TR" sz="3100" dirty="0" err="1"/>
              <a:t>function</a:t>
            </a:r>
            <a:r>
              <a:rPr lang="tr-TR" sz="3100" dirty="0"/>
              <a:t> </a:t>
            </a:r>
            <a:r>
              <a:rPr lang="tr-TR" sz="3100" dirty="0" err="1"/>
              <a:t>for</a:t>
            </a:r>
            <a:r>
              <a:rPr lang="tr-TR" sz="3100" dirty="0"/>
              <a:t> a </a:t>
            </a:r>
            <a:r>
              <a:rPr lang="tr-TR" sz="3100" dirty="0" err="1"/>
              <a:t>new</a:t>
            </a:r>
            <a:r>
              <a:rPr lang="tr-TR" sz="3100" dirty="0"/>
              <a:t> </a:t>
            </a:r>
            <a:r>
              <a:rPr lang="tr-TR" sz="3100" dirty="0" err="1"/>
              <a:t>use</a:t>
            </a:r>
            <a:r>
              <a:rPr lang="tr-TR" sz="3100" dirty="0"/>
              <a:t/>
            </a:r>
            <a:br>
              <a:rPr lang="tr-TR" sz="3100" dirty="0"/>
            </a:br>
            <a:r>
              <a:rPr lang="tr-TR" sz="3100" b="1" dirty="0" err="1"/>
              <a:t>Bird’s</a:t>
            </a:r>
            <a:r>
              <a:rPr lang="tr-TR" sz="3100" b="1" dirty="0"/>
              <a:t> </a:t>
            </a:r>
            <a:r>
              <a:rPr lang="tr-TR" sz="3100" b="1" dirty="0" err="1"/>
              <a:t>feather</a:t>
            </a:r>
            <a:r>
              <a:rPr lang="tr-TR" sz="3100" b="1" dirty="0"/>
              <a:t/>
            </a:r>
            <a:br>
              <a:rPr lang="tr-TR" sz="3100" b="1" dirty="0"/>
            </a:br>
            <a:r>
              <a:rPr lang="tr-TR" sz="3100" dirty="0" err="1"/>
              <a:t>original</a:t>
            </a:r>
            <a:r>
              <a:rPr lang="tr-TR" sz="3100" dirty="0"/>
              <a:t> </a:t>
            </a:r>
            <a:r>
              <a:rPr lang="tr-TR" sz="3100" dirty="0" err="1"/>
              <a:t>function</a:t>
            </a:r>
            <a:r>
              <a:rPr lang="tr-TR" sz="3100" dirty="0"/>
              <a:t>: </a:t>
            </a:r>
            <a:r>
              <a:rPr lang="tr-TR" sz="3100" dirty="0" err="1"/>
              <a:t>temperature</a:t>
            </a:r>
            <a:r>
              <a:rPr lang="tr-TR" sz="3100" dirty="0"/>
              <a:t> </a:t>
            </a:r>
            <a:r>
              <a:rPr lang="tr-TR" sz="3100" dirty="0" err="1"/>
              <a:t>regulation</a:t>
            </a:r>
            <a:r>
              <a:rPr lang="tr-TR" sz="3100" dirty="0"/>
              <a:t> </a:t>
            </a:r>
            <a:r>
              <a:rPr lang="tr-TR" sz="3100" dirty="0">
                <a:sym typeface="Wingdings" pitchFamily="2" charset="2"/>
              </a:rPr>
              <a:t></a:t>
            </a:r>
            <a:r>
              <a:rPr lang="tr-TR" sz="3100" dirty="0"/>
              <a:t> </a:t>
            </a:r>
            <a:r>
              <a:rPr lang="tr-TR" sz="3100" dirty="0" err="1"/>
              <a:t>present</a:t>
            </a:r>
            <a:r>
              <a:rPr lang="tr-TR" sz="3100" dirty="0"/>
              <a:t> </a:t>
            </a:r>
            <a:r>
              <a:rPr lang="tr-TR" sz="3100" dirty="0" err="1"/>
              <a:t>function</a:t>
            </a:r>
            <a:r>
              <a:rPr lang="tr-TR" sz="3100" dirty="0"/>
              <a:t>: </a:t>
            </a:r>
            <a:r>
              <a:rPr lang="tr-TR" sz="3100" dirty="0" err="1"/>
              <a:t>display</a:t>
            </a:r>
            <a:r>
              <a:rPr lang="tr-TR" sz="3100" dirty="0"/>
              <a:t>, </a:t>
            </a:r>
            <a:r>
              <a:rPr lang="tr-TR" sz="3100" dirty="0" err="1"/>
              <a:t>flight</a:t>
            </a:r>
            <a:r>
              <a:rPr lang="tr-TR" sz="3100" dirty="0"/>
              <a:t/>
            </a:r>
            <a:br>
              <a:rPr lang="tr-TR" sz="3100" dirty="0"/>
            </a:br>
            <a:r>
              <a:rPr lang="tr-TR" sz="3100" b="1" dirty="0" err="1"/>
              <a:t>Panda’s</a:t>
            </a:r>
            <a:r>
              <a:rPr lang="tr-TR" sz="3100" b="1" dirty="0"/>
              <a:t> </a:t>
            </a:r>
            <a:r>
              <a:rPr lang="tr-TR" sz="3100" b="1" dirty="0" err="1"/>
              <a:t>thumb</a:t>
            </a:r>
            <a:r>
              <a:rPr lang="tr-TR" sz="3100" dirty="0"/>
              <a:t/>
            </a:r>
            <a:br>
              <a:rPr lang="tr-TR" sz="3100" dirty="0"/>
            </a:br>
            <a:r>
              <a:rPr lang="tr-TR" sz="3100" dirty="0" err="1"/>
              <a:t>Original</a:t>
            </a:r>
            <a:r>
              <a:rPr lang="tr-TR" sz="3100" dirty="0"/>
              <a:t> </a:t>
            </a:r>
            <a:r>
              <a:rPr lang="tr-TR" sz="3100" dirty="0" err="1"/>
              <a:t>function</a:t>
            </a:r>
            <a:r>
              <a:rPr lang="tr-TR" sz="3100" dirty="0"/>
              <a:t>: a bone </a:t>
            </a:r>
            <a:r>
              <a:rPr lang="tr-TR" sz="3100" dirty="0" err="1"/>
              <a:t>similar</a:t>
            </a:r>
            <a:r>
              <a:rPr lang="tr-TR" sz="3100" dirty="0"/>
              <a:t> </a:t>
            </a:r>
            <a:r>
              <a:rPr lang="tr-TR" sz="3100" dirty="0" err="1"/>
              <a:t>to</a:t>
            </a:r>
            <a:r>
              <a:rPr lang="tr-TR" sz="3100" dirty="0"/>
              <a:t> </a:t>
            </a:r>
            <a:r>
              <a:rPr lang="tr-TR" sz="3100" dirty="0" err="1"/>
              <a:t>human</a:t>
            </a:r>
            <a:r>
              <a:rPr lang="tr-TR" sz="3100" dirty="0"/>
              <a:t> </a:t>
            </a:r>
            <a:r>
              <a:rPr lang="tr-TR" sz="3100" dirty="0" err="1"/>
              <a:t>thumb</a:t>
            </a:r>
            <a:r>
              <a:rPr lang="tr-TR" sz="3100" dirty="0"/>
              <a:t> </a:t>
            </a:r>
            <a:r>
              <a:rPr lang="tr-TR" sz="3100" dirty="0">
                <a:sym typeface="Wingdings" pitchFamily="2" charset="2"/>
              </a:rPr>
              <a:t> </a:t>
            </a:r>
            <a:r>
              <a:rPr lang="tr-TR" sz="3100" dirty="0" err="1">
                <a:sym typeface="Wingdings" pitchFamily="2" charset="2"/>
              </a:rPr>
              <a:t>peel</a:t>
            </a:r>
            <a:r>
              <a:rPr lang="tr-TR" sz="3100" dirty="0">
                <a:sym typeface="Wingdings" pitchFamily="2" charset="2"/>
              </a:rPr>
              <a:t> </a:t>
            </a:r>
            <a:r>
              <a:rPr lang="tr-TR" sz="3100" dirty="0" err="1">
                <a:sym typeface="Wingdings" pitchFamily="2" charset="2"/>
              </a:rPr>
              <a:t>off</a:t>
            </a:r>
            <a:r>
              <a:rPr lang="tr-TR" sz="3100" dirty="0">
                <a:sym typeface="Wingdings" pitchFamily="2" charset="2"/>
              </a:rPr>
              <a:t> </a:t>
            </a:r>
            <a:r>
              <a:rPr lang="tr-TR" sz="3100" dirty="0" err="1">
                <a:sym typeface="Wingdings" pitchFamily="2" charset="2"/>
              </a:rPr>
              <a:t>bamboo</a:t>
            </a:r>
            <a:r>
              <a:rPr lang="tr-TR" sz="3100" dirty="0">
                <a:sym typeface="Wingdings" pitchFamily="2" charset="2"/>
              </a:rPr>
              <a:t> </a:t>
            </a:r>
            <a:r>
              <a:rPr lang="tr-TR" sz="3100" dirty="0" err="1">
                <a:sym typeface="Wingdings" pitchFamily="2" charset="2"/>
              </a:rPr>
              <a:t>leaves</a:t>
            </a:r>
            <a:r>
              <a:rPr lang="tr-TR" sz="3100" dirty="0">
                <a:sym typeface="Wingdings" pitchFamily="2" charset="2"/>
              </a:rPr>
              <a:t/>
            </a:r>
            <a:br>
              <a:rPr lang="tr-TR" sz="3100" dirty="0">
                <a:sym typeface="Wingdings" pitchFamily="2" charset="2"/>
              </a:rPr>
            </a:br>
            <a:r>
              <a:rPr lang="tr-TR" sz="3100" b="1" dirty="0" err="1">
                <a:sym typeface="Wingdings" pitchFamily="2" charset="2"/>
              </a:rPr>
              <a:t>Penguin’s</a:t>
            </a:r>
            <a:r>
              <a:rPr lang="tr-TR" sz="3100" b="1" dirty="0">
                <a:sym typeface="Wingdings" pitchFamily="2" charset="2"/>
              </a:rPr>
              <a:t> </a:t>
            </a:r>
            <a:r>
              <a:rPr lang="tr-TR" sz="3100" b="1" dirty="0" err="1">
                <a:sym typeface="Wingdings" pitchFamily="2" charset="2"/>
              </a:rPr>
              <a:t>wing</a:t>
            </a:r>
            <a:r>
              <a:rPr lang="tr-TR" sz="3100" dirty="0">
                <a:sym typeface="Wingdings" pitchFamily="2" charset="2"/>
              </a:rPr>
              <a:t/>
            </a:r>
            <a:br>
              <a:rPr lang="tr-TR" sz="3100" dirty="0">
                <a:sym typeface="Wingdings" pitchFamily="2" charset="2"/>
              </a:rPr>
            </a:br>
            <a:r>
              <a:rPr lang="tr-TR" sz="3100" dirty="0" err="1">
                <a:sym typeface="Wingdings" pitchFamily="2" charset="2"/>
              </a:rPr>
              <a:t>Original</a:t>
            </a:r>
            <a:r>
              <a:rPr lang="tr-TR" sz="3100" dirty="0">
                <a:sym typeface="Wingdings" pitchFamily="2" charset="2"/>
              </a:rPr>
              <a:t> </a:t>
            </a:r>
            <a:r>
              <a:rPr lang="tr-TR" sz="3100" dirty="0" err="1">
                <a:sym typeface="Wingdings" pitchFamily="2" charset="2"/>
              </a:rPr>
              <a:t>function</a:t>
            </a:r>
            <a:r>
              <a:rPr lang="tr-TR" sz="3100" dirty="0">
                <a:sym typeface="Wingdings" pitchFamily="2" charset="2"/>
              </a:rPr>
              <a:t>: </a:t>
            </a:r>
            <a:r>
              <a:rPr lang="tr-TR" sz="3100" dirty="0" err="1">
                <a:sym typeface="Wingdings" pitchFamily="2" charset="2"/>
              </a:rPr>
              <a:t>flight</a:t>
            </a:r>
            <a:r>
              <a:rPr lang="tr-TR" sz="3100" dirty="0">
                <a:sym typeface="Wingdings" pitchFamily="2" charset="2"/>
              </a:rPr>
              <a:t>  </a:t>
            </a:r>
            <a:r>
              <a:rPr lang="tr-TR" sz="3100" dirty="0" err="1">
                <a:sym typeface="Wingdings" pitchFamily="2" charset="2"/>
              </a:rPr>
              <a:t>present</a:t>
            </a:r>
            <a:r>
              <a:rPr lang="tr-TR" sz="3100" dirty="0">
                <a:sym typeface="Wingdings" pitchFamily="2" charset="2"/>
              </a:rPr>
              <a:t> </a:t>
            </a:r>
            <a:r>
              <a:rPr lang="tr-TR" sz="3100" dirty="0" err="1">
                <a:sym typeface="Wingdings" pitchFamily="2" charset="2"/>
              </a:rPr>
              <a:t>function</a:t>
            </a:r>
            <a:r>
              <a:rPr lang="tr-TR" sz="3100" dirty="0">
                <a:sym typeface="Wingdings" pitchFamily="2" charset="2"/>
              </a:rPr>
              <a:t>: </a:t>
            </a:r>
            <a:r>
              <a:rPr lang="tr-TR" sz="3100" dirty="0" err="1">
                <a:sym typeface="Wingdings" pitchFamily="2" charset="2"/>
              </a:rPr>
              <a:t>swim</a:t>
            </a:r>
            <a:r>
              <a:rPr lang="tr-TR" sz="3100" dirty="0">
                <a:sym typeface="Wingdings" pitchFamily="2" charset="2"/>
              </a:rPr>
              <a:t/>
            </a:r>
            <a:br>
              <a:rPr lang="tr-TR" sz="3100" dirty="0">
                <a:sym typeface="Wingdings" pitchFamily="2" charset="2"/>
              </a:rPr>
            </a:br>
            <a:r>
              <a:rPr lang="tr-TR" sz="3100" b="1" dirty="0" err="1">
                <a:sym typeface="Wingdings" pitchFamily="2" charset="2"/>
              </a:rPr>
              <a:t>Duck’s</a:t>
            </a:r>
            <a:r>
              <a:rPr lang="tr-TR" sz="3100" b="1" dirty="0">
                <a:sym typeface="Wingdings" pitchFamily="2" charset="2"/>
              </a:rPr>
              <a:t> </a:t>
            </a:r>
            <a:r>
              <a:rPr lang="tr-TR" sz="3100" b="1" dirty="0" err="1">
                <a:sym typeface="Wingdings" pitchFamily="2" charset="2"/>
              </a:rPr>
              <a:t>feet</a:t>
            </a:r>
            <a:r>
              <a:rPr lang="tr-TR" sz="3100" dirty="0">
                <a:sym typeface="Wingdings" pitchFamily="2" charset="2"/>
              </a:rPr>
              <a:t/>
            </a:r>
            <a:br>
              <a:rPr lang="tr-TR" sz="3100" dirty="0">
                <a:sym typeface="Wingdings" pitchFamily="2" charset="2"/>
              </a:rPr>
            </a:br>
            <a:r>
              <a:rPr lang="tr-TR" sz="3100" dirty="0" err="1">
                <a:sym typeface="Wingdings" pitchFamily="2" charset="2"/>
              </a:rPr>
              <a:t>Original</a:t>
            </a:r>
            <a:r>
              <a:rPr lang="tr-TR" sz="3100" dirty="0">
                <a:sym typeface="Wingdings" pitchFamily="2" charset="2"/>
              </a:rPr>
              <a:t> </a:t>
            </a:r>
            <a:r>
              <a:rPr lang="tr-TR" sz="3100" dirty="0" err="1">
                <a:sym typeface="Wingdings" pitchFamily="2" charset="2"/>
              </a:rPr>
              <a:t>function</a:t>
            </a:r>
            <a:r>
              <a:rPr lang="tr-TR" sz="3100" dirty="0">
                <a:sym typeface="Wingdings" pitchFamily="2" charset="2"/>
              </a:rPr>
              <a:t>:</a:t>
            </a:r>
            <a:r>
              <a:rPr lang="tr-TR" sz="3600" dirty="0">
                <a:sym typeface="Wingdings" pitchFamily="2" charset="2"/>
              </a:rPr>
              <a:t/>
            </a:r>
            <a:br>
              <a:rPr lang="tr-TR" sz="3600" dirty="0">
                <a:sym typeface="Wingdings" pitchFamily="2" charset="2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2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 fontScale="90000"/>
          </a:bodyPr>
          <a:lstStyle/>
          <a:p>
            <a:pPr algn="l"/>
            <a:r>
              <a:rPr lang="tr-TR" dirty="0" err="1" smtClean="0"/>
              <a:t>Theory</a:t>
            </a:r>
            <a:r>
              <a:rPr lang="tr-TR" dirty="0" smtClean="0"/>
              <a:t> of </a:t>
            </a:r>
            <a:r>
              <a:rPr lang="tr-TR" dirty="0" err="1" smtClean="0"/>
              <a:t>punctuated</a:t>
            </a:r>
            <a:r>
              <a:rPr lang="tr-TR" dirty="0" smtClean="0"/>
              <a:t> </a:t>
            </a:r>
            <a:r>
              <a:rPr lang="tr-TR" dirty="0" err="1" smtClean="0"/>
              <a:t>equilibirum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+ </a:t>
            </a:r>
            <a:r>
              <a:rPr lang="tr-TR" dirty="0" err="1" smtClean="0"/>
              <a:t>Punctuation</a:t>
            </a:r>
            <a:r>
              <a:rPr lang="tr-TR" dirty="0" smtClean="0"/>
              <a:t>: </a:t>
            </a:r>
            <a:r>
              <a:rPr lang="tr-TR" dirty="0" err="1" smtClean="0"/>
              <a:t>rare</a:t>
            </a:r>
            <a:r>
              <a:rPr lang="tr-TR" dirty="0" smtClean="0"/>
              <a:t> </a:t>
            </a:r>
            <a:r>
              <a:rPr lang="tr-TR" dirty="0" err="1" smtClean="0"/>
              <a:t>suddent</a:t>
            </a:r>
            <a:r>
              <a:rPr lang="tr-TR" dirty="0" smtClean="0"/>
              <a:t> </a:t>
            </a:r>
            <a:r>
              <a:rPr lang="tr-TR" dirty="0" err="1" smtClean="0"/>
              <a:t>shifts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+ </a:t>
            </a:r>
            <a:r>
              <a:rPr lang="tr-TR" dirty="0" err="1" smtClean="0"/>
              <a:t>Evolution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not </a:t>
            </a:r>
            <a:r>
              <a:rPr lang="tr-TR" dirty="0" err="1" smtClean="0"/>
              <a:t>always</a:t>
            </a:r>
            <a:r>
              <a:rPr lang="tr-TR" dirty="0" smtClean="0"/>
              <a:t> </a:t>
            </a:r>
            <a:r>
              <a:rPr lang="tr-TR" dirty="0" err="1" smtClean="0"/>
              <a:t>mean</a:t>
            </a:r>
            <a:r>
              <a:rPr lang="tr-TR" dirty="0" smtClean="0"/>
              <a:t> </a:t>
            </a:r>
            <a:r>
              <a:rPr lang="tr-TR" dirty="0" err="1" smtClean="0"/>
              <a:t>change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+ </a:t>
            </a:r>
            <a:r>
              <a:rPr lang="tr-TR" dirty="0" err="1" smtClean="0"/>
              <a:t>Evolution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means</a:t>
            </a:r>
            <a:r>
              <a:rPr lang="tr-TR" dirty="0" smtClean="0"/>
              <a:t> </a:t>
            </a:r>
            <a:r>
              <a:rPr lang="tr-TR" dirty="0" err="1" smtClean="0"/>
              <a:t>stasis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+ </a:t>
            </a:r>
            <a:r>
              <a:rPr lang="tr-TR" dirty="0" err="1" smtClean="0"/>
              <a:t>Stasis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equilibrium</a:t>
            </a:r>
            <a:r>
              <a:rPr lang="tr-TR" dirty="0" smtClean="0">
                <a:sym typeface="Wingdings" pitchFamily="2" charset="2"/>
              </a:rPr>
              <a:t>: no </a:t>
            </a:r>
            <a:r>
              <a:rPr lang="tr-TR" dirty="0" err="1" smtClean="0">
                <a:sym typeface="Wingdings" pitchFamily="2" charset="2"/>
              </a:rPr>
              <a:t>or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little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change</a:t>
            </a:r>
            <a:r>
              <a:rPr lang="tr-TR" dirty="0" smtClean="0">
                <a:sym typeface="Wingdings" pitchFamily="2" charset="2"/>
              </a:rPr>
              <a:t> in </a:t>
            </a:r>
            <a:r>
              <a:rPr lang="tr-TR" dirty="0" err="1" smtClean="0">
                <a:sym typeface="Wingdings" pitchFamily="2" charset="2"/>
              </a:rPr>
              <a:t>long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periods</a:t>
            </a:r>
            <a:r>
              <a:rPr lang="tr-TR" dirty="0" smtClean="0">
                <a:sym typeface="Wingdings" pitchFamily="2" charset="2"/>
              </a:rPr>
              <a:t> of time</a:t>
            </a:r>
            <a:br>
              <a:rPr lang="tr-TR" dirty="0" smtClean="0">
                <a:sym typeface="Wingdings" pitchFamily="2" charset="2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73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 fontScale="90000"/>
          </a:bodyPr>
          <a:lstStyle/>
          <a:p>
            <a:pPr algn="l"/>
            <a:r>
              <a:rPr lang="tr-TR" dirty="0" err="1"/>
              <a:t>Theory</a:t>
            </a:r>
            <a:r>
              <a:rPr lang="tr-TR" dirty="0"/>
              <a:t> of </a:t>
            </a:r>
            <a:r>
              <a:rPr lang="tr-TR" dirty="0" err="1"/>
              <a:t>punctuated</a:t>
            </a:r>
            <a:r>
              <a:rPr lang="tr-TR" dirty="0"/>
              <a:t> </a:t>
            </a:r>
            <a:r>
              <a:rPr lang="tr-TR" dirty="0" err="1"/>
              <a:t>equilibirum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Pace</a:t>
            </a:r>
            <a:r>
              <a:rPr lang="tr-TR" dirty="0" smtClean="0"/>
              <a:t> of </a:t>
            </a:r>
            <a:r>
              <a:rPr lang="tr-TR" dirty="0" err="1" smtClean="0"/>
              <a:t>evolution</a:t>
            </a:r>
            <a:r>
              <a:rPr lang="tr-TR" dirty="0" smtClean="0"/>
              <a:t>:</a:t>
            </a:r>
            <a:br>
              <a:rPr lang="tr-TR" dirty="0" smtClean="0"/>
            </a:br>
            <a:r>
              <a:rPr lang="tr-TR" dirty="0" smtClean="0"/>
              <a:t>+ </a:t>
            </a:r>
            <a:r>
              <a:rPr lang="tr-TR" dirty="0" err="1" smtClean="0"/>
              <a:t>Natural</a:t>
            </a:r>
            <a:r>
              <a:rPr lang="tr-TR" dirty="0" smtClean="0"/>
              <a:t> </a:t>
            </a:r>
            <a:r>
              <a:rPr lang="tr-TR" dirty="0" err="1" smtClean="0"/>
              <a:t>selection</a:t>
            </a:r>
            <a:r>
              <a:rPr lang="tr-TR" dirty="0" smtClean="0"/>
              <a:t>: </a:t>
            </a:r>
            <a:r>
              <a:rPr lang="tr-TR" dirty="0" err="1" smtClean="0"/>
              <a:t>several</a:t>
            </a:r>
            <a:r>
              <a:rPr lang="tr-TR" dirty="0" smtClean="0"/>
              <a:t> </a:t>
            </a:r>
            <a:r>
              <a:rPr lang="tr-TR" dirty="0" err="1" smtClean="0"/>
              <a:t>millions</a:t>
            </a:r>
            <a:r>
              <a:rPr lang="tr-TR" dirty="0" smtClean="0"/>
              <a:t> of </a:t>
            </a:r>
            <a:r>
              <a:rPr lang="tr-TR" dirty="0" err="1" smtClean="0"/>
              <a:t>years</a:t>
            </a:r>
            <a:r>
              <a:rPr lang="tr-TR" dirty="0" smtClean="0"/>
              <a:t>.</a:t>
            </a:r>
            <a:br>
              <a:rPr lang="tr-TR" dirty="0" smtClean="0"/>
            </a:br>
            <a:r>
              <a:rPr lang="tr-TR" dirty="0" smtClean="0"/>
              <a:t>+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punctuation</a:t>
            </a:r>
            <a:r>
              <a:rPr lang="tr-TR" dirty="0" smtClean="0"/>
              <a:t>: </a:t>
            </a:r>
            <a:r>
              <a:rPr lang="tr-TR" dirty="0" err="1" smtClean="0"/>
              <a:t>less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100,000 </a:t>
            </a:r>
            <a:r>
              <a:rPr lang="tr-TR" dirty="0" err="1" smtClean="0"/>
              <a:t>years</a:t>
            </a:r>
            <a:r>
              <a:rPr lang="tr-TR" dirty="0" smtClean="0"/>
              <a:t>.</a:t>
            </a:r>
            <a:br>
              <a:rPr lang="tr-TR" dirty="0" smtClean="0"/>
            </a:br>
            <a:r>
              <a:rPr lang="tr-TR" dirty="0" smtClean="0"/>
              <a:t>+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punctuation</a:t>
            </a:r>
            <a:r>
              <a:rPr lang="tr-TR" dirty="0" smtClean="0"/>
              <a:t>: </a:t>
            </a:r>
            <a:r>
              <a:rPr lang="tr-TR" dirty="0" err="1" smtClean="0"/>
              <a:t>several</a:t>
            </a:r>
            <a:r>
              <a:rPr lang="tr-TR" dirty="0" smtClean="0"/>
              <a:t> </a:t>
            </a:r>
            <a:r>
              <a:rPr lang="tr-TR" dirty="0" err="1" smtClean="0"/>
              <a:t>millions</a:t>
            </a:r>
            <a:r>
              <a:rPr lang="tr-TR" dirty="0" smtClean="0"/>
              <a:t> of </a:t>
            </a:r>
            <a:r>
              <a:rPr lang="tr-TR" dirty="0" err="1" smtClean="0"/>
              <a:t>years</a:t>
            </a:r>
            <a:r>
              <a:rPr lang="tr-TR" dirty="0" smtClean="0"/>
              <a:t>, </a:t>
            </a:r>
            <a:r>
              <a:rPr lang="tr-TR" dirty="0" err="1" smtClean="0"/>
              <a:t>again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22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 fontScale="90000"/>
          </a:bodyPr>
          <a:lstStyle/>
          <a:p>
            <a:pPr algn="l"/>
            <a:r>
              <a:rPr lang="tr-TR" dirty="0" err="1"/>
              <a:t>Theory</a:t>
            </a:r>
            <a:r>
              <a:rPr lang="tr-TR" dirty="0"/>
              <a:t> of </a:t>
            </a:r>
            <a:r>
              <a:rPr lang="tr-TR" dirty="0" err="1"/>
              <a:t>punctuated</a:t>
            </a:r>
            <a:r>
              <a:rPr lang="tr-TR" dirty="0"/>
              <a:t> </a:t>
            </a:r>
            <a:r>
              <a:rPr lang="tr-TR" dirty="0" err="1"/>
              <a:t>equilibirum</a:t>
            </a:r>
            <a:r>
              <a:rPr lang="tr-TR" dirty="0"/>
              <a:t/>
            </a:r>
            <a:br>
              <a:rPr lang="tr-TR" dirty="0"/>
            </a:br>
            <a:r>
              <a:rPr lang="tr-TR" sz="4900" dirty="0"/>
              <a:t/>
            </a:r>
            <a:br>
              <a:rPr lang="tr-TR" sz="4900" dirty="0"/>
            </a:br>
            <a:r>
              <a:rPr lang="tr-TR" sz="4000" dirty="0"/>
              <a:t>+ </a:t>
            </a:r>
            <a:r>
              <a:rPr lang="en-US" sz="4000" dirty="0"/>
              <a:t>a large amount of change in a short time</a:t>
            </a: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/>
              <a:t>+ </a:t>
            </a:r>
            <a:r>
              <a:rPr lang="tr-TR" sz="4000" dirty="0" err="1"/>
              <a:t>gradualism</a:t>
            </a:r>
            <a:r>
              <a:rPr lang="tr-TR" sz="4000" dirty="0"/>
              <a:t> vs. </a:t>
            </a:r>
            <a:r>
              <a:rPr lang="tr-TR" sz="4000" dirty="0" err="1"/>
              <a:t>sudden</a:t>
            </a:r>
            <a:r>
              <a:rPr lang="tr-TR" sz="4000" dirty="0"/>
              <a:t> </a:t>
            </a:r>
            <a:r>
              <a:rPr lang="tr-TR" sz="4000" dirty="0" err="1"/>
              <a:t>bursts</a:t>
            </a:r>
            <a:r>
              <a:rPr lang="tr-TR" sz="4000" dirty="0"/>
              <a:t> / </a:t>
            </a:r>
            <a:r>
              <a:rPr lang="tr-TR" sz="4000" dirty="0" err="1"/>
              <a:t>rapid</a:t>
            </a:r>
            <a:r>
              <a:rPr lang="tr-TR" sz="4000" dirty="0"/>
              <a:t> </a:t>
            </a:r>
            <a:r>
              <a:rPr lang="tr-TR" sz="4000" dirty="0" err="1"/>
              <a:t>changes</a:t>
            </a:r>
            <a:r>
              <a:rPr lang="tr-TR" sz="4000" dirty="0"/>
              <a:t> / </a:t>
            </a:r>
            <a:r>
              <a:rPr lang="tr-TR" sz="4000" dirty="0" err="1"/>
              <a:t>sharp</a:t>
            </a:r>
            <a:r>
              <a:rPr lang="tr-TR" sz="4000" dirty="0"/>
              <a:t> </a:t>
            </a:r>
            <a:r>
              <a:rPr lang="tr-TR" sz="4000" dirty="0" err="1"/>
              <a:t>jumps</a:t>
            </a: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/>
              <a:t>+ </a:t>
            </a:r>
            <a:r>
              <a:rPr lang="tr-TR" sz="4000" dirty="0" err="1"/>
              <a:t>contingencies</a:t>
            </a:r>
            <a:r>
              <a:rPr lang="tr-TR" sz="4000" dirty="0"/>
              <a:t> in </a:t>
            </a:r>
            <a:r>
              <a:rPr lang="tr-TR" sz="4000" dirty="0" err="1"/>
              <a:t>nature</a:t>
            </a:r>
            <a:r>
              <a:rPr lang="tr-TR" sz="4000" dirty="0"/>
              <a:t>: </a:t>
            </a:r>
            <a:r>
              <a:rPr lang="tr-TR" sz="4000" dirty="0" err="1"/>
              <a:t>earth</a:t>
            </a:r>
            <a:r>
              <a:rPr lang="tr-TR" sz="4000" dirty="0"/>
              <a:t> </a:t>
            </a:r>
            <a:r>
              <a:rPr lang="tr-TR" sz="4000" dirty="0" err="1"/>
              <a:t>quakes</a:t>
            </a:r>
            <a:r>
              <a:rPr lang="tr-TR" sz="4000" dirty="0"/>
              <a:t>, </a:t>
            </a:r>
            <a:r>
              <a:rPr lang="tr-TR" sz="4000" dirty="0" err="1"/>
              <a:t>lakes</a:t>
            </a:r>
            <a:r>
              <a:rPr lang="tr-TR" sz="4000" dirty="0"/>
              <a:t> </a:t>
            </a:r>
            <a:r>
              <a:rPr lang="tr-TR" sz="4000" dirty="0" err="1"/>
              <a:t>forming</a:t>
            </a:r>
            <a:r>
              <a:rPr lang="tr-TR" sz="4000" dirty="0"/>
              <a:t>, </a:t>
            </a:r>
            <a:r>
              <a:rPr lang="tr-TR" sz="4000" dirty="0" err="1"/>
              <a:t>sea</a:t>
            </a:r>
            <a:r>
              <a:rPr lang="tr-TR" sz="4000" dirty="0"/>
              <a:t> </a:t>
            </a:r>
            <a:r>
              <a:rPr lang="tr-TR" sz="4000" dirty="0" err="1"/>
              <a:t>level</a:t>
            </a:r>
            <a:r>
              <a:rPr lang="tr-TR" sz="4000" dirty="0"/>
              <a:t> </a:t>
            </a:r>
            <a:r>
              <a:rPr lang="tr-TR" sz="4000" dirty="0" err="1"/>
              <a:t>rising</a:t>
            </a:r>
            <a:r>
              <a:rPr lang="tr-TR" sz="4000" dirty="0"/>
              <a:t>, </a:t>
            </a:r>
            <a:r>
              <a:rPr lang="tr-TR" sz="4000" dirty="0" err="1"/>
              <a:t>meteors</a:t>
            </a:r>
            <a:r>
              <a:rPr lang="tr-TR" sz="4000" dirty="0"/>
              <a:t> </a:t>
            </a:r>
            <a:r>
              <a:rPr lang="tr-TR" sz="4000" dirty="0" err="1"/>
              <a:t>hitting</a:t>
            </a:r>
            <a:r>
              <a:rPr lang="tr-TR" sz="4000" dirty="0"/>
              <a:t> </a:t>
            </a:r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surface</a:t>
            </a:r>
            <a:r>
              <a:rPr lang="tr-TR" sz="4000" dirty="0"/>
              <a:t> of </a:t>
            </a:r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earth</a:t>
            </a:r>
            <a:r>
              <a:rPr lang="tr-TR" sz="4000" dirty="0"/>
              <a:t> </a:t>
            </a:r>
            <a:r>
              <a:rPr lang="tr-TR" sz="4000" dirty="0" err="1"/>
              <a:t>etc</a:t>
            </a:r>
            <a:r>
              <a:rPr lang="tr-TR" sz="4000" dirty="0"/>
              <a:t>. </a:t>
            </a:r>
            <a:r>
              <a:rPr lang="tr-TR" sz="4000" dirty="0" err="1"/>
              <a:t>which</a:t>
            </a:r>
            <a:r>
              <a:rPr lang="tr-TR" sz="4000" dirty="0"/>
              <a:t> </a:t>
            </a:r>
            <a:r>
              <a:rPr lang="tr-TR" sz="4000" dirty="0" err="1"/>
              <a:t>leads</a:t>
            </a:r>
            <a:r>
              <a:rPr lang="tr-TR" sz="4000" dirty="0"/>
              <a:t> </a:t>
            </a:r>
            <a:r>
              <a:rPr lang="tr-TR" sz="4000" dirty="0" err="1"/>
              <a:t>to</a:t>
            </a:r>
            <a:r>
              <a:rPr lang="tr-TR" sz="4000" dirty="0"/>
              <a:t/>
            </a:r>
            <a:br>
              <a:rPr lang="tr-TR" sz="4000" dirty="0"/>
            </a:br>
            <a:endParaRPr lang="tr-TR" sz="4900" dirty="0"/>
          </a:p>
        </p:txBody>
      </p:sp>
    </p:spTree>
    <p:extLst>
      <p:ext uri="{BB962C8B-B14F-4D97-AF65-F5344CB8AC3E}">
        <p14:creationId xmlns:p14="http://schemas.microsoft.com/office/powerpoint/2010/main" val="16370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/>
          </a:bodyPr>
          <a:lstStyle/>
          <a:p>
            <a:pPr algn="l"/>
            <a:r>
              <a:rPr lang="tr-TR" dirty="0" err="1"/>
              <a:t>Theory</a:t>
            </a:r>
            <a:r>
              <a:rPr lang="tr-TR" dirty="0"/>
              <a:t> of </a:t>
            </a:r>
            <a:r>
              <a:rPr lang="tr-TR" dirty="0" err="1"/>
              <a:t>punctuated</a:t>
            </a:r>
            <a:r>
              <a:rPr lang="tr-TR" dirty="0"/>
              <a:t> </a:t>
            </a:r>
            <a:r>
              <a:rPr lang="tr-TR" dirty="0" err="1"/>
              <a:t>equilibirum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sz="3600" dirty="0"/>
              <a:t>+ </a:t>
            </a:r>
            <a:r>
              <a:rPr lang="tr-TR" sz="3600" dirty="0" err="1"/>
              <a:t>isolation</a:t>
            </a:r>
            <a:r>
              <a:rPr lang="tr-TR" sz="3600" dirty="0"/>
              <a:t>: </a:t>
            </a:r>
            <a:r>
              <a:rPr lang="tr-TR" sz="3600" dirty="0" err="1"/>
              <a:t>new</a:t>
            </a:r>
            <a:r>
              <a:rPr lang="tr-TR" sz="3600" dirty="0"/>
              <a:t> </a:t>
            </a:r>
            <a:r>
              <a:rPr lang="tr-TR" sz="3600" dirty="0" err="1"/>
              <a:t>environment</a:t>
            </a:r>
            <a:r>
              <a:rPr lang="tr-TR" sz="3600" dirty="0"/>
              <a:t> </a:t>
            </a:r>
            <a:r>
              <a:rPr lang="tr-TR" sz="3600" dirty="0" err="1"/>
              <a:t>for</a:t>
            </a:r>
            <a:r>
              <a:rPr lang="tr-TR" sz="3600" dirty="0"/>
              <a:t> a </a:t>
            </a:r>
            <a:r>
              <a:rPr lang="tr-TR" sz="3600" dirty="0" err="1"/>
              <a:t>small</a:t>
            </a:r>
            <a:r>
              <a:rPr lang="tr-TR" sz="3600" dirty="0"/>
              <a:t> </a:t>
            </a:r>
            <a:r>
              <a:rPr lang="tr-TR" sz="3600" dirty="0" err="1"/>
              <a:t>part</a:t>
            </a:r>
            <a:r>
              <a:rPr lang="tr-TR" sz="3600" dirty="0"/>
              <a:t> of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population</a:t>
            </a:r>
            <a:r>
              <a:rPr lang="tr-TR" sz="3600" dirty="0"/>
              <a:t>, </a:t>
            </a:r>
            <a:r>
              <a:rPr lang="tr-TR" sz="3600" dirty="0" err="1"/>
              <a:t>new</a:t>
            </a:r>
            <a:r>
              <a:rPr lang="tr-TR" sz="3600" dirty="0"/>
              <a:t> </a:t>
            </a:r>
            <a:r>
              <a:rPr lang="tr-TR" sz="3600" dirty="0" err="1"/>
              <a:t>selection</a:t>
            </a:r>
            <a:r>
              <a:rPr lang="tr-TR" sz="3600" dirty="0"/>
              <a:t> </a:t>
            </a:r>
            <a:r>
              <a:rPr lang="tr-TR" sz="3600" dirty="0" err="1"/>
              <a:t>processes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/>
              <a:t>+ </a:t>
            </a:r>
            <a:r>
              <a:rPr lang="tr-TR" sz="3600" dirty="0" err="1"/>
              <a:t>absence</a:t>
            </a:r>
            <a:r>
              <a:rPr lang="tr-TR" sz="3600" dirty="0"/>
              <a:t> of </a:t>
            </a:r>
            <a:r>
              <a:rPr lang="tr-TR" sz="3600" dirty="0" err="1"/>
              <a:t>transitional</a:t>
            </a:r>
            <a:r>
              <a:rPr lang="tr-TR" sz="3600" dirty="0"/>
              <a:t> </a:t>
            </a:r>
            <a:r>
              <a:rPr lang="tr-TR" sz="3600" dirty="0" err="1"/>
              <a:t>forms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85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Widescreen</PresentationFormat>
  <Paragraphs>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Evrim, Kurumlar  ve İktisat Kuramı: Sıçramalı Denge Kuramı</vt:lpstr>
      <vt:lpstr>Stephan J. Gould</vt:lpstr>
      <vt:lpstr>Niles Eldredge </vt:lpstr>
      <vt:lpstr>Replaying life’s tape  Thought experiment Contingency Unpredictability Overdetermination</vt:lpstr>
      <vt:lpstr>Exaptation:   a shift of function, cooptation of a function for a new use Bird’s feather original function: temperature regulation  present function: display, flight Panda’s thumb Original function: a bone similar to human thumb  peel off bamboo leaves Penguin’s wing Original function: flight  present function: swim Duck’s feet Original function: </vt:lpstr>
      <vt:lpstr>Theory of punctuated equilibirum  + Punctuation: rare suddent shifts + Evolution does not always mean change + Evolution also means stasis + Stasis  equilibrium: no or little change in long periods of time </vt:lpstr>
      <vt:lpstr>Theory of punctuated equilibirum  Pace of evolution: + Natural selection: several millions of years. + During punctuation: less than 100,000 years. + After punctuation: several millions of years, again.</vt:lpstr>
      <vt:lpstr>Theory of punctuated equilibirum  + a large amount of change in a short time + gradualism vs. sudden bursts / rapid changes / sharp jumps + contingencies in nature: earth quakes, lakes forming, sea level rising, meteors hitting the surface of the earth etc. which leads to </vt:lpstr>
      <vt:lpstr>Theory of punctuated equilibirum  + isolation: new environment for a small part of the population, new selection processes + absence of transitional forms</vt:lpstr>
      <vt:lpstr>PowerPoint Presentation</vt:lpstr>
      <vt:lpstr> Specie 1</vt:lpstr>
      <vt:lpstr>PowerPoint Presentation</vt:lpstr>
      <vt:lpstr> </vt:lpstr>
      <vt:lpstr>  </vt:lpstr>
      <vt:lpstr>PowerPoint Presentation</vt:lpstr>
      <vt:lpstr>So what is the point?  + Evolution means change and stasis at the same time.  + Variation of species  + How about variation of theories?  + What does variation replace?</vt:lpstr>
      <vt:lpstr>How should we understand progression? </vt:lpstr>
      <vt:lpstr>An alternative:</vt:lpstr>
      <vt:lpstr>Implications of the theory of punctuated equilibirum for the evolution of ideas  + There is progress + However, progress is discontinued + There is certainly no perfection + Instead, there is variation amongst ideas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Evolution, Complexity,  and Big Data Economy Week 8</dc:title>
  <dc:creator>Altug Yalcintas</dc:creator>
  <cp:lastModifiedBy>Altug Yalcintas</cp:lastModifiedBy>
  <cp:revision>3</cp:revision>
  <dcterms:created xsi:type="dcterms:W3CDTF">2020-02-13T14:35:11Z</dcterms:created>
  <dcterms:modified xsi:type="dcterms:W3CDTF">2020-02-13T17:04:29Z</dcterms:modified>
</cp:coreProperties>
</file>