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1EB0"/>
    <a:srgbClr val="C14BA8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PULSE OKSİMETRE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KAPNOGRAF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867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err="1"/>
              <a:t>Pulse</a:t>
            </a:r>
            <a:r>
              <a:rPr lang="tr-TR" b="1" dirty="0"/>
              <a:t> </a:t>
            </a:r>
            <a:r>
              <a:rPr lang="tr-TR" b="1" dirty="0" err="1"/>
              <a:t>Oksimetre</a:t>
            </a:r>
            <a:r>
              <a:rPr lang="tr-TR" b="1" dirty="0"/>
              <a:t> (SpO2) Cihazı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2692896"/>
          </a:xfrm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/>
              <a:t>Hastanın kanındaki oksijen moleküllerinin hemoglobin moleküllerince ne miktarda tutulduklarını (SpO2 ) ölçer ve bu sayede nabzı hesaplar.</a:t>
            </a:r>
          </a:p>
        </p:txBody>
      </p:sp>
      <p:pic>
        <p:nvPicPr>
          <p:cNvPr id="5" name="İçerik Yer Tutucusu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365104"/>
            <a:ext cx="6984776" cy="24928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68608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8375" y="260648"/>
            <a:ext cx="8147248" cy="41764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 err="1"/>
              <a:t>Oksimetreler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ameliyat odalarında </a:t>
            </a:r>
            <a:r>
              <a:rPr lang="tr-TR" dirty="0" err="1"/>
              <a:t>anesteziciler</a:t>
            </a:r>
            <a:r>
              <a:rPr lang="tr-TR" dirty="0"/>
              <a:t> tarafından, </a:t>
            </a:r>
            <a:r>
              <a:rPr lang="tr-TR" dirty="0" smtClean="0">
                <a:solidFill>
                  <a:srgbClr val="00B050"/>
                </a:solidFill>
              </a:rPr>
              <a:t>6 </a:t>
            </a:r>
            <a:r>
              <a:rPr lang="tr-TR" dirty="0">
                <a:solidFill>
                  <a:srgbClr val="00B050"/>
                </a:solidFill>
              </a:rPr>
              <a:t>dakika yürüme testleri </a:t>
            </a:r>
            <a:r>
              <a:rPr lang="tr-TR" dirty="0"/>
              <a:t>yapılırken doktorlarımız ya da </a:t>
            </a:r>
            <a:r>
              <a:rPr lang="tr-TR" dirty="0">
                <a:solidFill>
                  <a:srgbClr val="00B050"/>
                </a:solidFill>
              </a:rPr>
              <a:t>akciğer tedavi </a:t>
            </a:r>
            <a:r>
              <a:rPr lang="tr-TR" dirty="0"/>
              <a:t>takımları tarafından, güncel oksijen kullanım ayarlarına tepkimizi değerlendirmede kullanıldığı gibi muhtemel ilave oksijen ihtiyacına karar vermek için de kullanılırlar. </a:t>
            </a:r>
            <a:r>
              <a:rPr lang="tr-TR" dirty="0" err="1" smtClean="0">
                <a:solidFill>
                  <a:srgbClr val="00B050"/>
                </a:solidFill>
              </a:rPr>
              <a:t>Bi</a:t>
            </a:r>
            <a:r>
              <a:rPr lang="tr-TR" dirty="0" smtClean="0">
                <a:solidFill>
                  <a:srgbClr val="00B050"/>
                </a:solidFill>
              </a:rPr>
              <a:t>-PAP </a:t>
            </a:r>
            <a:r>
              <a:rPr lang="tr-TR" dirty="0">
                <a:solidFill>
                  <a:srgbClr val="00B050"/>
                </a:solidFill>
              </a:rPr>
              <a:t>ya da C-PAP </a:t>
            </a:r>
            <a:r>
              <a:rPr lang="tr-TR" dirty="0"/>
              <a:t>gibi diğer çeşitli girişimsel olmayan nefes alma yardımları gerektirebilecek </a:t>
            </a:r>
            <a:r>
              <a:rPr lang="tr-TR" dirty="0">
                <a:solidFill>
                  <a:srgbClr val="00B050"/>
                </a:solidFill>
              </a:rPr>
              <a:t>oksijen seviyesindeki ani düşüşleri saptamak için </a:t>
            </a:r>
            <a:r>
              <a:rPr lang="tr-TR" dirty="0"/>
              <a:t>kullanılır.</a:t>
            </a:r>
          </a:p>
        </p:txBody>
      </p:sp>
      <p:pic>
        <p:nvPicPr>
          <p:cNvPr id="5" name="İçerik Yer Tutucusu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087" y="4581128"/>
            <a:ext cx="4695825" cy="2088232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8563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33409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/>
              <a:t>Sağlıklı bir insanda SpO2 </a:t>
            </a:r>
            <a:r>
              <a:rPr lang="tr-TR" dirty="0" err="1">
                <a:solidFill>
                  <a:srgbClr val="00B050"/>
                </a:solidFill>
              </a:rPr>
              <a:t>satürasyonu</a:t>
            </a:r>
            <a:r>
              <a:rPr lang="tr-TR" dirty="0">
                <a:solidFill>
                  <a:srgbClr val="00B050"/>
                </a:solidFill>
              </a:rPr>
              <a:t> % 94-100 </a:t>
            </a:r>
            <a:r>
              <a:rPr lang="tr-TR" dirty="0"/>
              <a:t>arasında değişir</a:t>
            </a:r>
            <a:r>
              <a:rPr lang="tr-TR" dirty="0" smtClean="0"/>
              <a:t>.</a:t>
            </a:r>
            <a:r>
              <a:rPr lang="tr-TR" dirty="0"/>
              <a:t>  </a:t>
            </a:r>
            <a:r>
              <a:rPr lang="tr-TR" dirty="0">
                <a:solidFill>
                  <a:srgbClr val="7030A0"/>
                </a:solidFill>
              </a:rPr>
              <a:t>Bol oksijenli kan genellikle parlak kırmızı </a:t>
            </a:r>
            <a:r>
              <a:rPr lang="tr-TR" dirty="0"/>
              <a:t>renktedir, ve </a:t>
            </a:r>
            <a:r>
              <a:rPr lang="tr-TR" dirty="0" err="1"/>
              <a:t>oksimetreden</a:t>
            </a:r>
            <a:r>
              <a:rPr lang="tr-TR" dirty="0"/>
              <a:t> gönderilen ışığın çoğunu soğurur. </a:t>
            </a:r>
            <a:r>
              <a:rPr lang="tr-TR" dirty="0">
                <a:solidFill>
                  <a:srgbClr val="7030A0"/>
                </a:solidFill>
              </a:rPr>
              <a:t>Az oksijenli kan daha koyu </a:t>
            </a:r>
            <a:r>
              <a:rPr lang="tr-TR" dirty="0" smtClean="0">
                <a:solidFill>
                  <a:srgbClr val="7030A0"/>
                </a:solidFill>
              </a:rPr>
              <a:t>kırmızı-mor </a:t>
            </a:r>
            <a:r>
              <a:rPr lang="tr-TR" dirty="0">
                <a:solidFill>
                  <a:srgbClr val="7030A0"/>
                </a:solidFill>
              </a:rPr>
              <a:t>renktedir</a:t>
            </a:r>
            <a:r>
              <a:rPr lang="tr-TR" dirty="0"/>
              <a:t>, ve ışık dalgasını soğurmaz.</a:t>
            </a:r>
          </a:p>
        </p:txBody>
      </p:sp>
      <p:pic>
        <p:nvPicPr>
          <p:cNvPr id="4" name="İçerik Yer Tutucusu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891278"/>
            <a:ext cx="5472608" cy="2667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0372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/>
              <a:t>Arter</a:t>
            </a:r>
            <a:r>
              <a:rPr lang="en-US" b="1" dirty="0"/>
              <a:t> </a:t>
            </a:r>
            <a:r>
              <a:rPr lang="en-US" b="1" dirty="0" err="1"/>
              <a:t>Kan</a:t>
            </a:r>
            <a:r>
              <a:rPr lang="en-US" b="1" dirty="0"/>
              <a:t> </a:t>
            </a:r>
            <a:r>
              <a:rPr lang="en-US" b="1" dirty="0" err="1"/>
              <a:t>Gazları</a:t>
            </a:r>
            <a:r>
              <a:rPr lang="en-US" b="1" dirty="0"/>
              <a:t> </a:t>
            </a:r>
            <a:r>
              <a:rPr lang="en-US" b="1" dirty="0" err="1"/>
              <a:t>Analizi</a:t>
            </a:r>
            <a:endParaRPr lang="tr-TR" dirty="0"/>
          </a:p>
        </p:txBody>
      </p:sp>
      <p:sp>
        <p:nvSpPr>
          <p:cNvPr id="13" name="İçerik Yer Tutucusu 1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89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tr-TR" dirty="0"/>
              <a:t>Arter kan gazı (AKG) </a:t>
            </a:r>
            <a:r>
              <a:rPr lang="tr-TR" dirty="0" smtClean="0"/>
              <a:t>analizi;</a:t>
            </a:r>
          </a:p>
          <a:p>
            <a:pPr marL="0" indent="0">
              <a:buNone/>
            </a:pPr>
            <a:r>
              <a:rPr lang="tr-TR" dirty="0" smtClean="0"/>
              <a:t>hastanın </a:t>
            </a:r>
            <a:r>
              <a:rPr lang="tr-TR" dirty="0" err="1"/>
              <a:t>ventilasyonu</a:t>
            </a:r>
            <a:r>
              <a:rPr lang="tr-TR" dirty="0"/>
              <a:t> (PaCO</a:t>
            </a:r>
            <a:r>
              <a:rPr lang="tr-TR" baseline="-25000" dirty="0"/>
              <a:t>2</a:t>
            </a:r>
            <a:r>
              <a:rPr lang="tr-TR" dirty="0"/>
              <a:t>),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oksijenizasyonu</a:t>
            </a:r>
            <a:r>
              <a:rPr lang="tr-TR" dirty="0" smtClean="0"/>
              <a:t> </a:t>
            </a:r>
            <a:r>
              <a:rPr lang="tr-TR" dirty="0"/>
              <a:t>(PaO</a:t>
            </a:r>
            <a:r>
              <a:rPr lang="tr-TR" baseline="-25000" dirty="0"/>
              <a:t>2</a:t>
            </a:r>
            <a:r>
              <a:rPr lang="tr-TR" dirty="0"/>
              <a:t>) ve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asit-baz </a:t>
            </a:r>
            <a:r>
              <a:rPr lang="tr-TR" dirty="0"/>
              <a:t>durumu (</a:t>
            </a:r>
            <a:r>
              <a:rPr lang="tr-TR" dirty="0" err="1"/>
              <a:t>pH</a:t>
            </a:r>
            <a:r>
              <a:rPr lang="tr-TR" dirty="0"/>
              <a:t>) hakkında bilgi edinilmesini sağlar.</a:t>
            </a:r>
          </a:p>
        </p:txBody>
      </p:sp>
      <p:pic>
        <p:nvPicPr>
          <p:cNvPr id="14" name="İçerik Yer Tutucusu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581128"/>
            <a:ext cx="5191125" cy="227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31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260649"/>
            <a:ext cx="8229600" cy="38164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b="1" dirty="0" err="1"/>
              <a:t>Ventilasyonun</a:t>
            </a:r>
            <a:r>
              <a:rPr lang="en-US" b="1" dirty="0"/>
              <a:t> </a:t>
            </a:r>
            <a:r>
              <a:rPr lang="en-US" b="1" dirty="0" err="1"/>
              <a:t>değerlendirilmesi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ventilasyon</a:t>
            </a:r>
            <a:r>
              <a:rPr lang="en-US" dirty="0"/>
              <a:t> </a:t>
            </a:r>
            <a:r>
              <a:rPr lang="en-US" dirty="0" err="1"/>
              <a:t>durumu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AKG </a:t>
            </a:r>
            <a:r>
              <a:rPr lang="en-US" dirty="0" err="1"/>
              <a:t>parametresi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PaCO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/>
              <a:t>’dir. </a:t>
            </a:r>
            <a:r>
              <a:rPr lang="en-US" dirty="0" err="1"/>
              <a:t>Hipoventilasyon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solunumsal</a:t>
            </a:r>
            <a:r>
              <a:rPr lang="en-US" dirty="0"/>
              <a:t> </a:t>
            </a:r>
            <a:r>
              <a:rPr lang="en-US" dirty="0" err="1"/>
              <a:t>asidozda</a:t>
            </a:r>
            <a:r>
              <a:rPr lang="en-US" dirty="0"/>
              <a:t> PaCO</a:t>
            </a:r>
            <a:r>
              <a:rPr lang="en-US" baseline="-25000" dirty="0"/>
              <a:t>2</a:t>
            </a:r>
            <a:r>
              <a:rPr lang="en-US" dirty="0"/>
              <a:t> </a:t>
            </a:r>
            <a:r>
              <a:rPr lang="en-US" dirty="0" err="1"/>
              <a:t>artarken</a:t>
            </a:r>
            <a:r>
              <a:rPr lang="en-US" dirty="0"/>
              <a:t> pH </a:t>
            </a:r>
            <a:r>
              <a:rPr lang="en-US" dirty="0" err="1"/>
              <a:t>azalır</a:t>
            </a:r>
            <a:r>
              <a:rPr lang="en-US" dirty="0" smtClean="0"/>
              <a:t>.. </a:t>
            </a:r>
            <a:r>
              <a:rPr lang="en-US" dirty="0" err="1"/>
              <a:t>Öte</a:t>
            </a:r>
            <a:r>
              <a:rPr lang="en-US" dirty="0"/>
              <a:t> </a:t>
            </a:r>
            <a:r>
              <a:rPr lang="en-US" dirty="0" err="1"/>
              <a:t>yandan</a:t>
            </a:r>
            <a:r>
              <a:rPr lang="en-US" dirty="0"/>
              <a:t> </a:t>
            </a:r>
            <a:r>
              <a:rPr lang="en-US" dirty="0" err="1"/>
              <a:t>hiperventilasyon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solunumsal</a:t>
            </a:r>
            <a:r>
              <a:rPr lang="en-US" dirty="0"/>
              <a:t> </a:t>
            </a:r>
            <a:r>
              <a:rPr lang="en-US" dirty="0" err="1"/>
              <a:t>alkaloz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 </a:t>
            </a:r>
            <a:r>
              <a:rPr lang="en-US" dirty="0" err="1"/>
              <a:t>solunum</a:t>
            </a:r>
            <a:r>
              <a:rPr lang="en-US" dirty="0"/>
              <a:t> </a:t>
            </a:r>
            <a:r>
              <a:rPr lang="en-US" dirty="0" err="1"/>
              <a:t>hızı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tidal </a:t>
            </a:r>
            <a:r>
              <a:rPr lang="en-US" dirty="0" err="1"/>
              <a:t>volümün</a:t>
            </a:r>
            <a:r>
              <a:rPr lang="en-US" dirty="0"/>
              <a:t> </a:t>
            </a:r>
            <a:r>
              <a:rPr lang="en-US" dirty="0" err="1"/>
              <a:t>azaltılması</a:t>
            </a:r>
            <a:r>
              <a:rPr lang="en-US" dirty="0"/>
              <a:t> </a:t>
            </a:r>
            <a:r>
              <a:rPr lang="en-US" dirty="0" err="1"/>
              <a:t>gerekebilir</a:t>
            </a:r>
            <a:r>
              <a:rPr lang="en-US" dirty="0" smtClean="0"/>
              <a:t>.</a:t>
            </a:r>
            <a:endParaRPr lang="tr-TR" dirty="0"/>
          </a:p>
        </p:txBody>
      </p:sp>
      <p:pic>
        <p:nvPicPr>
          <p:cNvPr id="4" name="İçerik Yer Tutucusu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309" y="4293096"/>
            <a:ext cx="5191125" cy="2467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5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21888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err="1"/>
              <a:t>Oksijenizasyonun</a:t>
            </a:r>
            <a:r>
              <a:rPr lang="en-US" b="1" dirty="0"/>
              <a:t> </a:t>
            </a:r>
            <a:r>
              <a:rPr lang="en-US" b="1" dirty="0" err="1"/>
              <a:t>değerlendirilmesi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oksijenizasyon</a:t>
            </a:r>
            <a:r>
              <a:rPr lang="en-US" dirty="0"/>
              <a:t> </a:t>
            </a:r>
            <a:r>
              <a:rPr lang="en-US" dirty="0" err="1"/>
              <a:t>durumunu</a:t>
            </a:r>
            <a:r>
              <a:rPr lang="en-US" dirty="0"/>
              <a:t> </a:t>
            </a:r>
            <a:r>
              <a:rPr lang="en-US" dirty="0" err="1"/>
              <a:t>arteryel</a:t>
            </a:r>
            <a:r>
              <a:rPr lang="en-US" dirty="0"/>
              <a:t> </a:t>
            </a:r>
            <a:r>
              <a:rPr lang="en-US" dirty="0" err="1"/>
              <a:t>oksijen</a:t>
            </a:r>
            <a:r>
              <a:rPr lang="en-US" dirty="0"/>
              <a:t> </a:t>
            </a:r>
            <a:r>
              <a:rPr lang="en-US" dirty="0" err="1"/>
              <a:t>parsiyel</a:t>
            </a:r>
            <a:r>
              <a:rPr lang="en-US" dirty="0"/>
              <a:t> </a:t>
            </a:r>
            <a:r>
              <a:rPr lang="en-US" dirty="0" err="1"/>
              <a:t>basıncı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(PaO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 smtClean="0"/>
              <a:t>edeb</a:t>
            </a:r>
            <a:r>
              <a:rPr lang="tr-TR" dirty="0" err="1" smtClean="0"/>
              <a:t>iliriz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İçerik Yer Tutucusu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024980"/>
            <a:ext cx="6408711" cy="342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26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ETCO2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Akciğerlerdeki gaz </a:t>
            </a:r>
            <a:r>
              <a:rPr lang="tr-TR" dirty="0" err="1"/>
              <a:t>degişiminin</a:t>
            </a:r>
            <a:r>
              <a:rPr lang="tr-TR" dirty="0"/>
              <a:t> bir sonucu olarak </a:t>
            </a:r>
            <a:r>
              <a:rPr lang="tr-TR" dirty="0" err="1"/>
              <a:t>expirasyonda</a:t>
            </a:r>
            <a:r>
              <a:rPr lang="tr-TR" dirty="0"/>
              <a:t> atık ürün olarak CO</a:t>
            </a:r>
            <a:r>
              <a:rPr lang="tr-TR" baseline="-25000" dirty="0"/>
              <a:t>2 </a:t>
            </a:r>
            <a:r>
              <a:rPr lang="tr-TR" dirty="0"/>
              <a:t>gazı ortaya çıkar. </a:t>
            </a:r>
            <a:r>
              <a:rPr lang="tr-TR" dirty="0" err="1"/>
              <a:t>Expiryum</a:t>
            </a:r>
            <a:r>
              <a:rPr lang="tr-TR" dirty="0"/>
              <a:t> sırasında bu karbondioksit gazının </a:t>
            </a:r>
            <a:r>
              <a:rPr lang="tr-TR" dirty="0" err="1" smtClean="0"/>
              <a:t>sayısalolarak</a:t>
            </a:r>
            <a:r>
              <a:rPr lang="tr-TR" dirty="0" smtClean="0"/>
              <a:t> ölçülmesidir.</a:t>
            </a:r>
          </a:p>
          <a:p>
            <a:endParaRPr lang="tr-TR" dirty="0"/>
          </a:p>
        </p:txBody>
      </p:sp>
      <p:pic>
        <p:nvPicPr>
          <p:cNvPr id="4" name="İçerik Yer Tutucusu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600200"/>
            <a:ext cx="3059832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25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548681"/>
            <a:ext cx="7992888" cy="26642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dirty="0" err="1"/>
              <a:t>Expiryumda</a:t>
            </a:r>
            <a:r>
              <a:rPr lang="tr-TR" dirty="0"/>
              <a:t> normal ETCO</a:t>
            </a:r>
            <a:r>
              <a:rPr lang="tr-TR" baseline="-25000" dirty="0"/>
              <a:t>2 </a:t>
            </a:r>
            <a:r>
              <a:rPr lang="tr-TR" dirty="0"/>
              <a:t>değeri 30-45 </a:t>
            </a:r>
            <a:r>
              <a:rPr lang="tr-TR" dirty="0" err="1"/>
              <a:t>mmHg’dır</a:t>
            </a:r>
            <a:r>
              <a:rPr lang="tr-TR" dirty="0"/>
              <a:t>. 25-30 </a:t>
            </a:r>
            <a:r>
              <a:rPr lang="tr-TR" dirty="0" err="1"/>
              <a:t>mmHg’nın</a:t>
            </a:r>
            <a:r>
              <a:rPr lang="tr-TR" dirty="0"/>
              <a:t> arasındaki değerler </a:t>
            </a:r>
            <a:r>
              <a:rPr lang="tr-TR" dirty="0" err="1">
                <a:solidFill>
                  <a:srgbClr val="FF0000"/>
                </a:solidFill>
              </a:rPr>
              <a:t>hiperventilasyonu</a:t>
            </a:r>
            <a:r>
              <a:rPr lang="tr-TR" dirty="0"/>
              <a:t>, ETCO2 </a:t>
            </a:r>
            <a:r>
              <a:rPr lang="tr-TR" dirty="0" err="1"/>
              <a:t>nin</a:t>
            </a:r>
            <a:r>
              <a:rPr lang="tr-TR" dirty="0"/>
              <a:t> 45 </a:t>
            </a:r>
            <a:r>
              <a:rPr lang="tr-TR" dirty="0" err="1"/>
              <a:t>mmHg</a:t>
            </a:r>
            <a:r>
              <a:rPr lang="tr-TR" dirty="0"/>
              <a:t> </a:t>
            </a:r>
            <a:r>
              <a:rPr lang="tr-TR" dirty="0" err="1"/>
              <a:t>nin</a:t>
            </a:r>
            <a:r>
              <a:rPr lang="tr-TR" dirty="0"/>
              <a:t> üzerine çıkması ise </a:t>
            </a:r>
            <a:r>
              <a:rPr lang="tr-TR" dirty="0" err="1">
                <a:solidFill>
                  <a:srgbClr val="FF0000"/>
                </a:solidFill>
              </a:rPr>
              <a:t>hipoventilasyonu</a:t>
            </a:r>
            <a:r>
              <a:rPr lang="tr-TR" dirty="0"/>
              <a:t> düşündürmelidir.</a:t>
            </a:r>
          </a:p>
        </p:txBody>
      </p:sp>
      <p:pic>
        <p:nvPicPr>
          <p:cNvPr id="4" name="İçerik Yer Tutucusu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481051"/>
            <a:ext cx="6120680" cy="328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4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515</TotalTime>
  <Words>147</Words>
  <Application>Microsoft Office PowerPoint</Application>
  <PresentationFormat>Ekran Gösterisi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PULSE OKSİMETRE  KAPNOGRAF</vt:lpstr>
      <vt:lpstr>Pulse Oksimetre (SpO2) Cihazı</vt:lpstr>
      <vt:lpstr>PowerPoint Sunusu</vt:lpstr>
      <vt:lpstr>PowerPoint Sunusu</vt:lpstr>
      <vt:lpstr>Arter Kan Gazları Analizi</vt:lpstr>
      <vt:lpstr>PowerPoint Sunusu</vt:lpstr>
      <vt:lpstr>PowerPoint Sunusu</vt:lpstr>
      <vt:lpstr> ETCO2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HP</cp:lastModifiedBy>
  <cp:revision>25</cp:revision>
  <dcterms:created xsi:type="dcterms:W3CDTF">2017-02-22T05:57:44Z</dcterms:created>
  <dcterms:modified xsi:type="dcterms:W3CDTF">2020-05-10T00:28:37Z</dcterms:modified>
</cp:coreProperties>
</file>