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04AE229-EDD6-4574-9B40-F21A29D80248}"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116449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4AE229-EDD6-4574-9B40-F21A29D80248}"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2255586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4AE229-EDD6-4574-9B40-F21A29D80248}"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1710600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4AE229-EDD6-4574-9B40-F21A29D80248}"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285210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04AE229-EDD6-4574-9B40-F21A29D80248}"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1853447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04AE229-EDD6-4574-9B40-F21A29D80248}"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874322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04AE229-EDD6-4574-9B40-F21A29D80248}" type="datetimeFigureOut">
              <a:rPr lang="tr-TR" smtClean="0"/>
              <a:t>16.05.2019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1174310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04AE229-EDD6-4574-9B40-F21A29D80248}" type="datetimeFigureOut">
              <a:rPr lang="tr-TR" smtClean="0"/>
              <a:t>16.05.2019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3712551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04AE229-EDD6-4574-9B40-F21A29D80248}" type="datetimeFigureOut">
              <a:rPr lang="tr-TR" smtClean="0"/>
              <a:t>16.05.2019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3198449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04AE229-EDD6-4574-9B40-F21A29D80248}"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4127598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04AE229-EDD6-4574-9B40-F21A29D80248}"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EAF15E-121D-4504-AD93-3F0CAE0D12B8}" type="slidenum">
              <a:rPr lang="tr-TR" smtClean="0"/>
              <a:t>‹#›</a:t>
            </a:fld>
            <a:endParaRPr lang="tr-TR"/>
          </a:p>
        </p:txBody>
      </p:sp>
    </p:spTree>
    <p:extLst>
      <p:ext uri="{BB962C8B-B14F-4D97-AF65-F5344CB8AC3E}">
        <p14:creationId xmlns:p14="http://schemas.microsoft.com/office/powerpoint/2010/main" val="4248259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4AE229-EDD6-4574-9B40-F21A29D80248}" type="datetimeFigureOut">
              <a:rPr lang="tr-TR" smtClean="0"/>
              <a:t>16.05.2019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AF15E-121D-4504-AD93-3F0CAE0D12B8}" type="slidenum">
              <a:rPr lang="tr-TR" smtClean="0"/>
              <a:t>‹#›</a:t>
            </a:fld>
            <a:endParaRPr lang="tr-TR"/>
          </a:p>
        </p:txBody>
      </p:sp>
    </p:spTree>
    <p:extLst>
      <p:ext uri="{BB962C8B-B14F-4D97-AF65-F5344CB8AC3E}">
        <p14:creationId xmlns:p14="http://schemas.microsoft.com/office/powerpoint/2010/main" val="62580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138699"/>
          </a:xfrm>
        </p:spPr>
        <p:txBody>
          <a:bodyPr>
            <a:normAutofit fontScale="90000"/>
          </a:bodyPr>
          <a:lstStyle/>
          <a:p>
            <a:pPr algn="l"/>
            <a:r>
              <a:rPr lang="tr-TR" dirty="0" smtClean="0"/>
              <a:t>Metanın fetiş karakteri ve yöntem meselesi </a:t>
            </a:r>
            <a:endParaRPr lang="tr-TR" dirty="0"/>
          </a:p>
        </p:txBody>
      </p:sp>
      <p:sp>
        <p:nvSpPr>
          <p:cNvPr id="3" name="Alt Başlık 2"/>
          <p:cNvSpPr>
            <a:spLocks noGrp="1"/>
          </p:cNvSpPr>
          <p:nvPr>
            <p:ph type="subTitle" idx="1"/>
          </p:nvPr>
        </p:nvSpPr>
        <p:spPr>
          <a:xfrm>
            <a:off x="1524000" y="2261061"/>
            <a:ext cx="9144000" cy="3790603"/>
          </a:xfrm>
        </p:spPr>
        <p:txBody>
          <a:bodyPr/>
          <a:lstStyle/>
          <a:p>
            <a:pPr algn="l"/>
            <a:r>
              <a:rPr lang="tr-TR" dirty="0" smtClean="0"/>
              <a:t>«Bir </a:t>
            </a:r>
            <a:r>
              <a:rPr lang="tr-TR" dirty="0"/>
              <a:t>meta, ilk bakışta, kolayca anlaşılan sıradan bir şey gibi görünür. Metanın analizi, onun metafizik safsatalarla ve teolojik süslerle dolu çok karmaşık bir şey olduğunu </a:t>
            </a:r>
            <a:r>
              <a:rPr lang="tr-TR" dirty="0" smtClean="0"/>
              <a:t>gösterir.» </a:t>
            </a:r>
          </a:p>
          <a:p>
            <a:pPr algn="l"/>
            <a:endParaRPr lang="tr-TR" dirty="0"/>
          </a:p>
          <a:p>
            <a:pPr algn="l"/>
            <a:r>
              <a:rPr lang="tr-TR" dirty="0" smtClean="0"/>
              <a:t>Bir şey, «meta </a:t>
            </a:r>
            <a:r>
              <a:rPr lang="tr-TR" dirty="0"/>
              <a:t>kisvesine bürünür bürünmez, </a:t>
            </a:r>
            <a:r>
              <a:rPr lang="tr-TR" dirty="0" smtClean="0"/>
              <a:t>doğal bir şey olmaktan çıkar, duyularla kavranamayan bir şey olur. </a:t>
            </a:r>
            <a:endParaRPr lang="tr-TR" dirty="0"/>
          </a:p>
        </p:txBody>
      </p:sp>
    </p:spTree>
    <p:extLst>
      <p:ext uri="{BB962C8B-B14F-4D97-AF65-F5344CB8AC3E}">
        <p14:creationId xmlns:p14="http://schemas.microsoft.com/office/powerpoint/2010/main" val="1725826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Kavramsal çözümleme </a:t>
            </a:r>
            <a:endParaRPr lang="tr-TR" dirty="0"/>
          </a:p>
        </p:txBody>
      </p:sp>
      <p:sp>
        <p:nvSpPr>
          <p:cNvPr id="3" name="İçerik Yer Tutucusu 2"/>
          <p:cNvSpPr>
            <a:spLocks noGrp="1"/>
          </p:cNvSpPr>
          <p:nvPr>
            <p:ph idx="1"/>
          </p:nvPr>
        </p:nvSpPr>
        <p:spPr/>
        <p:txBody>
          <a:bodyPr/>
          <a:lstStyle/>
          <a:p>
            <a:pPr marL="0" indent="0">
              <a:buNone/>
            </a:pPr>
            <a:r>
              <a:rPr lang="tr-TR" dirty="0" smtClean="0"/>
              <a:t>Kavramsal çözümlemenin temelinde, kavramların (ve bunların nitelediği durum, olgu veya ilişkilerin) ‘ne </a:t>
            </a:r>
            <a:r>
              <a:rPr lang="tr-TR" dirty="0" err="1" smtClean="0"/>
              <a:t>olduğu’nun</a:t>
            </a:r>
            <a:r>
              <a:rPr lang="tr-TR" dirty="0" smtClean="0"/>
              <a:t> açıklanmasıdır. </a:t>
            </a:r>
          </a:p>
          <a:p>
            <a:pPr marL="0" indent="0">
              <a:buNone/>
            </a:pPr>
            <a:endParaRPr lang="tr-TR" dirty="0"/>
          </a:p>
          <a:p>
            <a:pPr marL="0" indent="0">
              <a:buNone/>
            </a:pPr>
            <a:r>
              <a:rPr lang="tr-TR" dirty="0" smtClean="0"/>
              <a:t>Toplumsal kategorilerin ‘nerede’ var olduğu ve ‘nasıl’ bir varoluşa sahip olduğu, temel sorulardır. </a:t>
            </a:r>
          </a:p>
          <a:p>
            <a:pPr marL="0" indent="0">
              <a:buNone/>
            </a:pPr>
            <a:endParaRPr lang="tr-TR" dirty="0"/>
          </a:p>
          <a:p>
            <a:pPr marL="0" indent="0">
              <a:buNone/>
            </a:pPr>
            <a:r>
              <a:rPr lang="tr-TR" dirty="0" smtClean="0"/>
              <a:t>‘Toplumsal olanın ne olduğu’ sorusu ile ‘toplumsal olanın nasıl bilindiği’ sorusu, karşılıklı ilişkisi temelinde çözümlenmeyi </a:t>
            </a:r>
            <a:r>
              <a:rPr lang="tr-TR" smtClean="0"/>
              <a:t>zorunlu kılmaktadır. </a:t>
            </a:r>
            <a:endParaRPr lang="tr-TR" dirty="0" smtClean="0"/>
          </a:p>
        </p:txBody>
      </p:sp>
    </p:spTree>
    <p:extLst>
      <p:ext uri="{BB962C8B-B14F-4D97-AF65-F5344CB8AC3E}">
        <p14:creationId xmlns:p14="http://schemas.microsoft.com/office/powerpoint/2010/main" val="3935864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Metanın mistik karakteri </a:t>
            </a:r>
            <a:endParaRPr lang="tr-TR" dirty="0"/>
          </a:p>
        </p:txBody>
      </p:sp>
      <p:sp>
        <p:nvSpPr>
          <p:cNvPr id="3" name="İçerik Yer Tutucusu 2"/>
          <p:cNvSpPr>
            <a:spLocks noGrp="1"/>
          </p:cNvSpPr>
          <p:nvPr>
            <p:ph idx="1"/>
          </p:nvPr>
        </p:nvSpPr>
        <p:spPr/>
        <p:txBody>
          <a:bodyPr/>
          <a:lstStyle/>
          <a:p>
            <a:pPr marL="0" indent="0">
              <a:buNone/>
            </a:pPr>
            <a:r>
              <a:rPr lang="tr-TR" dirty="0" smtClean="0"/>
              <a:t>Metanın mistik karakteri, onun kullanım değerinden kaynaklanmaz. </a:t>
            </a:r>
          </a:p>
          <a:p>
            <a:pPr marL="0" indent="0">
              <a:buNone/>
            </a:pPr>
            <a:endParaRPr lang="tr-TR" dirty="0"/>
          </a:p>
          <a:p>
            <a:pPr marL="0" indent="0">
              <a:buNone/>
            </a:pPr>
            <a:r>
              <a:rPr lang="tr-TR" dirty="0" smtClean="0"/>
              <a:t>«O </a:t>
            </a:r>
            <a:r>
              <a:rPr lang="tr-TR" dirty="0"/>
              <a:t>halde, meta biçimini alır almaz, emek ürününün anlaşılmaz bir karakter kazanması nereden kaynaklanıyor? Açık şekilde, bu biçimin kendisinden. İnsan emeklerinin eşitliği, emek ürünlerinin aynı değer nesnelliklerinin maddi biçimini alır; insan emek gücünün harcandığı süre boyunca harcanmasının ölçüsü, emek ürünlerinin değer büyüklüğü biçimini alır; ve son olarak, üreticiler tarafından harcanan emeklerin toplumsal karakterinin ortaya çıkmasına aracılık eden üreticiler arası ilişkiler, emek ürünlerinin toplumsal bir ilişkisi biçimini alır</a:t>
            </a:r>
            <a:r>
              <a:rPr lang="tr-TR" dirty="0" smtClean="0"/>
              <a:t>.»</a:t>
            </a:r>
            <a:endParaRPr lang="tr-TR" dirty="0"/>
          </a:p>
        </p:txBody>
      </p:sp>
    </p:spTree>
    <p:extLst>
      <p:ext uri="{BB962C8B-B14F-4D97-AF65-F5344CB8AC3E}">
        <p14:creationId xmlns:p14="http://schemas.microsoft.com/office/powerpoint/2010/main" val="2324241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nitelikler, şeylerin nitelikleri gibi görünür</a:t>
            </a:r>
            <a:endParaRPr lang="tr-TR" dirty="0"/>
          </a:p>
        </p:txBody>
      </p:sp>
      <p:sp>
        <p:nvSpPr>
          <p:cNvPr id="3" name="İçerik Yer Tutucusu 2"/>
          <p:cNvSpPr>
            <a:spLocks noGrp="1"/>
          </p:cNvSpPr>
          <p:nvPr>
            <p:ph idx="1"/>
          </p:nvPr>
        </p:nvSpPr>
        <p:spPr/>
        <p:txBody>
          <a:bodyPr/>
          <a:lstStyle/>
          <a:p>
            <a:pPr marL="0" indent="0">
              <a:buNone/>
            </a:pPr>
            <a:r>
              <a:rPr lang="tr-TR" dirty="0" smtClean="0"/>
              <a:t>«Demek </a:t>
            </a:r>
            <a:r>
              <a:rPr lang="tr-TR" dirty="0"/>
              <a:t>ki, meta biçiminin esrarlı bir şey oluşunun nedeni, basitçe, insanlara, kendi emeklerinin toplumsal niteliğini, emek ürünlerinin nesnel nitelikleri olarak, bu şeylerin toplumsal doğal özellikleri olarak yansıtması ve dolayısıyla, üreticilerle toplum emek arasındaki toplumsal ilişkiyi de, şeyler arasındaki, üreticilerin dışında var olan bir toplumsal ilişki olarak göstermesidir. Emek ürünlerinin metalar, yani duyusal olarak algılanamaz ya da toplumsal şeyler haline gelmesinin nedeni işte budur</a:t>
            </a:r>
            <a:r>
              <a:rPr lang="tr-TR" dirty="0" smtClean="0"/>
              <a:t>.»</a:t>
            </a:r>
            <a:endParaRPr lang="tr-TR" dirty="0"/>
          </a:p>
        </p:txBody>
      </p:sp>
    </p:spTree>
    <p:extLst>
      <p:ext uri="{BB962C8B-B14F-4D97-AF65-F5344CB8AC3E}">
        <p14:creationId xmlns:p14="http://schemas.microsoft.com/office/powerpoint/2010/main" val="639946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Klasikler eleştirisi </a:t>
            </a:r>
            <a:endParaRPr lang="tr-TR" dirty="0"/>
          </a:p>
        </p:txBody>
      </p:sp>
      <p:sp>
        <p:nvSpPr>
          <p:cNvPr id="3" name="İçerik Yer Tutucusu 2"/>
          <p:cNvSpPr>
            <a:spLocks noGrp="1"/>
          </p:cNvSpPr>
          <p:nvPr>
            <p:ph idx="1"/>
          </p:nvPr>
        </p:nvSpPr>
        <p:spPr/>
        <p:txBody>
          <a:bodyPr/>
          <a:lstStyle/>
          <a:p>
            <a:pPr marL="0" indent="0">
              <a:buNone/>
            </a:pPr>
            <a:r>
              <a:rPr lang="tr-TR" dirty="0" smtClean="0"/>
              <a:t>«Klasik </a:t>
            </a:r>
            <a:r>
              <a:rPr lang="tr-TR" dirty="0"/>
              <a:t>ekonomi politik hiçbir yerde, değerde görünen biçimiyle emeği, kendi ürününün kullanım değerinde görünen biçimiyle emekten açıkça ve tam bir bilinçle ayırt etmemiştir. Emeği bir seferinde nicelik, bir başka seferinde nitelik açısından ele almakla, bu farklılaştırmayı fiilen yaptığı, şüphesizdir. Ne var ki, emeklerin sırf nicel farklarının bunların nitel birlik ya da eşitliklerini ve dolayısıyla soyut insan emeğine indirgenmelerini varsaydığı hiç akıllarına gelmez</a:t>
            </a:r>
            <a:r>
              <a:rPr lang="tr-TR" dirty="0" smtClean="0"/>
              <a:t>.»</a:t>
            </a:r>
            <a:endParaRPr lang="tr-TR" dirty="0"/>
          </a:p>
        </p:txBody>
      </p:sp>
    </p:spTree>
    <p:extLst>
      <p:ext uri="{BB962C8B-B14F-4D97-AF65-F5344CB8AC3E}">
        <p14:creationId xmlns:p14="http://schemas.microsoft.com/office/powerpoint/2010/main" val="2850556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Metaların fetiş karakteri </a:t>
            </a:r>
            <a:endParaRPr lang="tr-TR" dirty="0"/>
          </a:p>
        </p:txBody>
      </p:sp>
      <p:sp>
        <p:nvSpPr>
          <p:cNvPr id="3" name="İçerik Yer Tutucusu 2"/>
          <p:cNvSpPr>
            <a:spLocks noGrp="1"/>
          </p:cNvSpPr>
          <p:nvPr>
            <p:ph idx="1"/>
          </p:nvPr>
        </p:nvSpPr>
        <p:spPr/>
        <p:txBody>
          <a:bodyPr/>
          <a:lstStyle/>
          <a:p>
            <a:pPr marL="0" indent="0">
              <a:buNone/>
            </a:pPr>
            <a:r>
              <a:rPr lang="tr-TR" dirty="0" smtClean="0"/>
              <a:t>Fetişizm, insanların maddi varlıklara, bu varlıkların </a:t>
            </a:r>
            <a:r>
              <a:rPr lang="tr-TR" i="1" dirty="0" smtClean="0"/>
              <a:t>kendisinde olmayan </a:t>
            </a:r>
            <a:r>
              <a:rPr lang="tr-TR" dirty="0" smtClean="0"/>
              <a:t>nitelikler atfederler. </a:t>
            </a:r>
          </a:p>
          <a:p>
            <a:pPr marL="0" indent="0">
              <a:buNone/>
            </a:pPr>
            <a:endParaRPr lang="tr-TR" dirty="0"/>
          </a:p>
          <a:p>
            <a:pPr marL="0" indent="0">
              <a:buNone/>
            </a:pPr>
            <a:r>
              <a:rPr lang="tr-TR" dirty="0" smtClean="0"/>
              <a:t>Bunu, toplumsal ilişkiler içinde yaparlar. </a:t>
            </a:r>
          </a:p>
          <a:p>
            <a:pPr marL="0" indent="0">
              <a:buNone/>
            </a:pPr>
            <a:endParaRPr lang="tr-TR" dirty="0"/>
          </a:p>
          <a:p>
            <a:pPr marL="0" indent="0">
              <a:buNone/>
            </a:pPr>
            <a:r>
              <a:rPr lang="tr-TR" dirty="0" smtClean="0"/>
              <a:t>Toplumsal ilişkiler, insanlar arasında nesneler </a:t>
            </a:r>
            <a:r>
              <a:rPr lang="tr-TR" i="1" dirty="0" smtClean="0"/>
              <a:t>hakkında </a:t>
            </a:r>
            <a:r>
              <a:rPr lang="tr-TR" dirty="0" smtClean="0"/>
              <a:t>bir ilişkidir. </a:t>
            </a:r>
            <a:endParaRPr lang="tr-TR" dirty="0"/>
          </a:p>
        </p:txBody>
      </p:sp>
    </p:spTree>
    <p:extLst>
      <p:ext uri="{BB962C8B-B14F-4D97-AF65-F5344CB8AC3E}">
        <p14:creationId xmlns:p14="http://schemas.microsoft.com/office/powerpoint/2010/main" val="259200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öznenin yaratılması </a:t>
            </a:r>
            <a:endParaRPr lang="tr-TR" dirty="0"/>
          </a:p>
        </p:txBody>
      </p:sp>
      <p:sp>
        <p:nvSpPr>
          <p:cNvPr id="3" name="İçerik Yer Tutucusu 2"/>
          <p:cNvSpPr>
            <a:spLocks noGrp="1"/>
          </p:cNvSpPr>
          <p:nvPr>
            <p:ph idx="1"/>
          </p:nvPr>
        </p:nvSpPr>
        <p:spPr/>
        <p:txBody>
          <a:bodyPr/>
          <a:lstStyle/>
          <a:p>
            <a:pPr marL="0" indent="0">
              <a:buNone/>
            </a:pPr>
            <a:r>
              <a:rPr lang="tr-TR" dirty="0" smtClean="0"/>
              <a:t>Toplumsal ilişkiler, bu ilişkilerin faili olan öznelerin oluşması demektir aynı zamanda. </a:t>
            </a:r>
          </a:p>
          <a:p>
            <a:pPr marL="0" indent="0">
              <a:buNone/>
            </a:pPr>
            <a:endParaRPr lang="tr-TR" dirty="0"/>
          </a:p>
          <a:p>
            <a:pPr marL="0" indent="0">
              <a:buNone/>
            </a:pPr>
            <a:r>
              <a:rPr lang="tr-TR" dirty="0" smtClean="0"/>
              <a:t>Toplumsal ilişkilerin gerçekleşmesi, öznelliklerin gerçekleşmesidir. </a:t>
            </a:r>
          </a:p>
          <a:p>
            <a:pPr marL="0" indent="0">
              <a:buNone/>
            </a:pPr>
            <a:endParaRPr lang="tr-TR" dirty="0"/>
          </a:p>
          <a:p>
            <a:pPr marL="0" indent="0">
              <a:buNone/>
            </a:pPr>
            <a:r>
              <a:rPr lang="tr-TR" dirty="0" smtClean="0"/>
              <a:t>Toplumsal ilişkilerin nedenselliği, öznellikler temelinde yaşanan ilişkilerin mantığıdır. </a:t>
            </a:r>
            <a:endParaRPr lang="tr-TR" dirty="0"/>
          </a:p>
        </p:txBody>
      </p:sp>
    </p:spTree>
    <p:extLst>
      <p:ext uri="{BB962C8B-B14F-4D97-AF65-F5344CB8AC3E}">
        <p14:creationId xmlns:p14="http://schemas.microsoft.com/office/powerpoint/2010/main" val="17245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öznellik </a:t>
            </a:r>
            <a:endParaRPr lang="tr-TR" dirty="0"/>
          </a:p>
        </p:txBody>
      </p:sp>
      <p:sp>
        <p:nvSpPr>
          <p:cNvPr id="3" name="İçerik Yer Tutucusu 2"/>
          <p:cNvSpPr>
            <a:spLocks noGrp="1"/>
          </p:cNvSpPr>
          <p:nvPr>
            <p:ph idx="1"/>
          </p:nvPr>
        </p:nvSpPr>
        <p:spPr/>
        <p:txBody>
          <a:bodyPr/>
          <a:lstStyle/>
          <a:p>
            <a:pPr marL="0" indent="0">
              <a:buNone/>
            </a:pPr>
            <a:r>
              <a:rPr lang="tr-TR" dirty="0" smtClean="0"/>
              <a:t>Toplumsal ilişkilerin nedenselliği, maddi nedensellikten ayrılır. </a:t>
            </a:r>
          </a:p>
          <a:p>
            <a:pPr marL="0" indent="0">
              <a:buNone/>
            </a:pPr>
            <a:endParaRPr lang="tr-TR" dirty="0" smtClean="0"/>
          </a:p>
          <a:p>
            <a:pPr marL="0" indent="0">
              <a:buNone/>
            </a:pPr>
            <a:r>
              <a:rPr lang="tr-TR" dirty="0" smtClean="0"/>
              <a:t>Toplumsal ilişkilerin nedenselliği, toplumsal öznelerin gerçekleştirdiği eylemlerin mantığı ile ifade ve gerçeklik bulur. </a:t>
            </a:r>
          </a:p>
          <a:p>
            <a:pPr marL="0" indent="0">
              <a:buNone/>
            </a:pPr>
            <a:endParaRPr lang="tr-TR" dirty="0"/>
          </a:p>
          <a:p>
            <a:pPr marL="0" indent="0">
              <a:buNone/>
            </a:pPr>
            <a:r>
              <a:rPr lang="tr-TR" dirty="0" smtClean="0"/>
              <a:t>Toplumsal ilişkilerden bağımsız bir öznellik ve bilinç yoktur. </a:t>
            </a:r>
            <a:endParaRPr lang="tr-TR" dirty="0"/>
          </a:p>
          <a:p>
            <a:pPr marL="0" indent="0">
              <a:buNone/>
            </a:pPr>
            <a:endParaRPr lang="tr-TR" dirty="0"/>
          </a:p>
        </p:txBody>
      </p:sp>
    </p:spTree>
    <p:extLst>
      <p:ext uri="{BB962C8B-B14F-4D97-AF65-F5344CB8AC3E}">
        <p14:creationId xmlns:p14="http://schemas.microsoft.com/office/powerpoint/2010/main" val="425619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ilişkileri çözümlemek </a:t>
            </a:r>
            <a:endParaRPr lang="tr-TR" dirty="0"/>
          </a:p>
        </p:txBody>
      </p:sp>
      <p:sp>
        <p:nvSpPr>
          <p:cNvPr id="3" name="İçerik Yer Tutucusu 2"/>
          <p:cNvSpPr>
            <a:spLocks noGrp="1"/>
          </p:cNvSpPr>
          <p:nvPr>
            <p:ph idx="1"/>
          </p:nvPr>
        </p:nvSpPr>
        <p:spPr/>
        <p:txBody>
          <a:bodyPr/>
          <a:lstStyle/>
          <a:p>
            <a:pPr marL="0" indent="0">
              <a:buNone/>
            </a:pPr>
            <a:r>
              <a:rPr lang="tr-TR" dirty="0" smtClean="0"/>
              <a:t>Toplumsal ilişkilerin temel sorunsalı, bu ilişkilerden türeyen kavram ve kategorilerin, aynı zamanda, bu ilişkilerin tanımlanması ve açıklanmasında kullanılan kavram ve kategoriler olmasıdır. </a:t>
            </a:r>
          </a:p>
          <a:p>
            <a:pPr marL="0" indent="0">
              <a:buNone/>
            </a:pPr>
            <a:endParaRPr lang="tr-TR" dirty="0"/>
          </a:p>
          <a:p>
            <a:pPr marL="0" indent="0">
              <a:buNone/>
            </a:pPr>
            <a:r>
              <a:rPr lang="tr-TR" dirty="0" smtClean="0"/>
              <a:t>Toplumu bilen ‘özne’, bilinci bu toplumsal ilişkilerde tanımlı insandır. </a:t>
            </a:r>
            <a:endParaRPr lang="tr-TR" dirty="0"/>
          </a:p>
        </p:txBody>
      </p:sp>
    </p:spTree>
    <p:extLst>
      <p:ext uri="{BB962C8B-B14F-4D97-AF65-F5344CB8AC3E}">
        <p14:creationId xmlns:p14="http://schemas.microsoft.com/office/powerpoint/2010/main" val="581707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Kavramsal çözümleme </a:t>
            </a:r>
            <a:endParaRPr lang="tr-TR" dirty="0"/>
          </a:p>
        </p:txBody>
      </p:sp>
      <p:sp>
        <p:nvSpPr>
          <p:cNvPr id="3" name="İçerik Yer Tutucusu 2"/>
          <p:cNvSpPr>
            <a:spLocks noGrp="1"/>
          </p:cNvSpPr>
          <p:nvPr>
            <p:ph idx="1"/>
          </p:nvPr>
        </p:nvSpPr>
        <p:spPr/>
        <p:txBody>
          <a:bodyPr/>
          <a:lstStyle/>
          <a:p>
            <a:pPr marL="0" indent="0">
              <a:buNone/>
            </a:pPr>
            <a:r>
              <a:rPr lang="tr-TR" dirty="0" smtClean="0"/>
              <a:t>Kavram ve kategorilerimiz toplumsal ilişkilerden türemektedir; dolayısıyla bunlar ‘</a:t>
            </a:r>
            <a:r>
              <a:rPr lang="tr-TR" dirty="0" err="1" smtClean="0"/>
              <a:t>açıklayıcılık</a:t>
            </a:r>
            <a:r>
              <a:rPr lang="tr-TR" dirty="0" smtClean="0"/>
              <a:t>’ niteliklerini belli bir düzeyde kaybetmektedir. </a:t>
            </a:r>
          </a:p>
          <a:p>
            <a:pPr marL="0" indent="0">
              <a:buNone/>
            </a:pPr>
            <a:endParaRPr lang="tr-TR" dirty="0"/>
          </a:p>
          <a:p>
            <a:pPr marL="0" indent="0">
              <a:buNone/>
            </a:pPr>
            <a:r>
              <a:rPr lang="tr-TR" dirty="0" smtClean="0"/>
              <a:t>Toplumsal ilişkileri çözümlemek, kavramak için, bu ilişkilerden türeyen kavram ve kategorilerin, kavramsal olarak çözümlenmesi gereklidir. </a:t>
            </a:r>
            <a:endParaRPr lang="tr-TR" dirty="0"/>
          </a:p>
        </p:txBody>
      </p:sp>
    </p:spTree>
    <p:extLst>
      <p:ext uri="{BB962C8B-B14F-4D97-AF65-F5344CB8AC3E}">
        <p14:creationId xmlns:p14="http://schemas.microsoft.com/office/powerpoint/2010/main" val="3254695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552</Words>
  <Application>Microsoft Office PowerPoint</Application>
  <PresentationFormat>Geniş ekran</PresentationFormat>
  <Paragraphs>44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Metanın fetiş karakteri ve yöntem meselesi </vt:lpstr>
      <vt:lpstr>Metanın mistik karakteri </vt:lpstr>
      <vt:lpstr>Toplumsal nitelikler, şeylerin nitelikleri gibi görünür</vt:lpstr>
      <vt:lpstr>Klasikler eleştirisi </vt:lpstr>
      <vt:lpstr>Metaların fetiş karakteri </vt:lpstr>
      <vt:lpstr>Toplumsal öznenin yaratılması </vt:lpstr>
      <vt:lpstr>Toplumsal öznellik </vt:lpstr>
      <vt:lpstr>Toplumsal ilişkileri çözümlemek </vt:lpstr>
      <vt:lpstr>Kavramsal çözümleme </vt:lpstr>
      <vt:lpstr>Kavramsal çözümleme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2019-05-16T14:26:49Z</dcterms:created>
  <dcterms:modified xsi:type="dcterms:W3CDTF">2019-05-16T16:53:22Z</dcterms:modified>
</cp:coreProperties>
</file>