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5"/>
  </p:notesMasterIdLst>
  <p:sldIdLst>
    <p:sldId id="256" r:id="rId2"/>
    <p:sldId id="258"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9" r:id="rId18"/>
    <p:sldId id="322" r:id="rId19"/>
    <p:sldId id="324" r:id="rId20"/>
    <p:sldId id="325" r:id="rId21"/>
    <p:sldId id="326" r:id="rId22"/>
    <p:sldId id="327" r:id="rId23"/>
    <p:sldId id="32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0" autoAdjust="0"/>
    <p:restoredTop sz="95332" autoAdjust="0"/>
  </p:normalViewPr>
  <p:slideViewPr>
    <p:cSldViewPr snapToGrid="0">
      <p:cViewPr varScale="1">
        <p:scale>
          <a:sx n="88" d="100"/>
          <a:sy n="88"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11.05.2020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6023" y="740228"/>
            <a:ext cx="10528663" cy="1938992"/>
          </a:xfrm>
          <a:prstGeom prst="rect">
            <a:avLst/>
          </a:prstGeom>
        </p:spPr>
        <p:txBody>
          <a:bodyPr wrap="square">
            <a:spAutoFit/>
          </a:bodyPr>
          <a:lstStyle/>
          <a:p>
            <a:pPr lvl="0" algn="just">
              <a:lnSpc>
                <a:spcPct val="150000"/>
              </a:lnSpc>
            </a:pPr>
            <a:r>
              <a:rPr lang="tr-TR" sz="1600" dirty="0" smtClean="0">
                <a:solidFill>
                  <a:prstClr val="black"/>
                </a:solidFill>
                <a:latin typeface="Georgia" panose="02040502050405020303" pitchFamily="18" charset="0"/>
              </a:rPr>
              <a:t>Jeopolitik </a:t>
            </a:r>
            <a:r>
              <a:rPr lang="tr-TR" sz="1600" dirty="0">
                <a:solidFill>
                  <a:prstClr val="black"/>
                </a:solidFill>
                <a:latin typeface="Georgia" panose="02040502050405020303" pitchFamily="18" charset="0"/>
              </a:rPr>
              <a:t>ve </a:t>
            </a:r>
            <a:r>
              <a:rPr lang="tr-TR" sz="1600" dirty="0" err="1">
                <a:solidFill>
                  <a:prstClr val="black"/>
                </a:solidFill>
                <a:latin typeface="Georgia" panose="02040502050405020303" pitchFamily="18" charset="0"/>
              </a:rPr>
              <a:t>jeostratejik</a:t>
            </a:r>
            <a:r>
              <a:rPr lang="tr-TR" sz="1600" dirty="0">
                <a:solidFill>
                  <a:prstClr val="black"/>
                </a:solidFill>
                <a:latin typeface="Georgia" panose="02040502050405020303" pitchFamily="18" charset="0"/>
              </a:rPr>
              <a:t> önemleri ile vazgeçilmez bir görünüm arz eden BDT ülkelerinin bulunduğu bölgeler, sahip olduğu enerji kaynakları özellikle günümüz dünyasında eskiye nazaran daha büyük bir önem arz etmektedir. Asya’nın büyük güç merkezlerinin kesişim noktasında yer alan Orta Asya ülkelerinde nüfuz sahibi olmak Rusya Federasyonu için bölgesel güçlerin tamamını cezbeden cazibe merkezi olma istek ve arzusu kaçınılmazdır. Aynı zamanda bölge dışı küresel güçlerin de aynı arzu ile hareket </a:t>
            </a:r>
            <a:r>
              <a:rPr lang="tr-TR" sz="1600" dirty="0" smtClean="0">
                <a:solidFill>
                  <a:prstClr val="black"/>
                </a:solidFill>
                <a:latin typeface="Georgia" panose="02040502050405020303" pitchFamily="18" charset="0"/>
              </a:rPr>
              <a:t>ettikleri bilinmektedir</a:t>
            </a:r>
            <a:r>
              <a:rPr lang="tr-TR" sz="1600" dirty="0">
                <a:solidFill>
                  <a:prstClr val="black"/>
                </a:solidFill>
                <a:latin typeface="Bookman Old Style" panose="02050604050505020204" pitchFamily="18" charset="0"/>
              </a:rPr>
              <a:t>. </a:t>
            </a:r>
          </a:p>
        </p:txBody>
      </p:sp>
      <p:pic>
        <p:nvPicPr>
          <p:cNvPr id="3" name="Resim 2"/>
          <p:cNvPicPr>
            <a:picLocks noChangeAspect="1"/>
          </p:cNvPicPr>
          <p:nvPr/>
        </p:nvPicPr>
        <p:blipFill>
          <a:blip r:embed="rId2"/>
          <a:stretch>
            <a:fillRect/>
          </a:stretch>
        </p:blipFill>
        <p:spPr>
          <a:xfrm>
            <a:off x="3204753" y="2839671"/>
            <a:ext cx="5756365" cy="3237955"/>
          </a:xfrm>
          <a:prstGeom prst="rect">
            <a:avLst/>
          </a:prstGeom>
        </p:spPr>
      </p:pic>
    </p:spTree>
    <p:extLst>
      <p:ext uri="{BB962C8B-B14F-4D97-AF65-F5344CB8AC3E}">
        <p14:creationId xmlns:p14="http://schemas.microsoft.com/office/powerpoint/2010/main" val="248270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4696" y="827314"/>
            <a:ext cx="9927771" cy="5309146"/>
          </a:xfrm>
          <a:prstGeom prst="rect">
            <a:avLst/>
          </a:prstGeom>
        </p:spPr>
        <p:txBody>
          <a:bodyPr wrap="square">
            <a:spAutoFit/>
          </a:bodyPr>
          <a:lstStyle/>
          <a:p>
            <a:endParaRPr lang="tr-TR" dirty="0" smtClean="0"/>
          </a:p>
          <a:p>
            <a:pPr algn="just">
              <a:lnSpc>
                <a:spcPct val="150000"/>
              </a:lnSpc>
            </a:pPr>
            <a:r>
              <a:rPr lang="tr-TR" sz="1600" b="1" dirty="0" smtClean="0">
                <a:latin typeface="Bookman Old Style" panose="02050604050505020204" pitchFamily="18" charset="0"/>
              </a:rPr>
              <a:t>MERCOSUR – ORTA VE GÜNEY AMERİKA ORTAK PAZARI</a:t>
            </a:r>
          </a:p>
          <a:p>
            <a:pPr algn="just">
              <a:lnSpc>
                <a:spcPct val="150000"/>
              </a:lnSpc>
            </a:pPr>
            <a:r>
              <a:rPr lang="tr-TR" dirty="0" smtClean="0">
                <a:latin typeface="Georgia" panose="02040502050405020303" pitchFamily="18" charset="0"/>
              </a:rPr>
              <a:t>Güney ülkeleri arasında gerçekleştirilmiş en geniş çaplı ve en başarılı bölgesel serbest ticaret inisiyatifi </a:t>
            </a:r>
            <a:r>
              <a:rPr lang="tr-TR" dirty="0" err="1" smtClean="0">
                <a:latin typeface="Georgia" panose="02040502050405020303" pitchFamily="18" charset="0"/>
              </a:rPr>
              <a:t>MERCOSUR’dur</a:t>
            </a:r>
            <a:r>
              <a:rPr lang="tr-TR" dirty="0" smtClean="0">
                <a:latin typeface="Georgia" panose="02040502050405020303" pitchFamily="18" charset="0"/>
              </a:rPr>
              <a:t>. Brezilya ve Arjantin ülkeleri arasındaki ikili anlaşmalarla başlayan birlik daha sonra genişletilmiştir. Latin Amerika coğrafyasının %67’sini ve nüfusunun %47’sini temsil eden MERCOSUR Latin Amerika’da yapılan entegrasyon çalışmaları arasında en önemlisidir. Bu oluşum, Açık </a:t>
            </a:r>
            <a:r>
              <a:rPr lang="tr-TR" dirty="0" err="1" smtClean="0">
                <a:latin typeface="Georgia" panose="02040502050405020303" pitchFamily="18" charset="0"/>
              </a:rPr>
              <a:t>Bölgeselcilik</a:t>
            </a:r>
            <a:r>
              <a:rPr lang="tr-TR" dirty="0" smtClean="0">
                <a:latin typeface="Georgia" panose="02040502050405020303" pitchFamily="18" charset="0"/>
              </a:rPr>
              <a:t>, yani kalkınmanın ekonomi ile birlikte ele alınarak yorumlanması ile değerlendirilmektedir. Orta vadeli bir sürede ortak pazar yaratmayı hedefleyen MERCOSUR 1990’lardan önceki bütünleşme politikalarından farklı olarak devletlerarası güvensizliğin büyük ölçüde ortadan kalması, özellikle de Arjantin ve Brezilya’nın işbirliği içine girmesi açısından ekonomik entegrasyonun, barışın arttırılması ve bölgesel politik istikrarın sağlanması şeklinde politik olarak desteklenmesi anlamında oldukça önemli bir adımdır. </a:t>
            </a:r>
            <a:endParaRPr lang="tr-TR" dirty="0">
              <a:latin typeface="Georgia" panose="02040502050405020303" pitchFamily="18" charset="0"/>
            </a:endParaRPr>
          </a:p>
        </p:txBody>
      </p:sp>
    </p:spTree>
    <p:extLst>
      <p:ext uri="{BB962C8B-B14F-4D97-AF65-F5344CB8AC3E}">
        <p14:creationId xmlns:p14="http://schemas.microsoft.com/office/powerpoint/2010/main" val="131762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88275" y="740228"/>
            <a:ext cx="10328364" cy="5443350"/>
          </a:xfrm>
          <a:prstGeom prst="rect">
            <a:avLst/>
          </a:prstGeom>
        </p:spPr>
        <p:txBody>
          <a:bodyPr wrap="square">
            <a:spAutoFit/>
          </a:bodyPr>
          <a:lstStyle/>
          <a:p>
            <a:pPr algn="just">
              <a:lnSpc>
                <a:spcPct val="150000"/>
              </a:lnSpc>
            </a:pPr>
            <a:r>
              <a:rPr lang="tr-TR" dirty="0">
                <a:latin typeface="Georgia" panose="02040502050405020303" pitchFamily="18" charset="0"/>
              </a:rPr>
              <a:t>MERCOSUR dönemin küresel gelişmeleri ışığında gerçekleştirilmiştir. Bunlardan ilki Soğuk Savaş’ın sona ermesidir. Soğuk Savaş’ın bitimiyle beraber dünyada </a:t>
            </a:r>
            <a:r>
              <a:rPr lang="tr-TR" dirty="0" err="1">
                <a:latin typeface="Georgia" panose="02040502050405020303" pitchFamily="18" charset="0"/>
              </a:rPr>
              <a:t>neo</a:t>
            </a:r>
            <a:r>
              <a:rPr lang="tr-TR" dirty="0">
                <a:latin typeface="Georgia" panose="02040502050405020303" pitchFamily="18" charset="0"/>
              </a:rPr>
              <a:t>-liberalizm dalgası yayılmış, hem Latin Amerika’daki askeri rejimler demokratikleşme sürecine girmiş hem de ABD bölgeye komünist – demokrat perspektifinden bakmaya son </a:t>
            </a:r>
            <a:r>
              <a:rPr lang="tr-TR" dirty="0" smtClean="0">
                <a:latin typeface="Georgia" panose="02040502050405020303" pitchFamily="18" charset="0"/>
              </a:rPr>
              <a:t>vermiştir. Amerika </a:t>
            </a:r>
            <a:r>
              <a:rPr lang="tr-TR" dirty="0">
                <a:latin typeface="Georgia" panose="02040502050405020303" pitchFamily="18" charset="0"/>
              </a:rPr>
              <a:t>NAFTA gibi yapılarla bölgedeki entegrasyonun güçlendirilmesi için çalışmalara başlarken Latin Amerika ülkeleri uygulamaya başladıkları liberal IMF politikalarıyla krizlerle boğuşmuş böylelikle dünyada ekonomik bir güç olabilmek için bölgesel bütünleşme perspektifini yeni bir gözle ele almışlardır. Aynı zamanda AB modelinin başarı kazanması ve küreselleşen dünyada bölgeselleşme hareketlerinin uluslar arası örgütler tarafından da desteklenerek hızlanması, Arjantin ve Brezilya’nın önderliğinde Latin Amerika’da zaten var olan bölgesel entegrasyon isteğini güçlendirmiştir. Böylelikle MERCOSUR hem ekonomik hem de politik amaçlarda gündemdeki yerini almıştır. </a:t>
            </a:r>
            <a:r>
              <a:rPr lang="tr-TR" dirty="0" err="1">
                <a:latin typeface="Georgia" panose="02040502050405020303" pitchFamily="18" charset="0"/>
              </a:rPr>
              <a:t>MERCOSUR’un</a:t>
            </a:r>
            <a:r>
              <a:rPr lang="tr-TR" dirty="0">
                <a:latin typeface="Georgia" panose="02040502050405020303" pitchFamily="18" charset="0"/>
              </a:rPr>
              <a:t> ortaya çıkış sürecinde kronolojik olarak anlaşmaları ele alacak olursak karşımıza aşağıdaki gibi bir tablo çıkmaktadır:</a:t>
            </a:r>
          </a:p>
        </p:txBody>
      </p:sp>
    </p:spTree>
    <p:extLst>
      <p:ext uri="{BB962C8B-B14F-4D97-AF65-F5344CB8AC3E}">
        <p14:creationId xmlns:p14="http://schemas.microsoft.com/office/powerpoint/2010/main" val="163948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592150" y="701041"/>
            <a:ext cx="5669551" cy="5525588"/>
          </a:xfrm>
          <a:prstGeom prst="rect">
            <a:avLst/>
          </a:prstGeom>
        </p:spPr>
      </p:pic>
    </p:spTree>
    <p:extLst>
      <p:ext uri="{BB962C8B-B14F-4D97-AF65-F5344CB8AC3E}">
        <p14:creationId xmlns:p14="http://schemas.microsoft.com/office/powerpoint/2010/main" val="46930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8902" y="940526"/>
            <a:ext cx="9927771" cy="3970318"/>
          </a:xfrm>
          <a:prstGeom prst="rect">
            <a:avLst/>
          </a:prstGeom>
        </p:spPr>
        <p:txBody>
          <a:bodyPr wrap="square">
            <a:spAutoFit/>
          </a:bodyPr>
          <a:lstStyle/>
          <a:p>
            <a:pPr algn="just"/>
            <a:endParaRPr lang="tr-TR" dirty="0" smtClean="0">
              <a:latin typeface="Georgia" panose="02040502050405020303" pitchFamily="18" charset="0"/>
            </a:endParaRPr>
          </a:p>
          <a:p>
            <a:pPr algn="just"/>
            <a:r>
              <a:rPr lang="tr-TR" dirty="0" smtClean="0">
                <a:latin typeface="Georgia" panose="02040502050405020303" pitchFamily="18" charset="0"/>
              </a:rPr>
              <a:t>1995-1997 </a:t>
            </a:r>
            <a:r>
              <a:rPr lang="tr-TR" dirty="0">
                <a:latin typeface="Georgia" panose="02040502050405020303" pitchFamily="18" charset="0"/>
              </a:rPr>
              <a:t>dönemi ise ticaretin ve üye kapasitesinin artmasıyla </a:t>
            </a:r>
            <a:r>
              <a:rPr lang="tr-TR" dirty="0" err="1">
                <a:latin typeface="Georgia" panose="02040502050405020303" pitchFamily="18" charset="0"/>
              </a:rPr>
              <a:t>MERCOSUR’un</a:t>
            </a:r>
            <a:r>
              <a:rPr lang="tr-TR" dirty="0">
                <a:latin typeface="Georgia" panose="02040502050405020303" pitchFamily="18" charset="0"/>
              </a:rPr>
              <a:t> hız kazandığı dönemdir. Devamında, 1998-2000 arasında anlaşmazlıklar devam etmiş, fakat günümüze kadar uzanan süreçte yavaş da olsa, beklenen adımlar tam olarak atılamasa da birlik gelişmeye devam etmiştir</a:t>
            </a:r>
            <a:r>
              <a:rPr lang="tr-TR" dirty="0" smtClean="0">
                <a:latin typeface="Georgia" panose="02040502050405020303" pitchFamily="18" charset="0"/>
              </a:rPr>
              <a:t>.</a:t>
            </a:r>
          </a:p>
          <a:p>
            <a:pPr algn="just"/>
            <a:endParaRPr lang="tr-TR" dirty="0" smtClean="0">
              <a:latin typeface="Georgia" panose="02040502050405020303" pitchFamily="18" charset="0"/>
            </a:endParaRPr>
          </a:p>
          <a:p>
            <a:pPr algn="just"/>
            <a:r>
              <a:rPr lang="tr-TR" dirty="0">
                <a:latin typeface="Georgia" panose="02040502050405020303" pitchFamily="18" charset="0"/>
              </a:rPr>
              <a:t>Bölgesel bütünleşme konusu ele alındığı zaman bu konudaki teorik ve pratik çalışmaların daha çok AB eksenini ele aldığı görülmektedir. Halbuki Asya, Afrika ve Latin Amerika bölgeleri de bölgeselleşme adına birçok </a:t>
            </a:r>
            <a:r>
              <a:rPr lang="tr-TR" dirty="0" smtClean="0">
                <a:latin typeface="Georgia" panose="02040502050405020303" pitchFamily="18" charset="0"/>
              </a:rPr>
              <a:t>bütünleşme </a:t>
            </a:r>
            <a:r>
              <a:rPr lang="tr-TR" dirty="0">
                <a:latin typeface="Georgia" panose="02040502050405020303" pitchFamily="18" charset="0"/>
              </a:rPr>
              <a:t>hareketleri bulunmaktadır. </a:t>
            </a:r>
            <a:r>
              <a:rPr lang="tr-TR" dirty="0" smtClean="0">
                <a:latin typeface="Georgia" panose="02040502050405020303" pitchFamily="18" charset="0"/>
              </a:rPr>
              <a:t>Latin </a:t>
            </a:r>
            <a:r>
              <a:rPr lang="tr-TR" dirty="0">
                <a:latin typeface="Georgia" panose="02040502050405020303" pitchFamily="18" charset="0"/>
              </a:rPr>
              <a:t>Amerika örneğine dönülecek olursa bölgenin bütünleşme geçmişi oldukça eskiye dayanmaktadır. Ancak bölgedeki örgütsel oluşumlarda yeterli aşamada halk ve liderler boyutunda isteğin, egemenliklerin uluslar üstü kurumlara devredilmesi için gerekli niyetin, ve bütünleşme için öngörülen benzerlik ve istikrar kriterlerinin bulunmaması nedenleriyle bütünleşme açısından birçok sorun baş göstermektedir. </a:t>
            </a:r>
          </a:p>
        </p:txBody>
      </p:sp>
    </p:spTree>
    <p:extLst>
      <p:ext uri="{BB962C8B-B14F-4D97-AF65-F5344CB8AC3E}">
        <p14:creationId xmlns:p14="http://schemas.microsoft.com/office/powerpoint/2010/main" val="94841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half" idx="4294967295"/>
          </p:nvPr>
        </p:nvPicPr>
        <p:blipFill>
          <a:blip r:embed="rId2"/>
          <a:stretch>
            <a:fillRect/>
          </a:stretch>
        </p:blipFill>
        <p:spPr>
          <a:xfrm>
            <a:off x="836023" y="748756"/>
            <a:ext cx="4807131" cy="5268867"/>
          </a:xfrm>
          <a:prstGeom prst="rect">
            <a:avLst/>
          </a:prstGeom>
        </p:spPr>
      </p:pic>
      <p:pic>
        <p:nvPicPr>
          <p:cNvPr id="5" name="İçerik Yer Tutucusu 4"/>
          <p:cNvPicPr>
            <a:picLocks noGrp="1" noChangeAspect="1"/>
          </p:cNvPicPr>
          <p:nvPr>
            <p:ph sz="half" idx="4294967295"/>
          </p:nvPr>
        </p:nvPicPr>
        <p:blipFill>
          <a:blip r:embed="rId3"/>
          <a:stretch>
            <a:fillRect/>
          </a:stretch>
        </p:blipFill>
        <p:spPr>
          <a:xfrm>
            <a:off x="6924156" y="861241"/>
            <a:ext cx="3857055" cy="5156382"/>
          </a:xfrm>
          <a:prstGeom prst="rect">
            <a:avLst/>
          </a:prstGeom>
        </p:spPr>
      </p:pic>
    </p:spTree>
    <p:extLst>
      <p:ext uri="{BB962C8B-B14F-4D97-AF65-F5344CB8AC3E}">
        <p14:creationId xmlns:p14="http://schemas.microsoft.com/office/powerpoint/2010/main" val="396131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49531" y="1001486"/>
            <a:ext cx="9884230" cy="4929051"/>
          </a:xfrm>
        </p:spPr>
        <p:txBody>
          <a:bodyPr>
            <a:noAutofit/>
          </a:bodyPr>
          <a:lstStyle/>
          <a:p>
            <a:pPr marL="0" indent="0" algn="just" fontAlgn="base">
              <a:buNone/>
            </a:pPr>
            <a:r>
              <a:rPr lang="tr-TR" sz="1800" b="1" dirty="0">
                <a:latin typeface="Georgia" panose="02040502050405020303" pitchFamily="18" charset="0"/>
              </a:rPr>
              <a:t>ASEAN - GÜNEYDOĞU ASYA ULUSLAR BİRLİĞİ</a:t>
            </a:r>
            <a:endParaRPr lang="tr-TR" sz="1800" b="1" dirty="0" smtClean="0">
              <a:solidFill>
                <a:srgbClr val="444444"/>
              </a:solidFill>
              <a:latin typeface="Georgia" panose="02040502050405020303" pitchFamily="18" charset="0"/>
            </a:endParaRPr>
          </a:p>
          <a:p>
            <a:pPr marL="0" indent="0" algn="just" fontAlgn="base">
              <a:buNone/>
            </a:pPr>
            <a:r>
              <a:rPr lang="tr-TR" sz="1800" dirty="0" smtClean="0">
                <a:solidFill>
                  <a:srgbClr val="444444"/>
                </a:solidFill>
                <a:latin typeface="Georgia" panose="02040502050405020303" pitchFamily="18" charset="0"/>
              </a:rPr>
              <a:t>ASEAN </a:t>
            </a:r>
            <a:r>
              <a:rPr lang="tr-TR" sz="1800" dirty="0">
                <a:solidFill>
                  <a:srgbClr val="444444"/>
                </a:solidFill>
                <a:latin typeface="Georgia" panose="02040502050405020303" pitchFamily="18" charset="0"/>
              </a:rPr>
              <a:t>Örgütü’nün temeli Endonezya, Filipinler, Malezya, Singapur ve Tayland Dışişleri Bakanlarının 8 Ağustos 1967’de Bangkok’ta imzaladıkları beş maddelik bildirgeyle atılmıştır. </a:t>
            </a:r>
            <a:r>
              <a:rPr lang="tr-TR" sz="1800" dirty="0" err="1">
                <a:solidFill>
                  <a:srgbClr val="444444"/>
                </a:solidFill>
                <a:latin typeface="Georgia" panose="02040502050405020303" pitchFamily="18" charset="0"/>
              </a:rPr>
              <a:t>Sözkonusu</a:t>
            </a:r>
            <a:r>
              <a:rPr lang="tr-TR" sz="1800" dirty="0">
                <a:solidFill>
                  <a:srgbClr val="444444"/>
                </a:solidFill>
                <a:latin typeface="Georgia" panose="02040502050405020303" pitchFamily="18" charset="0"/>
              </a:rPr>
              <a:t> bildirgede </a:t>
            </a:r>
            <a:r>
              <a:rPr lang="tr-TR" sz="1800" dirty="0" err="1">
                <a:solidFill>
                  <a:srgbClr val="444444"/>
                </a:solidFill>
                <a:latin typeface="Georgia" panose="02040502050405020303" pitchFamily="18" charset="0"/>
              </a:rPr>
              <a:t>ASEAN’ın</a:t>
            </a:r>
            <a:r>
              <a:rPr lang="tr-TR" sz="1800" dirty="0">
                <a:solidFill>
                  <a:srgbClr val="444444"/>
                </a:solidFill>
                <a:latin typeface="Georgia" panose="02040502050405020303" pitchFamily="18" charset="0"/>
              </a:rPr>
              <a:t> kuruluş amaçları; ekonomik, sosyal, kültürel, teknik, eğitim ve diğer alanlarda işbirliği gerçekleştirilmesi ile adalet kavramına, hukuka ve Birleşmiş Milletler ilkelerine saygı çerçevesinde bölgesel barış ve istikrarın sağlanması olarak belirlenmiştir.</a:t>
            </a:r>
          </a:p>
          <a:p>
            <a:pPr marL="0" indent="0" algn="just" fontAlgn="base">
              <a:buNone/>
            </a:pPr>
            <a:r>
              <a:rPr lang="tr-TR" sz="1800" dirty="0" err="1">
                <a:solidFill>
                  <a:srgbClr val="444444"/>
                </a:solidFill>
                <a:latin typeface="Georgia" panose="02040502050405020303" pitchFamily="18" charset="0"/>
              </a:rPr>
              <a:t>ASEAN’ın</a:t>
            </a:r>
            <a:r>
              <a:rPr lang="tr-TR" sz="1800" dirty="0">
                <a:solidFill>
                  <a:srgbClr val="444444"/>
                </a:solidFill>
                <a:latin typeface="Georgia" panose="02040502050405020303" pitchFamily="18" charset="0"/>
              </a:rPr>
              <a:t> kuruluş yıllarında ön planda olan çatışmaların durdurulması ve siyasi istikrarın sağlanması gibi hususlar, Soğuk Savaş sonrası dönemde yerini ekonomik işbirliğinin geliştirilmesine yönelik çabalara bırakmıştır.</a:t>
            </a:r>
          </a:p>
          <a:p>
            <a:pPr marL="0" indent="0" algn="just" fontAlgn="base">
              <a:buNone/>
            </a:pPr>
            <a:r>
              <a:rPr lang="tr-TR" sz="1800" dirty="0">
                <a:solidFill>
                  <a:srgbClr val="444444"/>
                </a:solidFill>
                <a:latin typeface="Georgia" panose="02040502050405020303" pitchFamily="18" charset="0"/>
              </a:rPr>
              <a:t>1976’da imzalanan Dostluk ve İşbirliği Anlaşması (</a:t>
            </a:r>
            <a:r>
              <a:rPr lang="tr-TR" sz="1800" dirty="0" err="1">
                <a:solidFill>
                  <a:srgbClr val="444444"/>
                </a:solidFill>
                <a:latin typeface="Georgia" panose="02040502050405020303" pitchFamily="18" charset="0"/>
              </a:rPr>
              <a:t>Amity</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and</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Cooperation</a:t>
            </a:r>
            <a:r>
              <a:rPr lang="tr-TR" sz="1800" dirty="0">
                <a:solidFill>
                  <a:srgbClr val="444444"/>
                </a:solidFill>
                <a:latin typeface="Georgia" panose="02040502050405020303" pitchFamily="18" charset="0"/>
              </a:rPr>
              <a:t> in </a:t>
            </a:r>
            <a:r>
              <a:rPr lang="tr-TR" sz="1800" dirty="0" err="1">
                <a:solidFill>
                  <a:srgbClr val="444444"/>
                </a:solidFill>
                <a:latin typeface="Georgia" panose="02040502050405020303" pitchFamily="18" charset="0"/>
              </a:rPr>
              <a:t>Southeast</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Asia</a:t>
            </a:r>
            <a:r>
              <a:rPr lang="tr-TR" sz="1800" dirty="0">
                <a:solidFill>
                  <a:srgbClr val="444444"/>
                </a:solidFill>
                <a:latin typeface="Georgia" panose="02040502050405020303" pitchFamily="18" charset="0"/>
              </a:rPr>
              <a:t>) ve 1995’te imzalanan Güneydoğu Asya Nükleer Silahlardan Arındırılmış Bölge Anlaşması (</a:t>
            </a:r>
            <a:r>
              <a:rPr lang="tr-TR" sz="1800" dirty="0" err="1">
                <a:solidFill>
                  <a:srgbClr val="444444"/>
                </a:solidFill>
                <a:latin typeface="Georgia" panose="02040502050405020303" pitchFamily="18" charset="0"/>
              </a:rPr>
              <a:t>Southeast</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Asia</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Nuclear</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Weapon</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Free</a:t>
            </a:r>
            <a:r>
              <a:rPr lang="tr-TR" sz="1800" dirty="0">
                <a:solidFill>
                  <a:srgbClr val="444444"/>
                </a:solidFill>
                <a:latin typeface="Georgia" panose="02040502050405020303" pitchFamily="18" charset="0"/>
              </a:rPr>
              <a:t> </a:t>
            </a:r>
            <a:r>
              <a:rPr lang="tr-TR" sz="1800" dirty="0" err="1">
                <a:solidFill>
                  <a:srgbClr val="444444"/>
                </a:solidFill>
                <a:latin typeface="Georgia" panose="02040502050405020303" pitchFamily="18" charset="0"/>
              </a:rPr>
              <a:t>Zone</a:t>
            </a:r>
            <a:r>
              <a:rPr lang="tr-TR" sz="1800" dirty="0">
                <a:solidFill>
                  <a:srgbClr val="444444"/>
                </a:solidFill>
                <a:latin typeface="Georgia" panose="02040502050405020303" pitchFamily="18" charset="0"/>
              </a:rPr>
              <a:t>- SEANWFZ) </a:t>
            </a:r>
            <a:r>
              <a:rPr lang="tr-TR" sz="1800" dirty="0" err="1">
                <a:solidFill>
                  <a:srgbClr val="444444"/>
                </a:solidFill>
                <a:latin typeface="Georgia" panose="02040502050405020303" pitchFamily="18" charset="0"/>
              </a:rPr>
              <a:t>ASEAN’ı</a:t>
            </a:r>
            <a:r>
              <a:rPr lang="tr-TR" sz="1800" dirty="0">
                <a:solidFill>
                  <a:srgbClr val="444444"/>
                </a:solidFill>
                <a:latin typeface="Georgia" panose="02040502050405020303" pitchFamily="18" charset="0"/>
              </a:rPr>
              <a:t> yasal açıdan da bağlayıcılığı olan bir örgüte dönüştürmüştür</a:t>
            </a:r>
            <a:r>
              <a:rPr lang="tr-TR" sz="1800" dirty="0" smtClean="0">
                <a:solidFill>
                  <a:srgbClr val="444444"/>
                </a:solidFill>
                <a:latin typeface="Georgia" panose="02040502050405020303" pitchFamily="18" charset="0"/>
              </a:rPr>
              <a:t>.</a:t>
            </a:r>
            <a:endParaRPr lang="tr-TR" sz="1600" dirty="0">
              <a:latin typeface="Bookman Old Style" panose="02050604050505020204" pitchFamily="18" charset="0"/>
            </a:endParaRPr>
          </a:p>
        </p:txBody>
      </p:sp>
    </p:spTree>
    <p:extLst>
      <p:ext uri="{BB962C8B-B14F-4D97-AF65-F5344CB8AC3E}">
        <p14:creationId xmlns:p14="http://schemas.microsoft.com/office/powerpoint/2010/main" val="199318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4698" y="1215743"/>
            <a:ext cx="4214948" cy="4524315"/>
          </a:xfrm>
          <a:prstGeom prst="rect">
            <a:avLst/>
          </a:prstGeom>
        </p:spPr>
        <p:txBody>
          <a:bodyPr wrap="square">
            <a:spAutoFit/>
          </a:bodyPr>
          <a:lstStyle/>
          <a:p>
            <a:pPr algn="just" fontAlgn="base"/>
            <a:r>
              <a:rPr lang="tr-TR" dirty="0">
                <a:solidFill>
                  <a:srgbClr val="444444"/>
                </a:solidFill>
                <a:latin typeface="Georgia" panose="02040502050405020303" pitchFamily="18" charset="0"/>
              </a:rPr>
              <a:t>Soğuk Savaş sonrası yıllarda ASEAN, bölgesel düzen ve refahın gelişiminde etkili bir yapı ve hem ekonomik hem de güvenlik bakımından bölgenin temel yapıtaşlarından birini oluşturmuştur. Asya-Avrupa Toplantısı (</a:t>
            </a:r>
            <a:r>
              <a:rPr lang="tr-TR" dirty="0" err="1">
                <a:solidFill>
                  <a:srgbClr val="444444"/>
                </a:solidFill>
                <a:latin typeface="Georgia" panose="02040502050405020303" pitchFamily="18" charset="0"/>
              </a:rPr>
              <a:t>Asia</a:t>
            </a:r>
            <a:r>
              <a:rPr lang="tr-TR" dirty="0">
                <a:solidFill>
                  <a:srgbClr val="444444"/>
                </a:solidFill>
                <a:latin typeface="Georgia" panose="02040502050405020303" pitchFamily="18" charset="0"/>
              </a:rPr>
              <a:t>-Europe Meeting, ASEM), Asya-Pasifik Ekonomik İşbirliği (</a:t>
            </a:r>
            <a:r>
              <a:rPr lang="tr-TR" dirty="0" err="1">
                <a:solidFill>
                  <a:srgbClr val="444444"/>
                </a:solidFill>
                <a:latin typeface="Georgia" panose="02040502050405020303" pitchFamily="18" charset="0"/>
              </a:rPr>
              <a:t>Asia</a:t>
            </a:r>
            <a:r>
              <a:rPr lang="tr-TR" dirty="0">
                <a:solidFill>
                  <a:srgbClr val="444444"/>
                </a:solidFill>
                <a:latin typeface="Georgia" panose="02040502050405020303" pitchFamily="18" charset="0"/>
              </a:rPr>
              <a:t>-Pacific </a:t>
            </a:r>
            <a:r>
              <a:rPr lang="tr-TR" dirty="0" err="1">
                <a:solidFill>
                  <a:srgbClr val="444444"/>
                </a:solidFill>
                <a:latin typeface="Georgia" panose="02040502050405020303" pitchFamily="18" charset="0"/>
              </a:rPr>
              <a:t>Economic</a:t>
            </a:r>
            <a:r>
              <a:rPr lang="tr-TR" dirty="0">
                <a:solidFill>
                  <a:srgbClr val="444444"/>
                </a:solidFill>
                <a:latin typeface="Georgia" panose="02040502050405020303" pitchFamily="18" charset="0"/>
              </a:rPr>
              <a:t> </a:t>
            </a:r>
            <a:r>
              <a:rPr lang="tr-TR" dirty="0" err="1">
                <a:solidFill>
                  <a:srgbClr val="444444"/>
                </a:solidFill>
                <a:latin typeface="Georgia" panose="02040502050405020303" pitchFamily="18" charset="0"/>
              </a:rPr>
              <a:t>Cooperation</a:t>
            </a:r>
            <a:r>
              <a:rPr lang="tr-TR" dirty="0">
                <a:solidFill>
                  <a:srgbClr val="444444"/>
                </a:solidFill>
                <a:latin typeface="Georgia" panose="02040502050405020303" pitchFamily="18" charset="0"/>
              </a:rPr>
              <a:t>, APEC), ASEAN Bölgesel Forumu (ASEAN </a:t>
            </a:r>
            <a:r>
              <a:rPr lang="tr-TR" dirty="0" err="1">
                <a:solidFill>
                  <a:srgbClr val="444444"/>
                </a:solidFill>
                <a:latin typeface="Georgia" panose="02040502050405020303" pitchFamily="18" charset="0"/>
              </a:rPr>
              <a:t>Regional</a:t>
            </a:r>
            <a:r>
              <a:rPr lang="tr-TR" dirty="0">
                <a:solidFill>
                  <a:srgbClr val="444444"/>
                </a:solidFill>
                <a:latin typeface="Georgia" panose="02040502050405020303" pitchFamily="18" charset="0"/>
              </a:rPr>
              <a:t> Forum, ARF), Doğu Asya Zirvesi (East </a:t>
            </a:r>
            <a:r>
              <a:rPr lang="tr-TR" dirty="0" err="1">
                <a:solidFill>
                  <a:srgbClr val="444444"/>
                </a:solidFill>
                <a:latin typeface="Georgia" panose="02040502050405020303" pitchFamily="18" charset="0"/>
              </a:rPr>
              <a:t>Asia</a:t>
            </a:r>
            <a:r>
              <a:rPr lang="tr-TR" dirty="0">
                <a:solidFill>
                  <a:srgbClr val="444444"/>
                </a:solidFill>
                <a:latin typeface="Georgia" panose="02040502050405020303" pitchFamily="18" charset="0"/>
              </a:rPr>
              <a:t> </a:t>
            </a:r>
            <a:r>
              <a:rPr lang="tr-TR" dirty="0" err="1">
                <a:solidFill>
                  <a:srgbClr val="444444"/>
                </a:solidFill>
                <a:latin typeface="Georgia" panose="02040502050405020303" pitchFamily="18" charset="0"/>
              </a:rPr>
              <a:t>Summit</a:t>
            </a:r>
            <a:r>
              <a:rPr lang="tr-TR" dirty="0">
                <a:solidFill>
                  <a:srgbClr val="444444"/>
                </a:solidFill>
                <a:latin typeface="Georgia" panose="02040502050405020303" pitchFamily="18" charset="0"/>
              </a:rPr>
              <a:t>, EAS), ASEAN+3 formatı gibi konferans ve oluşumlarla artan bölgesel entegrasyon ve diyalogda </a:t>
            </a:r>
            <a:r>
              <a:rPr lang="tr-TR" dirty="0" err="1">
                <a:solidFill>
                  <a:srgbClr val="444444"/>
                </a:solidFill>
                <a:latin typeface="Georgia" panose="02040502050405020303" pitchFamily="18" charset="0"/>
              </a:rPr>
              <a:t>ASEAN’ın</a:t>
            </a:r>
            <a:r>
              <a:rPr lang="tr-TR" dirty="0">
                <a:solidFill>
                  <a:srgbClr val="444444"/>
                </a:solidFill>
                <a:latin typeface="Georgia" panose="02040502050405020303" pitchFamily="18" charset="0"/>
              </a:rPr>
              <a:t> merkezi bir rolü ortaya çıkmıştır.</a:t>
            </a:r>
          </a:p>
        </p:txBody>
      </p:sp>
      <p:pic>
        <p:nvPicPr>
          <p:cNvPr id="3" name="Resim 2"/>
          <p:cNvPicPr>
            <a:picLocks noChangeAspect="1"/>
          </p:cNvPicPr>
          <p:nvPr/>
        </p:nvPicPr>
        <p:blipFill>
          <a:blip r:embed="rId2"/>
          <a:stretch>
            <a:fillRect/>
          </a:stretch>
        </p:blipFill>
        <p:spPr>
          <a:xfrm>
            <a:off x="6209952" y="2143447"/>
            <a:ext cx="4747064" cy="2668905"/>
          </a:xfrm>
          <a:prstGeom prst="rect">
            <a:avLst/>
          </a:prstGeom>
        </p:spPr>
      </p:pic>
    </p:spTree>
    <p:extLst>
      <p:ext uri="{BB962C8B-B14F-4D97-AF65-F5344CB8AC3E}">
        <p14:creationId xmlns:p14="http://schemas.microsoft.com/office/powerpoint/2010/main" val="410718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1280160" y="1236617"/>
            <a:ext cx="5277394" cy="4675233"/>
          </a:xfrm>
        </p:spPr>
        <p:txBody>
          <a:bodyPr>
            <a:noAutofit/>
          </a:bodyPr>
          <a:lstStyle/>
          <a:p>
            <a:pPr marL="0" indent="0" algn="just" fontAlgn="base">
              <a:buNone/>
            </a:pPr>
            <a:r>
              <a:rPr lang="tr-TR" sz="1800" dirty="0">
                <a:solidFill>
                  <a:srgbClr val="444444"/>
                </a:solidFill>
                <a:latin typeface="Georgia" panose="02040502050405020303" pitchFamily="18" charset="0"/>
              </a:rPr>
              <a:t>2005 yılı Aralık ayında Kuala Lumpur’da düzenlenen 11. ASEAN Zirvesi, Örgütün gelişiminde önemli bir aşama teşkil etmiştir. Zirve sırasında, </a:t>
            </a:r>
            <a:r>
              <a:rPr lang="tr-TR" sz="1800" dirty="0" err="1">
                <a:solidFill>
                  <a:srgbClr val="444444"/>
                </a:solidFill>
                <a:latin typeface="Georgia" panose="02040502050405020303" pitchFamily="18" charset="0"/>
              </a:rPr>
              <a:t>ASEAN’ın</a:t>
            </a:r>
            <a:r>
              <a:rPr lang="tr-TR" sz="1800" dirty="0">
                <a:solidFill>
                  <a:srgbClr val="444444"/>
                </a:solidFill>
                <a:latin typeface="Georgia" panose="02040502050405020303" pitchFamily="18" charset="0"/>
              </a:rPr>
              <a:t> hedef ve amaçlarına ulaşılabilmesi için yasal ve kurumsal bir çerçeve sunan “ASEAN Şartı (ASEAN Charter) Hazırlanmasına Yönelik Kuala Lumpur Deklarasyonu” imzalanmış ve "ASEAN Güvenlik Topluluğu", "ASEAN Ekonomik Topluluğu" ile "ASEAN </a:t>
            </a:r>
            <a:r>
              <a:rPr lang="tr-TR" sz="1800" dirty="0" err="1">
                <a:solidFill>
                  <a:srgbClr val="444444"/>
                </a:solidFill>
                <a:latin typeface="Georgia" panose="02040502050405020303" pitchFamily="18" charset="0"/>
              </a:rPr>
              <a:t>Sosyo</a:t>
            </a:r>
            <a:r>
              <a:rPr lang="tr-TR" sz="1800" dirty="0">
                <a:solidFill>
                  <a:srgbClr val="444444"/>
                </a:solidFill>
                <a:latin typeface="Georgia" panose="02040502050405020303" pitchFamily="18" charset="0"/>
              </a:rPr>
              <a:t>-Kültürel Topluluğu" şeklinde üç sütuna dayanan “ASEAN Topluluğu (ASEAN </a:t>
            </a:r>
            <a:r>
              <a:rPr lang="tr-TR" sz="1800" dirty="0" err="1">
                <a:solidFill>
                  <a:srgbClr val="444444"/>
                </a:solidFill>
                <a:latin typeface="Georgia" panose="02040502050405020303" pitchFamily="18" charset="0"/>
              </a:rPr>
              <a:t>Community</a:t>
            </a:r>
            <a:r>
              <a:rPr lang="tr-TR" sz="1800" dirty="0">
                <a:solidFill>
                  <a:srgbClr val="444444"/>
                </a:solidFill>
                <a:latin typeface="Georgia" panose="02040502050405020303" pitchFamily="18" charset="0"/>
              </a:rPr>
              <a:t>)”</a:t>
            </a:r>
            <a:r>
              <a:rPr lang="tr-TR" sz="1800" dirty="0" err="1">
                <a:solidFill>
                  <a:srgbClr val="444444"/>
                </a:solidFill>
                <a:latin typeface="Georgia" panose="02040502050405020303" pitchFamily="18" charset="0"/>
              </a:rPr>
              <a:t>nun</a:t>
            </a:r>
            <a:r>
              <a:rPr lang="tr-TR" sz="1800" dirty="0">
                <a:solidFill>
                  <a:srgbClr val="444444"/>
                </a:solidFill>
                <a:latin typeface="Georgia" panose="02040502050405020303" pitchFamily="18" charset="0"/>
              </a:rPr>
              <a:t> kurulması kararlaştırılmıştır.</a:t>
            </a:r>
          </a:p>
          <a:p>
            <a:pPr marL="0" indent="0" algn="just" fontAlgn="base">
              <a:buNone/>
            </a:pPr>
            <a:r>
              <a:rPr lang="tr-TR" sz="1800" dirty="0">
                <a:solidFill>
                  <a:srgbClr val="444444"/>
                </a:solidFill>
                <a:latin typeface="Georgia" panose="02040502050405020303" pitchFamily="18" charset="0"/>
              </a:rPr>
              <a:t>2014 Kasım ayında Myanmar’da düzenlenen 25. ASEAN Zirvesi sonucunda, 2015 Sonrası ASEAN Topluluğu </a:t>
            </a:r>
            <a:r>
              <a:rPr lang="tr-TR" sz="1800" dirty="0" err="1">
                <a:solidFill>
                  <a:srgbClr val="444444"/>
                </a:solidFill>
                <a:latin typeface="Georgia" panose="02040502050405020303" pitchFamily="18" charset="0"/>
              </a:rPr>
              <a:t>Vizyonu'nun</a:t>
            </a:r>
            <a:r>
              <a:rPr lang="tr-TR" sz="1800" dirty="0">
                <a:solidFill>
                  <a:srgbClr val="444444"/>
                </a:solidFill>
                <a:latin typeface="Georgia" panose="02040502050405020303" pitchFamily="18" charset="0"/>
              </a:rPr>
              <a:t> temel unsurları geliştirilmiştir. </a:t>
            </a:r>
            <a:endParaRPr lang="tr-TR" sz="1800" dirty="0">
              <a:latin typeface="Georgia" panose="02040502050405020303" pitchFamily="18" charset="0"/>
            </a:endParaRPr>
          </a:p>
        </p:txBody>
      </p:sp>
      <p:pic>
        <p:nvPicPr>
          <p:cNvPr id="5" name="İçerik Yer Tutucusu 4"/>
          <p:cNvPicPr>
            <a:picLocks noGrp="1" noChangeAspect="1"/>
          </p:cNvPicPr>
          <p:nvPr>
            <p:ph sz="half" idx="4294967295"/>
          </p:nvPr>
        </p:nvPicPr>
        <p:blipFill>
          <a:blip r:embed="rId2"/>
          <a:stretch>
            <a:fillRect/>
          </a:stretch>
        </p:blipFill>
        <p:spPr>
          <a:xfrm>
            <a:off x="6920820" y="2256064"/>
            <a:ext cx="4313237" cy="2871788"/>
          </a:xfrm>
          <a:prstGeom prst="rect">
            <a:avLst/>
          </a:prstGeom>
        </p:spPr>
      </p:pic>
    </p:spTree>
    <p:extLst>
      <p:ext uri="{BB962C8B-B14F-4D97-AF65-F5344CB8AC3E}">
        <p14:creationId xmlns:p14="http://schemas.microsoft.com/office/powerpoint/2010/main" val="351146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4294967295"/>
          </p:nvPr>
        </p:nvPicPr>
        <p:blipFill>
          <a:blip r:embed="rId2"/>
          <a:stretch>
            <a:fillRect/>
          </a:stretch>
        </p:blipFill>
        <p:spPr>
          <a:xfrm>
            <a:off x="7585187" y="2072913"/>
            <a:ext cx="3596618" cy="2647134"/>
          </a:xfrm>
          <a:prstGeom prst="rect">
            <a:avLst/>
          </a:prstGeom>
        </p:spPr>
      </p:pic>
      <p:sp>
        <p:nvSpPr>
          <p:cNvPr id="7" name="İçerik Yer Tutucusu 6"/>
          <p:cNvSpPr>
            <a:spLocks noGrp="1"/>
          </p:cNvSpPr>
          <p:nvPr>
            <p:ph sz="half" idx="4294967295"/>
          </p:nvPr>
        </p:nvSpPr>
        <p:spPr>
          <a:xfrm>
            <a:off x="801189" y="801642"/>
            <a:ext cx="6783998" cy="5094061"/>
          </a:xfrm>
        </p:spPr>
        <p:txBody>
          <a:bodyPr>
            <a:noAutofit/>
          </a:bodyPr>
          <a:lstStyle/>
          <a:p>
            <a:pPr marL="0" indent="0">
              <a:buNone/>
            </a:pPr>
            <a:r>
              <a:rPr lang="tr-TR" sz="1800" b="1" dirty="0" smtClean="0">
                <a:solidFill>
                  <a:srgbClr val="444444"/>
                </a:solidFill>
                <a:latin typeface="Georgia" panose="02040502050405020303" pitchFamily="18" charset="0"/>
              </a:rPr>
              <a:t>AFRİKA BİRLİĞİ</a:t>
            </a:r>
          </a:p>
          <a:p>
            <a:pPr marL="0" indent="0">
              <a:buNone/>
            </a:pPr>
            <a:r>
              <a:rPr lang="tr-TR" sz="1800" dirty="0" smtClean="0">
                <a:solidFill>
                  <a:srgbClr val="444444"/>
                </a:solidFill>
                <a:latin typeface="Georgia" panose="02040502050405020303" pitchFamily="18" charset="0"/>
              </a:rPr>
              <a:t>Afrika’da </a:t>
            </a:r>
            <a:r>
              <a:rPr lang="tr-TR" sz="1800" dirty="0">
                <a:solidFill>
                  <a:srgbClr val="444444"/>
                </a:solidFill>
                <a:latin typeface="Georgia" panose="02040502050405020303" pitchFamily="18" charset="0"/>
              </a:rPr>
              <a:t>politik, sosyal ve ekonomik bütünleşmenin sağlanması, kalkınmanın hızlandırılması, barış ve istikrarın korunması ve demokrasi ile iyi yönetim ilkelerinin </a:t>
            </a:r>
            <a:r>
              <a:rPr lang="tr-TR" sz="1800" dirty="0" smtClean="0">
                <a:solidFill>
                  <a:srgbClr val="444444"/>
                </a:solidFill>
                <a:latin typeface="Georgia" panose="02040502050405020303" pitchFamily="18" charset="0"/>
              </a:rPr>
              <a:t>benimsenmesidir. Kuruluş Tarihi:1963</a:t>
            </a:r>
          </a:p>
          <a:p>
            <a:pPr marL="0" indent="0">
              <a:buNone/>
            </a:pPr>
            <a:r>
              <a:rPr lang="tr-TR" sz="1800" b="1" dirty="0">
                <a:solidFill>
                  <a:srgbClr val="444444"/>
                </a:solidFill>
                <a:latin typeface="Georgia" panose="02040502050405020303" pitchFamily="18" charset="0"/>
              </a:rPr>
              <a:t>Üye Ülkeler:</a:t>
            </a:r>
            <a:br>
              <a:rPr lang="tr-TR" sz="1800" b="1" dirty="0">
                <a:solidFill>
                  <a:srgbClr val="444444"/>
                </a:solidFill>
                <a:latin typeface="Georgia" panose="02040502050405020303" pitchFamily="18" charset="0"/>
              </a:rPr>
            </a:br>
            <a:r>
              <a:rPr lang="tr-TR" sz="1800" dirty="0" smtClean="0">
                <a:solidFill>
                  <a:srgbClr val="444444"/>
                </a:solidFill>
                <a:latin typeface="Georgia" panose="02040502050405020303" pitchFamily="18" charset="0"/>
              </a:rPr>
              <a:t>Angola</a:t>
            </a:r>
            <a:r>
              <a:rPr lang="tr-TR" sz="1800" dirty="0">
                <a:solidFill>
                  <a:srgbClr val="444444"/>
                </a:solidFill>
                <a:latin typeface="Georgia" panose="02040502050405020303" pitchFamily="18" charset="0"/>
              </a:rPr>
              <a:t>, Benin, Botsvana, Burkina Faso, Burundi, Cezayir, Cibuti, Çad, Ekvator </a:t>
            </a:r>
            <a:r>
              <a:rPr lang="tr-TR" sz="1800" dirty="0" err="1">
                <a:solidFill>
                  <a:srgbClr val="444444"/>
                </a:solidFill>
                <a:latin typeface="Georgia" panose="02040502050405020303" pitchFamily="18" charset="0"/>
              </a:rPr>
              <a:t>Ginesi</a:t>
            </a:r>
            <a:r>
              <a:rPr lang="tr-TR" sz="1800" dirty="0">
                <a:solidFill>
                  <a:srgbClr val="444444"/>
                </a:solidFill>
                <a:latin typeface="Georgia" panose="02040502050405020303" pitchFamily="18" charset="0"/>
              </a:rPr>
              <a:t>, Eritre, Etiyopya, </a:t>
            </a:r>
            <a:r>
              <a:rPr lang="tr-TR" sz="1800" dirty="0" smtClean="0">
                <a:solidFill>
                  <a:srgbClr val="444444"/>
                </a:solidFill>
                <a:latin typeface="Georgia" panose="02040502050405020303" pitchFamily="18" charset="0"/>
              </a:rPr>
              <a:t>Fas, </a:t>
            </a:r>
            <a:r>
              <a:rPr lang="tr-TR" sz="1800" dirty="0">
                <a:solidFill>
                  <a:srgbClr val="444444"/>
                </a:solidFill>
                <a:latin typeface="Georgia" panose="02040502050405020303" pitchFamily="18" charset="0"/>
              </a:rPr>
              <a:t>Fildişi Sahili, Gabon, Gambia, Gana, Gine Bissau, Gine, Güney Afrika, Güney Sudan, Kamerun, Kenya, Komorlar Birliği, Kongo Cumhuriyeti, Kongo Demokratik Cumhuriyeti, Lesotho, Liberya, Libya, Madagaskar, Malavi, Mali, </a:t>
            </a:r>
            <a:r>
              <a:rPr lang="tr-TR" sz="1800" dirty="0" err="1">
                <a:solidFill>
                  <a:srgbClr val="444444"/>
                </a:solidFill>
                <a:latin typeface="Georgia" panose="02040502050405020303" pitchFamily="18" charset="0"/>
              </a:rPr>
              <a:t>Mauritius</a:t>
            </a:r>
            <a:r>
              <a:rPr lang="tr-TR" sz="1800" dirty="0">
                <a:solidFill>
                  <a:srgbClr val="444444"/>
                </a:solidFill>
                <a:latin typeface="Georgia" panose="02040502050405020303" pitchFamily="18" charset="0"/>
              </a:rPr>
              <a:t>, Mısır, Moritanya, Mozambik, Namibya, Nijer, Nijerya, Orta Afrika Cumhuriyeti, Ruanda, Sahra Arap Demokratik Cumhuriyeti (SADC</a:t>
            </a:r>
            <a:r>
              <a:rPr lang="tr-TR" sz="1800" dirty="0" smtClean="0">
                <a:solidFill>
                  <a:srgbClr val="444444"/>
                </a:solidFill>
                <a:latin typeface="Georgia" panose="02040502050405020303" pitchFamily="18" charset="0"/>
              </a:rPr>
              <a:t>), </a:t>
            </a:r>
            <a:r>
              <a:rPr lang="tr-TR" sz="1800" dirty="0">
                <a:solidFill>
                  <a:srgbClr val="444444"/>
                </a:solidFill>
                <a:latin typeface="Georgia" panose="02040502050405020303" pitchFamily="18" charset="0"/>
              </a:rPr>
              <a:t>Sao Tome ve Principe, Senegal, Seyşeller, Sierra Leone, Somali, Sudan, Svaziland, Tanzanya, Togo, Tunus, Uganda, Yeşil Burun (</a:t>
            </a:r>
            <a:r>
              <a:rPr lang="tr-TR" sz="1800" dirty="0" err="1">
                <a:solidFill>
                  <a:srgbClr val="444444"/>
                </a:solidFill>
                <a:latin typeface="Georgia" panose="02040502050405020303" pitchFamily="18" charset="0"/>
              </a:rPr>
              <a:t>Cabo</a:t>
            </a:r>
            <a:r>
              <a:rPr lang="tr-TR" sz="1800" dirty="0">
                <a:solidFill>
                  <a:srgbClr val="444444"/>
                </a:solidFill>
                <a:latin typeface="Georgia" panose="02040502050405020303" pitchFamily="18" charset="0"/>
              </a:rPr>
              <a:t> Verde), Zambiya, Zimbabve.</a:t>
            </a:r>
            <a:r>
              <a:rPr lang="tr-TR" sz="1800" dirty="0">
                <a:latin typeface="Georgia" panose="02040502050405020303" pitchFamily="18" charset="0"/>
              </a:rPr>
              <a:t/>
            </a:r>
            <a:br>
              <a:rPr lang="tr-TR" sz="1800" dirty="0">
                <a:latin typeface="Georgia" panose="02040502050405020303" pitchFamily="18" charset="0"/>
              </a:rPr>
            </a:br>
            <a:endParaRPr lang="tr-TR" sz="1800" dirty="0">
              <a:latin typeface="Georgia" panose="02040502050405020303" pitchFamily="18" charset="0"/>
            </a:endParaRPr>
          </a:p>
        </p:txBody>
      </p:sp>
    </p:spTree>
    <p:extLst>
      <p:ext uri="{BB962C8B-B14F-4D97-AF65-F5344CB8AC3E}">
        <p14:creationId xmlns:p14="http://schemas.microsoft.com/office/powerpoint/2010/main" val="333593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542902" y="2211417"/>
            <a:ext cx="7376161" cy="2203829"/>
          </a:xfrm>
        </p:spPr>
        <p:txBody>
          <a:bodyPr>
            <a:normAutofit/>
          </a:bodyPr>
          <a:lstStyle/>
          <a:p>
            <a:pPr eaLnBrk="1" hangingPunct="1">
              <a:defRPr/>
            </a:pPr>
            <a:r>
              <a:rPr lang="tr-TR" altLang="tr-TR" sz="3600" dirty="0" smtClean="0">
                <a:solidFill>
                  <a:srgbClr val="002060"/>
                </a:solidFill>
              </a:rPr>
              <a:t>Bölgesel Topluluklar </a:t>
            </a: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100251" y="705394"/>
            <a:ext cx="6201864" cy="5526629"/>
          </a:xfrm>
          <a:prstGeom prst="rect">
            <a:avLst/>
          </a:prstGeom>
        </p:spPr>
      </p:pic>
    </p:spTree>
    <p:extLst>
      <p:ext uri="{BB962C8B-B14F-4D97-AF65-F5344CB8AC3E}">
        <p14:creationId xmlns:p14="http://schemas.microsoft.com/office/powerpoint/2010/main" val="63267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04159" y="748293"/>
            <a:ext cx="7080069" cy="5372671"/>
          </a:xfrm>
          <a:prstGeom prst="rect">
            <a:avLst/>
          </a:prstGeom>
        </p:spPr>
      </p:pic>
    </p:spTree>
    <p:extLst>
      <p:ext uri="{BB962C8B-B14F-4D97-AF65-F5344CB8AC3E}">
        <p14:creationId xmlns:p14="http://schemas.microsoft.com/office/powerpoint/2010/main" val="361752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1219200" y="984069"/>
            <a:ext cx="5422174" cy="4999310"/>
          </a:xfrm>
        </p:spPr>
        <p:txBody>
          <a:bodyPr>
            <a:normAutofit fontScale="92500"/>
          </a:bodyPr>
          <a:lstStyle/>
          <a:p>
            <a:pPr marL="0" indent="0">
              <a:buNone/>
            </a:pPr>
            <a:r>
              <a:rPr lang="tr-TR" sz="1800" b="1" dirty="0" smtClean="0">
                <a:solidFill>
                  <a:srgbClr val="1D1D1D"/>
                </a:solidFill>
                <a:latin typeface="Georgia" panose="02040502050405020303" pitchFamily="18" charset="0"/>
              </a:rPr>
              <a:t>ANDEAN </a:t>
            </a:r>
            <a:r>
              <a:rPr lang="tr-TR" sz="1800" b="1" dirty="0">
                <a:solidFill>
                  <a:srgbClr val="1D1D1D"/>
                </a:solidFill>
                <a:latin typeface="Georgia" panose="02040502050405020303" pitchFamily="18" charset="0"/>
              </a:rPr>
              <a:t>T</a:t>
            </a:r>
            <a:r>
              <a:rPr lang="tr-TR" sz="1800" b="1" dirty="0" smtClean="0">
                <a:solidFill>
                  <a:srgbClr val="1D1D1D"/>
                </a:solidFill>
                <a:latin typeface="Georgia" panose="02040502050405020303" pitchFamily="18" charset="0"/>
              </a:rPr>
              <a:t>OPLULUĞU</a:t>
            </a:r>
          </a:p>
          <a:p>
            <a:pPr marL="0" indent="0">
              <a:lnSpc>
                <a:spcPct val="160000"/>
              </a:lnSpc>
              <a:buNone/>
            </a:pPr>
            <a:r>
              <a:rPr lang="tr-TR" sz="1800" dirty="0" smtClean="0">
                <a:solidFill>
                  <a:srgbClr val="1D1D1D"/>
                </a:solidFill>
                <a:latin typeface="Georgia" panose="02040502050405020303" pitchFamily="18" charset="0"/>
              </a:rPr>
              <a:t>Güney </a:t>
            </a:r>
            <a:r>
              <a:rPr lang="tr-TR" sz="1800" dirty="0">
                <a:solidFill>
                  <a:srgbClr val="1D1D1D"/>
                </a:solidFill>
                <a:latin typeface="Georgia" panose="02040502050405020303" pitchFamily="18" charset="0"/>
              </a:rPr>
              <a:t>Amerika entegrasyon çabaları içinde en köklü yapılanmalardan biri de ANDEAN Ortak Pazarı (ANDEAN </a:t>
            </a:r>
            <a:r>
              <a:rPr lang="tr-TR" sz="1800" dirty="0" err="1">
                <a:solidFill>
                  <a:srgbClr val="1D1D1D"/>
                </a:solidFill>
                <a:latin typeface="Georgia" panose="02040502050405020303" pitchFamily="18" charset="0"/>
              </a:rPr>
              <a:t>Common</a:t>
            </a:r>
            <a:r>
              <a:rPr lang="tr-TR" sz="1800" dirty="0">
                <a:solidFill>
                  <a:srgbClr val="1D1D1D"/>
                </a:solidFill>
                <a:latin typeface="Georgia" panose="02040502050405020303" pitchFamily="18" charset="0"/>
              </a:rPr>
              <a:t> Market -</a:t>
            </a:r>
            <a:r>
              <a:rPr lang="tr-TR" sz="1800" dirty="0" err="1">
                <a:solidFill>
                  <a:srgbClr val="1D1D1D"/>
                </a:solidFill>
                <a:latin typeface="Georgia" panose="02040502050405020303" pitchFamily="18" charset="0"/>
              </a:rPr>
              <a:t>Comunidad</a:t>
            </a:r>
            <a:r>
              <a:rPr lang="tr-TR" sz="1800" dirty="0">
                <a:solidFill>
                  <a:srgbClr val="1D1D1D"/>
                </a:solidFill>
                <a:latin typeface="Georgia" panose="02040502050405020303" pitchFamily="18" charset="0"/>
              </a:rPr>
              <a:t> </a:t>
            </a:r>
            <a:r>
              <a:rPr lang="tr-TR" sz="1800" dirty="0" err="1">
                <a:solidFill>
                  <a:srgbClr val="1D1D1D"/>
                </a:solidFill>
                <a:latin typeface="Georgia" panose="02040502050405020303" pitchFamily="18" charset="0"/>
              </a:rPr>
              <a:t>Andina</a:t>
            </a:r>
            <a:r>
              <a:rPr lang="tr-TR" sz="1800" dirty="0">
                <a:solidFill>
                  <a:srgbClr val="1D1D1D"/>
                </a:solidFill>
                <a:latin typeface="Georgia" panose="02040502050405020303" pitchFamily="18" charset="0"/>
              </a:rPr>
              <a:t>) girişimidir. 26 Mayıs 1969’da Kolombiya’da imzalanan ve 24 Kasım 1969’da yürürlüğe giren </a:t>
            </a:r>
            <a:r>
              <a:rPr lang="tr-TR" sz="1800" dirty="0" err="1">
                <a:solidFill>
                  <a:srgbClr val="1D1D1D"/>
                </a:solidFill>
                <a:latin typeface="Georgia" panose="02040502050405020303" pitchFamily="18" charset="0"/>
              </a:rPr>
              <a:t>Cartagena</a:t>
            </a:r>
            <a:r>
              <a:rPr lang="tr-TR" sz="1800" dirty="0">
                <a:solidFill>
                  <a:srgbClr val="1D1D1D"/>
                </a:solidFill>
                <a:latin typeface="Georgia" panose="02040502050405020303" pitchFamily="18" charset="0"/>
              </a:rPr>
              <a:t> Anlaşması ile kurulmuştur. Kolombiya, Peru, Bolivya ve Ekvator’un kurduğu ortak pazar anlaşmasıdır. Üye ülkeler arasında bir ortak gümrük tarifesi uygulanmasını ve ticaretin serbestleştirilmesini </a:t>
            </a:r>
            <a:r>
              <a:rPr lang="tr-TR" sz="1800" dirty="0" smtClean="0">
                <a:solidFill>
                  <a:srgbClr val="1D1D1D"/>
                </a:solidFill>
                <a:latin typeface="Georgia" panose="02040502050405020303" pitchFamily="18" charset="0"/>
              </a:rPr>
              <a:t>öngörmektedir.</a:t>
            </a:r>
          </a:p>
          <a:p>
            <a:pPr marL="0" indent="0" algn="just">
              <a:lnSpc>
                <a:spcPct val="160000"/>
              </a:lnSpc>
              <a:buNone/>
            </a:pPr>
            <a:endParaRPr lang="tr-TR" sz="1800" dirty="0">
              <a:latin typeface="Georgia" panose="02040502050405020303" pitchFamily="18" charset="0"/>
            </a:endParaRPr>
          </a:p>
        </p:txBody>
      </p:sp>
      <p:pic>
        <p:nvPicPr>
          <p:cNvPr id="5" name="İçerik Yer Tutucusu 4"/>
          <p:cNvPicPr>
            <a:picLocks noGrp="1" noChangeAspect="1"/>
          </p:cNvPicPr>
          <p:nvPr>
            <p:ph sz="half" idx="4294967295"/>
          </p:nvPr>
        </p:nvPicPr>
        <p:blipFill>
          <a:blip r:embed="rId2"/>
          <a:stretch>
            <a:fillRect/>
          </a:stretch>
        </p:blipFill>
        <p:spPr>
          <a:xfrm>
            <a:off x="6998957" y="1384981"/>
            <a:ext cx="4269934" cy="4162379"/>
          </a:xfrm>
          <a:prstGeom prst="rect">
            <a:avLst/>
          </a:prstGeom>
        </p:spPr>
      </p:pic>
    </p:spTree>
    <p:extLst>
      <p:ext uri="{BB962C8B-B14F-4D97-AF65-F5344CB8AC3E}">
        <p14:creationId xmlns:p14="http://schemas.microsoft.com/office/powerpoint/2010/main" val="185215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7463246" y="657668"/>
            <a:ext cx="4032068" cy="2262619"/>
          </a:xfrm>
          <a:prstGeom prst="rect">
            <a:avLst/>
          </a:prstGeom>
        </p:spPr>
      </p:pic>
      <p:sp>
        <p:nvSpPr>
          <p:cNvPr id="3" name="İçerik Yer Tutucusu 2"/>
          <p:cNvSpPr>
            <a:spLocks noGrp="1"/>
          </p:cNvSpPr>
          <p:nvPr>
            <p:ph sz="half" idx="4294967295"/>
          </p:nvPr>
        </p:nvSpPr>
        <p:spPr>
          <a:xfrm>
            <a:off x="801188" y="657668"/>
            <a:ext cx="6662058" cy="5254182"/>
          </a:xfrm>
        </p:spPr>
        <p:txBody>
          <a:bodyPr>
            <a:noAutofit/>
          </a:bodyPr>
          <a:lstStyle/>
          <a:p>
            <a:pPr marL="0" indent="0" algn="just">
              <a:buNone/>
            </a:pPr>
            <a:r>
              <a:rPr lang="tr-TR" sz="1800" b="1" dirty="0" smtClean="0">
                <a:solidFill>
                  <a:srgbClr val="333333"/>
                </a:solidFill>
                <a:latin typeface="Georgia" panose="02040502050405020303" pitchFamily="18" charset="0"/>
              </a:rPr>
              <a:t>NAFTA</a:t>
            </a:r>
          </a:p>
          <a:p>
            <a:pPr marL="0" indent="0" algn="just">
              <a:buNone/>
            </a:pPr>
            <a:r>
              <a:rPr lang="tr-TR" sz="1800" dirty="0" smtClean="0">
                <a:solidFill>
                  <a:srgbClr val="333333"/>
                </a:solidFill>
                <a:latin typeface="Georgia" panose="02040502050405020303" pitchFamily="18" charset="0"/>
              </a:rPr>
              <a:t>NAFTA </a:t>
            </a:r>
            <a:r>
              <a:rPr lang="tr-TR" sz="1800" dirty="0">
                <a:solidFill>
                  <a:srgbClr val="333333"/>
                </a:solidFill>
                <a:latin typeface="Georgia" panose="02040502050405020303" pitchFamily="18" charset="0"/>
              </a:rPr>
              <a:t>Antlaşması ABD, Kanada ve Meksika devlet başkanları Bush, </a:t>
            </a:r>
            <a:r>
              <a:rPr lang="tr-TR" sz="1800" dirty="0" err="1">
                <a:solidFill>
                  <a:srgbClr val="333333"/>
                </a:solidFill>
                <a:latin typeface="Georgia" panose="02040502050405020303" pitchFamily="18" charset="0"/>
              </a:rPr>
              <a:t>Mulroney</a:t>
            </a:r>
            <a:r>
              <a:rPr lang="tr-TR" sz="1800" dirty="0">
                <a:solidFill>
                  <a:srgbClr val="333333"/>
                </a:solidFill>
                <a:latin typeface="Georgia" panose="02040502050405020303" pitchFamily="18" charset="0"/>
              </a:rPr>
              <a:t> ve </a:t>
            </a:r>
            <a:r>
              <a:rPr lang="tr-TR" sz="1800" dirty="0" err="1">
                <a:solidFill>
                  <a:srgbClr val="333333"/>
                </a:solidFill>
                <a:latin typeface="Georgia" panose="02040502050405020303" pitchFamily="18" charset="0"/>
              </a:rPr>
              <a:t>Salinas</a:t>
            </a:r>
            <a:r>
              <a:rPr lang="tr-TR" sz="1800" dirty="0">
                <a:solidFill>
                  <a:srgbClr val="333333"/>
                </a:solidFill>
                <a:latin typeface="Georgia" panose="02040502050405020303" pitchFamily="18" charset="0"/>
              </a:rPr>
              <a:t> tarafından 12 Ağustos 1992'de Washington'da imzalanmıştır</a:t>
            </a:r>
            <a:r>
              <a:rPr lang="tr-TR" sz="1800" dirty="0" smtClean="0">
                <a:solidFill>
                  <a:srgbClr val="333333"/>
                </a:solidFill>
                <a:latin typeface="Georgia" panose="02040502050405020303" pitchFamily="18" charset="0"/>
              </a:rPr>
              <a:t>.</a:t>
            </a:r>
          </a:p>
          <a:p>
            <a:pPr marL="0" indent="0" algn="just" fontAlgn="t">
              <a:buNone/>
            </a:pPr>
            <a:r>
              <a:rPr lang="tr-TR" sz="1800" dirty="0">
                <a:solidFill>
                  <a:srgbClr val="333333"/>
                </a:solidFill>
                <a:latin typeface="Georgia" panose="02040502050405020303" pitchFamily="18" charset="0"/>
              </a:rPr>
              <a:t>NAFTA antlaşması uyarınca bazı tarım ürünleri bir süre daha korumacılık kapsamında bırakılmak kaydıyla üye ülkeler arasındaki ticarete uygulanan gümrük vergileri bazı istisnalar dışında belirlenen süreç içinde sıfırlanacaktır.</a:t>
            </a:r>
          </a:p>
          <a:p>
            <a:pPr marL="0" indent="0" algn="just" fontAlgn="t">
              <a:buNone/>
            </a:pPr>
            <a:r>
              <a:rPr lang="tr-TR" sz="1800" dirty="0" err="1">
                <a:solidFill>
                  <a:srgbClr val="333333"/>
                </a:solidFill>
                <a:latin typeface="Georgia" panose="02040502050405020303" pitchFamily="18" charset="0"/>
              </a:rPr>
              <a:t>NAFTA'nın</a:t>
            </a:r>
            <a:r>
              <a:rPr lang="tr-TR" sz="1800" dirty="0">
                <a:solidFill>
                  <a:srgbClr val="333333"/>
                </a:solidFill>
                <a:latin typeface="Georgia" panose="02040502050405020303" pitchFamily="18" charset="0"/>
              </a:rPr>
              <a:t> asıl amaçlarından birisi de söz konusu üç ülke arasın­daki ekonomik uçurumların kapatılarak Kuzey Amerika kıtasında toplu halde ekonomik ve toplumsal istikrar kazandırabilmektir. Çünkü ABD'nin ve Kanada'nın Meksika'ya yatırımlarını çoğaltmaları durumunda, bu iki ülke ucuz işgücünden yararlanacak, Meksika'da da işsizlik oranı azalacaktır. Ancak, ABD'deki işçi sendikaları, kendi ülkelerinde de işsiz­lik sorununun bulunduğu gerekçesiyle </a:t>
            </a:r>
            <a:r>
              <a:rPr lang="tr-TR" sz="1800" dirty="0" err="1">
                <a:solidFill>
                  <a:srgbClr val="333333"/>
                </a:solidFill>
                <a:latin typeface="Georgia" panose="02040502050405020303" pitchFamily="18" charset="0"/>
              </a:rPr>
              <a:t>NAFTA'ya</a:t>
            </a:r>
            <a:r>
              <a:rPr lang="tr-TR" sz="1800" dirty="0">
                <a:solidFill>
                  <a:srgbClr val="333333"/>
                </a:solidFill>
                <a:latin typeface="Georgia" panose="02040502050405020303" pitchFamily="18" charset="0"/>
              </a:rPr>
              <a:t> karşı gelmektedirler.</a:t>
            </a:r>
          </a:p>
          <a:p>
            <a:pPr algn="just"/>
            <a:endParaRPr lang="tr-TR" sz="1600" dirty="0">
              <a:latin typeface="Bookman Old Style" panose="02050604050505020204" pitchFamily="18" charset="0"/>
            </a:endParaRPr>
          </a:p>
        </p:txBody>
      </p:sp>
      <p:pic>
        <p:nvPicPr>
          <p:cNvPr id="6" name="Resim 5"/>
          <p:cNvPicPr>
            <a:picLocks noChangeAspect="1"/>
          </p:cNvPicPr>
          <p:nvPr/>
        </p:nvPicPr>
        <p:blipFill>
          <a:blip r:embed="rId3"/>
          <a:stretch>
            <a:fillRect/>
          </a:stretch>
        </p:blipFill>
        <p:spPr>
          <a:xfrm>
            <a:off x="7463246" y="3467617"/>
            <a:ext cx="4032068" cy="2568402"/>
          </a:xfrm>
          <a:prstGeom prst="rect">
            <a:avLst/>
          </a:prstGeom>
        </p:spPr>
      </p:pic>
    </p:spTree>
    <p:extLst>
      <p:ext uri="{BB962C8B-B14F-4D97-AF65-F5344CB8AC3E}">
        <p14:creationId xmlns:p14="http://schemas.microsoft.com/office/powerpoint/2010/main" val="36051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4294967295"/>
          </p:nvPr>
        </p:nvSpPr>
        <p:spPr>
          <a:xfrm>
            <a:off x="818606" y="714102"/>
            <a:ext cx="10276114" cy="5294811"/>
          </a:xfrm>
        </p:spPr>
        <p:txBody>
          <a:bodyPr>
            <a:noAutofit/>
          </a:bodyPr>
          <a:lstStyle/>
          <a:p>
            <a:pPr marL="0" indent="0" algn="just">
              <a:lnSpc>
                <a:spcPct val="150000"/>
              </a:lnSpc>
              <a:buNone/>
            </a:pPr>
            <a:r>
              <a:rPr lang="tr-TR" sz="1700" b="1" dirty="0" smtClean="0">
                <a:latin typeface="Georgia" panose="02040502050405020303" pitchFamily="18" charset="0"/>
              </a:rPr>
              <a:t>BAĞIMSIZ DEVLETLER TOPLULUĞU</a:t>
            </a:r>
          </a:p>
          <a:p>
            <a:pPr marL="0" indent="0" algn="just">
              <a:lnSpc>
                <a:spcPct val="150000"/>
              </a:lnSpc>
              <a:buNone/>
            </a:pPr>
            <a:r>
              <a:rPr lang="tr-TR" sz="1700" dirty="0" smtClean="0">
                <a:latin typeface="Georgia" panose="02040502050405020303" pitchFamily="18" charset="0"/>
              </a:rPr>
              <a:t>8 Aralık 1991 tarihinde üç </a:t>
            </a:r>
            <a:r>
              <a:rPr lang="tr-TR" sz="1700" dirty="0">
                <a:latin typeface="Georgia" panose="02040502050405020303" pitchFamily="18" charset="0"/>
              </a:rPr>
              <a:t>Sovyet Sosyalist Cumhuriyetinin (şimdiki Rusya Federasyonu, </a:t>
            </a:r>
            <a:r>
              <a:rPr lang="tr-TR" sz="1700" dirty="0" err="1">
                <a:latin typeface="Georgia" panose="02040502050405020303" pitchFamily="18" charset="0"/>
              </a:rPr>
              <a:t>Belarus</a:t>
            </a:r>
            <a:r>
              <a:rPr lang="tr-TR" sz="1700" dirty="0">
                <a:latin typeface="Georgia" panose="02040502050405020303" pitchFamily="18" charset="0"/>
              </a:rPr>
              <a:t> Cumhuriyeti ve Ukrayna) Başkanları tarafından imzalanan Bağımsız Devletler Topluluğu Kuruluş Antlaşmasında "SSCB'nin bir uluslararası hukuk süjesi ve jeopolitik gerçeklik olarak varlığının sona erdiği" ifade edildi</a:t>
            </a:r>
            <a:r>
              <a:rPr lang="tr-TR" sz="1700" dirty="0" smtClean="0">
                <a:latin typeface="Georgia" panose="02040502050405020303" pitchFamily="18" charset="0"/>
              </a:rPr>
              <a:t>.  </a:t>
            </a:r>
            <a:r>
              <a:rPr lang="tr-TR" sz="1700" dirty="0">
                <a:latin typeface="Georgia" panose="02040502050405020303" pitchFamily="18" charset="0"/>
              </a:rPr>
              <a:t>Böylece, Sovyetler Birliği, kendi varlığının yetmişinci yıldönümüne bir yıl üç hafta kala ortadan kalktı</a:t>
            </a:r>
            <a:r>
              <a:rPr lang="tr-TR" sz="1700" dirty="0" smtClean="0">
                <a:latin typeface="Georgia" panose="02040502050405020303" pitchFamily="18" charset="0"/>
              </a:rPr>
              <a:t>. </a:t>
            </a:r>
            <a:r>
              <a:rPr lang="tr-TR" sz="1700" dirty="0">
                <a:latin typeface="Georgia" panose="02040502050405020303" pitchFamily="18" charset="0"/>
              </a:rPr>
              <a:t>Fakat aynı zamanda dünya sahnesine yeni bir oluşum çıktı - Bağımsız Devletler Topluluğu (BDT). Topluluğun oluşum sürecinin çok karmaşık ve tartışmalı niteliğine rağmen, o, çağdaş dünyamızın siyasi ve ekonomik realitesine dönüştü. Bu bağlamda bazı önemli hukuksal temeller atıldı, ekonomi, savunma ve dış politika alanlarında çok-taraflı işbirliği organları oluşturularak çalışmaya başladı. Şu anda, Topluluk, eski SSCB Cumhuriyetlerinden 12'sini (Azerbaycan, Ermenistan, </a:t>
            </a:r>
            <a:r>
              <a:rPr lang="tr-TR" sz="1700" dirty="0" err="1">
                <a:latin typeface="Georgia" panose="02040502050405020303" pitchFamily="18" charset="0"/>
              </a:rPr>
              <a:t>Belarus</a:t>
            </a:r>
            <a:r>
              <a:rPr lang="tr-TR" sz="1700" dirty="0">
                <a:latin typeface="Georgia" panose="02040502050405020303" pitchFamily="18" charset="0"/>
              </a:rPr>
              <a:t>, Gürcistan, Kazakistan, Kırgızistan, Moldova, Rusya Federasyonu, Tacikistan, Türkmenistan, Özbekistan, Ukrayna) kapsamakta olup, bu oluşumda eski SSCB Cumhuriyetlerinden sadece 3'ü (Estonya, Letonya, Litvanya) yer almamaktadır. </a:t>
            </a:r>
          </a:p>
        </p:txBody>
      </p:sp>
    </p:spTree>
    <p:extLst>
      <p:ext uri="{BB962C8B-B14F-4D97-AF65-F5344CB8AC3E}">
        <p14:creationId xmlns:p14="http://schemas.microsoft.com/office/powerpoint/2010/main" val="10772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314994" y="1216343"/>
            <a:ext cx="9601200" cy="3317875"/>
          </a:xfrm>
        </p:spPr>
        <p:txBody>
          <a:bodyPr>
            <a:normAutofit/>
          </a:bodyPr>
          <a:lstStyle/>
          <a:p>
            <a:pPr marL="0" indent="0" algn="just">
              <a:lnSpc>
                <a:spcPct val="150000"/>
              </a:lnSpc>
              <a:buNone/>
            </a:pPr>
            <a:r>
              <a:rPr lang="tr-TR" sz="1600" dirty="0">
                <a:latin typeface="Georgia" panose="02040502050405020303" pitchFamily="18" charset="0"/>
              </a:rPr>
              <a:t>Topluluk bünyesinde, bazı zorluklarla birlikte, Ekonomik Birlik Hakkındaki Anlaşma temelinde homojen bir ekonomik alan oluşturma çabalan devam etmektedir. </a:t>
            </a:r>
            <a:r>
              <a:rPr lang="tr-TR" sz="1600" dirty="0" smtClean="0">
                <a:latin typeface="Georgia" panose="02040502050405020303" pitchFamily="18" charset="0"/>
              </a:rPr>
              <a:t>Uzmanların </a:t>
            </a:r>
            <a:r>
              <a:rPr lang="tr-TR" sz="1600" dirty="0">
                <a:latin typeface="Georgia" panose="02040502050405020303" pitchFamily="18" charset="0"/>
              </a:rPr>
              <a:t>değerlendirmelerine göre, dünyanın toplam doğal kaynaklarının dörtte biri, sanayi potansiyelinin ise % 10'u bu alanda yer almaktadır. Bu kadar geniş bir alanı ve kaynaklan kapsayan coğrafyada ortaya çıkmış bir oluşumun (BDT) yakından incelenmesi, hem Sovyetler Birliği'nin dağılmasından sonra gündeme gelen </a:t>
            </a:r>
            <a:r>
              <a:rPr lang="tr-TR" sz="1600" dirty="0" err="1">
                <a:latin typeface="Georgia" panose="02040502050405020303" pitchFamily="18" charset="0"/>
              </a:rPr>
              <a:t>halefiyet</a:t>
            </a:r>
            <a:r>
              <a:rPr lang="tr-TR" sz="1600" dirty="0">
                <a:latin typeface="Georgia" panose="02040502050405020303" pitchFamily="18" charset="0"/>
              </a:rPr>
              <a:t> </a:t>
            </a:r>
            <a:r>
              <a:rPr lang="tr-TR" sz="1600" dirty="0" smtClean="0">
                <a:latin typeface="Georgia" panose="02040502050405020303" pitchFamily="18" charset="0"/>
              </a:rPr>
              <a:t>sorunları, </a:t>
            </a:r>
            <a:r>
              <a:rPr lang="tr-TR" sz="1600" dirty="0">
                <a:latin typeface="Georgia" panose="02040502050405020303" pitchFamily="18" charset="0"/>
              </a:rPr>
              <a:t>hem de üye devletlerde yaşanan olayların ve üye devletler arasında yürütülen entegrasyon çabalarının anlaşılmasına ışık tutabilir. </a:t>
            </a:r>
          </a:p>
        </p:txBody>
      </p:sp>
    </p:spTree>
    <p:extLst>
      <p:ext uri="{BB962C8B-B14F-4D97-AF65-F5344CB8AC3E}">
        <p14:creationId xmlns:p14="http://schemas.microsoft.com/office/powerpoint/2010/main" val="15134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1036320" y="1123407"/>
            <a:ext cx="4032069" cy="4902744"/>
          </a:xfrm>
        </p:spPr>
        <p:txBody>
          <a:bodyPr>
            <a:normAutofit/>
          </a:bodyPr>
          <a:lstStyle/>
          <a:p>
            <a:pPr marL="0" indent="0" algn="just">
              <a:lnSpc>
                <a:spcPct val="150000"/>
              </a:lnSpc>
              <a:buNone/>
            </a:pPr>
            <a:r>
              <a:rPr lang="tr-TR" sz="1600" b="1" dirty="0">
                <a:latin typeface="Georgia" panose="02040502050405020303" pitchFamily="18" charset="0"/>
              </a:rPr>
              <a:t>Bağımsız Devletler Topluluğu'nun </a:t>
            </a:r>
            <a:r>
              <a:rPr lang="tr-TR" sz="1600" b="1" dirty="0" smtClean="0">
                <a:latin typeface="Georgia" panose="02040502050405020303" pitchFamily="18" charset="0"/>
              </a:rPr>
              <a:t>Oluşumu</a:t>
            </a:r>
          </a:p>
          <a:p>
            <a:pPr marL="0" indent="0" algn="just">
              <a:lnSpc>
                <a:spcPct val="150000"/>
              </a:lnSpc>
              <a:buNone/>
            </a:pPr>
            <a:r>
              <a:rPr lang="tr-TR" sz="1600" dirty="0" smtClean="0">
                <a:latin typeface="Georgia" panose="02040502050405020303" pitchFamily="18" charset="0"/>
              </a:rPr>
              <a:t> </a:t>
            </a:r>
            <a:r>
              <a:rPr lang="tr-TR" sz="1600" dirty="0">
                <a:latin typeface="Georgia" panose="02040502050405020303" pitchFamily="18" charset="0"/>
              </a:rPr>
              <a:t>7-8 Aralık 1991 tarihinde dünya siyasi tarihi açısından önemli bir olay yaşandı. Minsk kenti yakınlarında bulunan </a:t>
            </a:r>
            <a:r>
              <a:rPr lang="tr-TR" sz="1600" dirty="0" err="1">
                <a:latin typeface="Georgia" panose="02040502050405020303" pitchFamily="18" charset="0"/>
              </a:rPr>
              <a:t>Belovejsk</a:t>
            </a:r>
            <a:r>
              <a:rPr lang="tr-TR" sz="1600" dirty="0">
                <a:latin typeface="Georgia" panose="02040502050405020303" pitchFamily="18" charset="0"/>
              </a:rPr>
              <a:t> isimli yerde </a:t>
            </a:r>
            <a:r>
              <a:rPr lang="tr-TR" sz="1600" dirty="0" err="1">
                <a:latin typeface="Georgia" panose="02040502050405020303" pitchFamily="18" charset="0"/>
              </a:rPr>
              <a:t>Belarus</a:t>
            </a:r>
            <a:r>
              <a:rPr lang="tr-TR" sz="1600" dirty="0">
                <a:latin typeface="Georgia" panose="02040502050405020303" pitchFamily="18" charset="0"/>
              </a:rPr>
              <a:t>, Rusya Federasyonu ve Ukrayna Devlet Başkanları, çok zor koşullarda yürütülen görüşmeler sonucunda, Bağımsız Devletler Topluluğu'nun Kuruluş Antlaşmasını (</a:t>
            </a:r>
            <a:r>
              <a:rPr lang="tr-TR" sz="1600" dirty="0" err="1">
                <a:latin typeface="Georgia" panose="02040502050405020303" pitchFamily="18" charset="0"/>
              </a:rPr>
              <a:t>Belovejsk</a:t>
            </a:r>
            <a:r>
              <a:rPr lang="tr-TR" sz="1600" dirty="0">
                <a:latin typeface="Georgia" panose="02040502050405020303" pitchFamily="18" charset="0"/>
              </a:rPr>
              <a:t> Antlaşmasını) </a:t>
            </a:r>
            <a:r>
              <a:rPr lang="tr-TR" sz="1600" dirty="0" smtClean="0">
                <a:latin typeface="Georgia" panose="02040502050405020303" pitchFamily="18" charset="0"/>
              </a:rPr>
              <a:t>imzaladı.</a:t>
            </a:r>
            <a:endParaRPr lang="tr-TR" sz="1600" dirty="0">
              <a:latin typeface="Georgia" panose="02040502050405020303" pitchFamily="18" charset="0"/>
            </a:endParaRPr>
          </a:p>
        </p:txBody>
      </p:sp>
      <p:pic>
        <p:nvPicPr>
          <p:cNvPr id="5" name="İçerik Yer Tutucusu 4"/>
          <p:cNvPicPr>
            <a:picLocks noGrp="1" noChangeAspect="1"/>
          </p:cNvPicPr>
          <p:nvPr>
            <p:ph sz="half" idx="4294967295"/>
          </p:nvPr>
        </p:nvPicPr>
        <p:blipFill>
          <a:blip r:embed="rId2"/>
          <a:stretch>
            <a:fillRect/>
          </a:stretch>
        </p:blipFill>
        <p:spPr>
          <a:xfrm>
            <a:off x="5544685" y="1277303"/>
            <a:ext cx="5602287" cy="4149725"/>
          </a:xfrm>
          <a:prstGeom prst="rect">
            <a:avLst/>
          </a:prstGeom>
        </p:spPr>
      </p:pic>
    </p:spTree>
    <p:extLst>
      <p:ext uri="{BB962C8B-B14F-4D97-AF65-F5344CB8AC3E}">
        <p14:creationId xmlns:p14="http://schemas.microsoft.com/office/powerpoint/2010/main" val="50600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6983" y="827313"/>
            <a:ext cx="10415451" cy="5443350"/>
          </a:xfrm>
          <a:prstGeom prst="rect">
            <a:avLst/>
          </a:prstGeom>
        </p:spPr>
        <p:txBody>
          <a:bodyPr wrap="square">
            <a:spAutoFit/>
          </a:bodyPr>
          <a:lstStyle/>
          <a:p>
            <a:pPr algn="just">
              <a:lnSpc>
                <a:spcPct val="150000"/>
              </a:lnSpc>
            </a:pPr>
            <a:r>
              <a:rPr lang="tr-TR" dirty="0" smtClean="0">
                <a:latin typeface="Georgia" panose="02040502050405020303" pitchFamily="18" charset="0"/>
              </a:rPr>
              <a:t>Bu </a:t>
            </a:r>
            <a:r>
              <a:rPr lang="tr-TR" dirty="0">
                <a:latin typeface="Georgia" panose="02040502050405020303" pitchFamily="18" charset="0"/>
              </a:rPr>
              <a:t>olaydan önce ise eski SSCB'de büyük bir devlet krizi </a:t>
            </a:r>
            <a:r>
              <a:rPr lang="tr-TR" dirty="0" smtClean="0">
                <a:latin typeface="Georgia" panose="02040502050405020303" pitchFamily="18" charset="0"/>
              </a:rPr>
              <a:t>yaşanmaktaydı.1990 </a:t>
            </a:r>
            <a:r>
              <a:rPr lang="tr-TR" dirty="0">
                <a:latin typeface="Georgia" panose="02040502050405020303" pitchFamily="18" charset="0"/>
              </a:rPr>
              <a:t>yılında bazı Cumhuriyetler tarafından kabul edilmiş bağımsızlık bildirileri Sovyetler Birliği'nin </a:t>
            </a:r>
            <a:r>
              <a:rPr lang="tr-TR" dirty="0" err="1">
                <a:latin typeface="Georgia" panose="02040502050405020303" pitchFamily="18" charset="0"/>
              </a:rPr>
              <a:t>üniter</a:t>
            </a:r>
            <a:r>
              <a:rPr lang="tr-TR" dirty="0">
                <a:latin typeface="Georgia" panose="02040502050405020303" pitchFamily="18" charset="0"/>
              </a:rPr>
              <a:t> modelinin üzerini çizmekteydi</a:t>
            </a:r>
            <a:r>
              <a:rPr lang="tr-TR" dirty="0" smtClean="0">
                <a:latin typeface="Georgia" panose="02040502050405020303" pitchFamily="18" charset="0"/>
              </a:rPr>
              <a:t>. </a:t>
            </a:r>
            <a:r>
              <a:rPr lang="tr-TR" dirty="0">
                <a:latin typeface="Georgia" panose="02040502050405020303" pitchFamily="18" charset="0"/>
              </a:rPr>
              <a:t>Bu koşullarda yeni Birlik Antlaşmasının hazırlık çalışmaları yapılıyordu. Fakat 1991 yılının Ağustos ayında tamamlanan Antlaşma taslağı, başarısız "Ağustos darbesi" nedeniyle imzalanamadı ve Sovyetler Birliği'nin dağılma süreci son aşamasına girdi. Birliği oluşturan Cumhuriyetlerin çoğunluğu kendi bağımsızlıklarını ilan ederek, ilgili yasal düzenlemelerini kabul </a:t>
            </a:r>
            <a:r>
              <a:rPr lang="tr-TR" dirty="0" smtClean="0">
                <a:latin typeface="Georgia" panose="02040502050405020303" pitchFamily="18" charset="0"/>
              </a:rPr>
              <a:t>ettiler. Litvanya</a:t>
            </a:r>
            <a:r>
              <a:rPr lang="tr-TR" dirty="0">
                <a:latin typeface="Georgia" panose="02040502050405020303" pitchFamily="18" charset="0"/>
              </a:rPr>
              <a:t>, Letonya ve Estonya ise resmen Birlikten ayrılarak, uluslararası toplum tarafından bağımsız devletler olarak tanındılar. </a:t>
            </a:r>
            <a:endParaRPr lang="tr-TR" dirty="0" smtClean="0">
              <a:latin typeface="Georgia" panose="02040502050405020303" pitchFamily="18" charset="0"/>
            </a:endParaRPr>
          </a:p>
          <a:p>
            <a:pPr lvl="0" algn="just">
              <a:lnSpc>
                <a:spcPct val="150000"/>
              </a:lnSpc>
            </a:pPr>
            <a:r>
              <a:rPr lang="tr-TR" dirty="0">
                <a:solidFill>
                  <a:prstClr val="black"/>
                </a:solidFill>
                <a:latin typeface="Georgia" panose="02040502050405020303" pitchFamily="18" charset="0"/>
              </a:rPr>
              <a:t>Sovyetlerin büyük mirasına kurulan Rusya Federasyonu, bölgede ve dünyada ekonomik ve siyasi konumunu koruyabilmek için bağımsızlıklarını kazanan bu cumhuriyetleri tekrar tek çatı altında toplamak istemiştir . Böyle bir girişimin dağılan SSCB’yi başka bir isimle tekrar canlandırma amacı olarak da yorumlanabilir. İlk etapta 15 cumhuriyetten 12’si tekrar bir araya gelerek Bağımsız Devletler Topluluğu’nu oluşturmuşlardır. </a:t>
            </a:r>
            <a:endParaRPr lang="tr-TR" dirty="0">
              <a:latin typeface="Georgia" panose="02040502050405020303" pitchFamily="18" charset="0"/>
            </a:endParaRPr>
          </a:p>
        </p:txBody>
      </p:sp>
    </p:spTree>
    <p:extLst>
      <p:ext uri="{BB962C8B-B14F-4D97-AF65-F5344CB8AC3E}">
        <p14:creationId xmlns:p14="http://schemas.microsoft.com/office/powerpoint/2010/main" val="16792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9897" y="792480"/>
            <a:ext cx="10476412" cy="5443350"/>
          </a:xfrm>
          <a:prstGeom prst="rect">
            <a:avLst/>
          </a:prstGeom>
        </p:spPr>
        <p:txBody>
          <a:bodyPr wrap="square">
            <a:spAutoFit/>
          </a:bodyPr>
          <a:lstStyle/>
          <a:p>
            <a:pPr lvl="0" algn="just">
              <a:lnSpc>
                <a:spcPct val="150000"/>
              </a:lnSpc>
            </a:pPr>
            <a:r>
              <a:rPr lang="tr-TR" dirty="0" smtClean="0">
                <a:solidFill>
                  <a:prstClr val="black"/>
                </a:solidFill>
                <a:latin typeface="Georgia" panose="02040502050405020303" pitchFamily="18" charset="0"/>
              </a:rPr>
              <a:t>Bağımsız </a:t>
            </a:r>
            <a:r>
              <a:rPr lang="tr-TR" dirty="0">
                <a:solidFill>
                  <a:prstClr val="black"/>
                </a:solidFill>
                <a:latin typeface="Georgia" panose="02040502050405020303" pitchFamily="18" charset="0"/>
              </a:rPr>
              <a:t>Devletler Topluluğu'nun Kuruluş Antlaşması 8 Aralık 1991 tarihinde Minsk kentinde </a:t>
            </a:r>
            <a:r>
              <a:rPr lang="tr-TR" dirty="0" err="1">
                <a:solidFill>
                  <a:prstClr val="black"/>
                </a:solidFill>
                <a:latin typeface="Georgia" panose="02040502050405020303" pitchFamily="18" charset="0"/>
              </a:rPr>
              <a:t>Belarus</a:t>
            </a:r>
            <a:r>
              <a:rPr lang="tr-TR" dirty="0">
                <a:solidFill>
                  <a:prstClr val="black"/>
                </a:solidFill>
                <a:latin typeface="Georgia" panose="02040502050405020303" pitchFamily="18" charset="0"/>
              </a:rPr>
              <a:t> Cumhuriyeti, Rusya Federasyonu ve Ukrayna Devlet Başkanları tarafından imzalanan Bağımsız Devletler Topluluğu'nun Kuruluş Antlaşması ile olmuştur. </a:t>
            </a:r>
            <a:endParaRPr lang="tr-TR" dirty="0" smtClean="0">
              <a:solidFill>
                <a:prstClr val="black"/>
              </a:solidFill>
              <a:latin typeface="Georgia" panose="02040502050405020303" pitchFamily="18" charset="0"/>
            </a:endParaRPr>
          </a:p>
          <a:p>
            <a:pPr lvl="0" algn="just">
              <a:lnSpc>
                <a:spcPct val="150000"/>
              </a:lnSpc>
            </a:pPr>
            <a:r>
              <a:rPr lang="tr-TR" dirty="0">
                <a:solidFill>
                  <a:prstClr val="black"/>
                </a:solidFill>
                <a:latin typeface="Georgia" panose="02040502050405020303" pitchFamily="18" charset="0"/>
              </a:rPr>
              <a:t>BDT’yi kurucu ülkeler arasında; Azerbaycan, Ermenistan, </a:t>
            </a:r>
            <a:r>
              <a:rPr lang="tr-TR" dirty="0" err="1">
                <a:solidFill>
                  <a:prstClr val="black"/>
                </a:solidFill>
                <a:latin typeface="Georgia" panose="02040502050405020303" pitchFamily="18" charset="0"/>
              </a:rPr>
              <a:t>Belarus</a:t>
            </a:r>
            <a:r>
              <a:rPr lang="tr-TR" dirty="0">
                <a:solidFill>
                  <a:prstClr val="black"/>
                </a:solidFill>
                <a:latin typeface="Georgia" panose="02040502050405020303" pitchFamily="18" charset="0"/>
              </a:rPr>
              <a:t>, Kazakistan, Moldova, Kırgızistan, Rusya Federasyonu, Tacikistan, Türkmenistan, Özbekistan ve Ukrayna yer almaktadır. Coğrafi konum olarak Kuzey Avrupa ülkelerine, kültür ve değerler bakımından da Avrupa’ya yakın olan Baltık Ülkeleri (Estonya, Letonya ve Litvanya) ve kuruluş aşamasında olan Gürcistan katılmamıştır.</a:t>
            </a:r>
          </a:p>
          <a:p>
            <a:pPr lvl="0" algn="just">
              <a:lnSpc>
                <a:spcPct val="150000"/>
              </a:lnSpc>
            </a:pPr>
            <a:r>
              <a:rPr lang="tr-TR" dirty="0">
                <a:solidFill>
                  <a:prstClr val="black"/>
                </a:solidFill>
                <a:latin typeface="Georgia" panose="02040502050405020303" pitchFamily="18" charset="0"/>
              </a:rPr>
              <a:t>Türkmenistan, Bağımsız Devletler Topluluğu’na kuruluşundan itibaren karşı bir durum sergilemiştir. </a:t>
            </a:r>
            <a:r>
              <a:rPr lang="tr-TR" dirty="0" err="1">
                <a:solidFill>
                  <a:prstClr val="black"/>
                </a:solidFill>
                <a:latin typeface="Georgia" panose="02040502050405020303" pitchFamily="18" charset="0"/>
              </a:rPr>
              <a:t>BDT’ki</a:t>
            </a:r>
            <a:r>
              <a:rPr lang="tr-TR" dirty="0">
                <a:solidFill>
                  <a:prstClr val="black"/>
                </a:solidFill>
                <a:latin typeface="Georgia" panose="02040502050405020303" pitchFamily="18" charset="0"/>
              </a:rPr>
              <a:t> kurumsallaşmanın işlemeyeceğini savunan Türkmenistan’ın tutumu, bu kurumu Moskova’nın eski hegemonyasını yeniden inşa etme çabası olarak görmesinden kaynaklanmaktadır.. Topluluğa Aralık 1993 tarihinde katılan Gürcistan,  2008 yılı Güney Osetya Savaşı sonrasında Meclis kararı ile 15 Ağustos 2008’de BDT’den ayrılma kararı almıştır. </a:t>
            </a:r>
          </a:p>
        </p:txBody>
      </p:sp>
    </p:spTree>
    <p:extLst>
      <p:ext uri="{BB962C8B-B14F-4D97-AF65-F5344CB8AC3E}">
        <p14:creationId xmlns:p14="http://schemas.microsoft.com/office/powerpoint/2010/main" val="356842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90057" y="717033"/>
            <a:ext cx="8436767" cy="5398305"/>
          </a:xfrm>
          <a:prstGeom prst="rect">
            <a:avLst/>
          </a:prstGeom>
        </p:spPr>
      </p:pic>
    </p:spTree>
    <p:extLst>
      <p:ext uri="{BB962C8B-B14F-4D97-AF65-F5344CB8AC3E}">
        <p14:creationId xmlns:p14="http://schemas.microsoft.com/office/powerpoint/2010/main" val="143131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8606" y="792480"/>
            <a:ext cx="10441577" cy="5027851"/>
          </a:xfrm>
          <a:prstGeom prst="rect">
            <a:avLst/>
          </a:prstGeom>
        </p:spPr>
        <p:txBody>
          <a:bodyPr wrap="square">
            <a:spAutoFit/>
          </a:bodyPr>
          <a:lstStyle/>
          <a:p>
            <a:pPr algn="just">
              <a:lnSpc>
                <a:spcPct val="150000"/>
              </a:lnSpc>
            </a:pPr>
            <a:r>
              <a:rPr lang="tr-TR" dirty="0" smtClean="0">
                <a:latin typeface="Georgia" panose="02040502050405020303" pitchFamily="18" charset="0"/>
              </a:rPr>
              <a:t>Son zamanda </a:t>
            </a:r>
            <a:r>
              <a:rPr lang="en-US" dirty="0" err="1" smtClean="0">
                <a:latin typeface="Georgia" panose="02040502050405020303" pitchFamily="18" charset="0"/>
              </a:rPr>
              <a:t>sayısı</a:t>
            </a:r>
            <a:r>
              <a:rPr lang="en-US" dirty="0" smtClean="0">
                <a:latin typeface="Georgia" panose="02040502050405020303" pitchFamily="18" charset="0"/>
              </a:rPr>
              <a:t> 9 </a:t>
            </a:r>
            <a:r>
              <a:rPr lang="en-US" dirty="0" err="1" smtClean="0">
                <a:latin typeface="Georgia" panose="02040502050405020303" pitchFamily="18" charset="0"/>
              </a:rPr>
              <a:t>ülkeye</a:t>
            </a:r>
            <a:r>
              <a:rPr lang="en-US" dirty="0" smtClean="0">
                <a:latin typeface="Georgia" panose="02040502050405020303" pitchFamily="18" charset="0"/>
              </a:rPr>
              <a:t> </a:t>
            </a:r>
            <a:r>
              <a:rPr lang="en-US" dirty="0" err="1" smtClean="0">
                <a:latin typeface="Georgia" panose="02040502050405020303" pitchFamily="18" charset="0"/>
              </a:rPr>
              <a:t>inen</a:t>
            </a:r>
            <a:r>
              <a:rPr lang="en-US" dirty="0" smtClean="0">
                <a:latin typeface="Georgia" panose="02040502050405020303" pitchFamily="18" charset="0"/>
              </a:rPr>
              <a:t> </a:t>
            </a:r>
            <a:r>
              <a:rPr lang="en-US" dirty="0" err="1" smtClean="0">
                <a:latin typeface="Georgia" panose="02040502050405020303" pitchFamily="18" charset="0"/>
              </a:rPr>
              <a:t>topluluk</a:t>
            </a:r>
            <a:r>
              <a:rPr lang="tr-TR" dirty="0" smtClean="0">
                <a:latin typeface="Georgia" panose="02040502050405020303" pitchFamily="18" charset="0"/>
              </a:rPr>
              <a:t> dünyada kanıtlanmış doğal kaynak rezervinin yaklaşık yüzde 25’ine sahiptir. BDT ülkeleri etnik ve dini yapı bakımından eski Sovyetler Birliğinde olduğu gibi 190’dan fazla etnik kimlik ve  toplulukları barındırmaktadır. Toplulukta dünyada mensubu bulunan tüm dinlere ve inançlara rastlamak mümkündür. Bundan dolayı da BDT’yi zengin bir kültürler toplumu olarak nitelemek mümkündür.  Eski </a:t>
            </a:r>
            <a:r>
              <a:rPr lang="tr-TR" dirty="0">
                <a:latin typeface="Georgia" panose="02040502050405020303" pitchFamily="18" charset="0"/>
              </a:rPr>
              <a:t>Sovyetler Birliği, eski </a:t>
            </a:r>
            <a:r>
              <a:rPr lang="tr-TR" dirty="0" smtClean="0">
                <a:latin typeface="Georgia" panose="02040502050405020303" pitchFamily="18" charset="0"/>
              </a:rPr>
              <a:t>güç ve </a:t>
            </a:r>
            <a:r>
              <a:rPr lang="tr-TR" dirty="0">
                <a:latin typeface="Georgia" panose="02040502050405020303" pitchFamily="18" charset="0"/>
              </a:rPr>
              <a:t>ihtişamını BDT ismi altında </a:t>
            </a:r>
            <a:r>
              <a:rPr lang="tr-TR" dirty="0" smtClean="0">
                <a:latin typeface="Georgia" panose="02040502050405020303" pitchFamily="18" charset="0"/>
              </a:rPr>
              <a:t>tekrar icra </a:t>
            </a:r>
            <a:r>
              <a:rPr lang="tr-TR" dirty="0">
                <a:latin typeface="Georgia" panose="02040502050405020303" pitchFamily="18" charset="0"/>
              </a:rPr>
              <a:t>etme hayali devam etmektedir</a:t>
            </a:r>
            <a:r>
              <a:rPr lang="tr-TR" dirty="0" smtClean="0">
                <a:latin typeface="Georgia" panose="02040502050405020303" pitchFamily="18" charset="0"/>
              </a:rPr>
              <a:t>. Oluşturulan </a:t>
            </a:r>
            <a:r>
              <a:rPr lang="tr-TR" dirty="0">
                <a:latin typeface="Georgia" panose="02040502050405020303" pitchFamily="18" charset="0"/>
              </a:rPr>
              <a:t>birlik Avrasya </a:t>
            </a:r>
            <a:r>
              <a:rPr lang="tr-TR" dirty="0" smtClean="0">
                <a:latin typeface="Georgia" panose="02040502050405020303" pitchFamily="18" charset="0"/>
              </a:rPr>
              <a:t>bölgesinde yeni </a:t>
            </a:r>
            <a:r>
              <a:rPr lang="tr-TR" dirty="0">
                <a:latin typeface="Georgia" panose="02040502050405020303" pitchFamily="18" charset="0"/>
              </a:rPr>
              <a:t>güç merkezi olma yönünde ilerlemektedir</a:t>
            </a:r>
            <a:r>
              <a:rPr lang="tr-TR" dirty="0" smtClean="0">
                <a:latin typeface="Georgia" panose="02040502050405020303" pitchFamily="18" charset="0"/>
              </a:rPr>
              <a:t>. Piyasa </a:t>
            </a:r>
            <a:r>
              <a:rPr lang="tr-TR" dirty="0">
                <a:latin typeface="Georgia" panose="02040502050405020303" pitchFamily="18" charset="0"/>
              </a:rPr>
              <a:t>ekonomisine geçiş</a:t>
            </a:r>
            <a:r>
              <a:rPr lang="tr-TR" dirty="0" smtClean="0">
                <a:latin typeface="Georgia" panose="02040502050405020303" pitchFamily="18" charset="0"/>
              </a:rPr>
              <a:t>, BDT </a:t>
            </a:r>
            <a:r>
              <a:rPr lang="tr-TR" dirty="0">
                <a:latin typeface="Georgia" panose="02040502050405020303" pitchFamily="18" charset="0"/>
              </a:rPr>
              <a:t>ülkelerinin ekonomisinin </a:t>
            </a:r>
            <a:r>
              <a:rPr lang="tr-TR" dirty="0" smtClean="0">
                <a:latin typeface="Georgia" panose="02040502050405020303" pitchFamily="18" charset="0"/>
              </a:rPr>
              <a:t>şekillenmesinde büyük </a:t>
            </a:r>
            <a:r>
              <a:rPr lang="tr-TR" dirty="0">
                <a:latin typeface="Georgia" panose="02040502050405020303" pitchFamily="18" charset="0"/>
              </a:rPr>
              <a:t>önem taşımaktadır</a:t>
            </a:r>
            <a:r>
              <a:rPr lang="tr-TR" dirty="0" smtClean="0">
                <a:latin typeface="Georgia" panose="02040502050405020303" pitchFamily="18" charset="0"/>
              </a:rPr>
              <a:t>. Rusya </a:t>
            </a:r>
            <a:r>
              <a:rPr lang="tr-TR" dirty="0">
                <a:latin typeface="Georgia" panose="02040502050405020303" pitchFamily="18" charset="0"/>
              </a:rPr>
              <a:t>Federasyonu’nun SSCB </a:t>
            </a:r>
            <a:r>
              <a:rPr lang="tr-TR" dirty="0" smtClean="0">
                <a:latin typeface="Georgia" panose="02040502050405020303" pitchFamily="18" charset="0"/>
              </a:rPr>
              <a:t>sonrası içine </a:t>
            </a:r>
            <a:r>
              <a:rPr lang="tr-TR" dirty="0">
                <a:latin typeface="Georgia" panose="02040502050405020303" pitchFamily="18" charset="0"/>
              </a:rPr>
              <a:t>düştüğü derin ekonomik ve </a:t>
            </a:r>
            <a:r>
              <a:rPr lang="tr-TR" dirty="0" smtClean="0">
                <a:latin typeface="Georgia" panose="02040502050405020303" pitchFamily="18" charset="0"/>
              </a:rPr>
              <a:t>siyasi krizden </a:t>
            </a:r>
            <a:r>
              <a:rPr lang="tr-TR" dirty="0">
                <a:latin typeface="Georgia" panose="02040502050405020303" pitchFamily="18" charset="0"/>
              </a:rPr>
              <a:t>kurtulmaya başlaması </a:t>
            </a:r>
            <a:r>
              <a:rPr lang="tr-TR" dirty="0" smtClean="0">
                <a:latin typeface="Georgia" panose="02040502050405020303" pitchFamily="18" charset="0"/>
              </a:rPr>
              <a:t>ile birlikte </a:t>
            </a:r>
            <a:r>
              <a:rPr lang="tr-TR" dirty="0">
                <a:latin typeface="Georgia" panose="02040502050405020303" pitchFamily="18" charset="0"/>
              </a:rPr>
              <a:t>Avrasya’daki üstünlüğünü </a:t>
            </a:r>
            <a:r>
              <a:rPr lang="tr-TR" dirty="0" smtClean="0">
                <a:latin typeface="Georgia" panose="02040502050405020303" pitchFamily="18" charset="0"/>
              </a:rPr>
              <a:t>yeniden </a:t>
            </a:r>
            <a:r>
              <a:rPr lang="es-ES" dirty="0" smtClean="0">
                <a:latin typeface="Georgia" panose="02040502050405020303" pitchFamily="18" charset="0"/>
              </a:rPr>
              <a:t>tesis </a:t>
            </a:r>
            <a:r>
              <a:rPr lang="es-ES" dirty="0">
                <a:latin typeface="Georgia" panose="02040502050405020303" pitchFamily="18" charset="0"/>
              </a:rPr>
              <a:t>edebilmek için Orta Asya</a:t>
            </a:r>
            <a:r>
              <a:rPr lang="es-ES" dirty="0" smtClean="0">
                <a:latin typeface="Georgia" panose="02040502050405020303" pitchFamily="18" charset="0"/>
              </a:rPr>
              <a:t>,</a:t>
            </a:r>
            <a:r>
              <a:rPr lang="tr-TR" dirty="0" smtClean="0">
                <a:latin typeface="Georgia" panose="02040502050405020303" pitchFamily="18" charset="0"/>
              </a:rPr>
              <a:t> Kafkasya </a:t>
            </a:r>
            <a:r>
              <a:rPr lang="tr-TR" dirty="0">
                <a:latin typeface="Georgia" panose="02040502050405020303" pitchFamily="18" charset="0"/>
              </a:rPr>
              <a:t>ve Doğu Avrupa </a:t>
            </a:r>
            <a:r>
              <a:rPr lang="tr-TR" dirty="0" smtClean="0">
                <a:latin typeface="Georgia" panose="02040502050405020303" pitchFamily="18" charset="0"/>
              </a:rPr>
              <a:t>bölgelerinde nüfuz </a:t>
            </a:r>
            <a:r>
              <a:rPr lang="tr-TR" dirty="0">
                <a:latin typeface="Georgia" panose="02040502050405020303" pitchFamily="18" charset="0"/>
              </a:rPr>
              <a:t>yayma stratejisi </a:t>
            </a:r>
            <a:r>
              <a:rPr lang="tr-TR" dirty="0" smtClean="0">
                <a:latin typeface="Georgia" panose="02040502050405020303" pitchFamily="18" charset="0"/>
              </a:rPr>
              <a:t>izlemeye başladığı </a:t>
            </a:r>
            <a:r>
              <a:rPr lang="tr-TR" dirty="0">
                <a:latin typeface="Georgia" panose="02040502050405020303" pitchFamily="18" charset="0"/>
              </a:rPr>
              <a:t>görülmektedir. İzlenen </a:t>
            </a:r>
            <a:r>
              <a:rPr lang="tr-TR" dirty="0" smtClean="0">
                <a:latin typeface="Georgia" panose="02040502050405020303" pitchFamily="18" charset="0"/>
              </a:rPr>
              <a:t>yol çerçevesinde </a:t>
            </a:r>
            <a:r>
              <a:rPr lang="tr-TR" dirty="0">
                <a:latin typeface="Georgia" panose="02040502050405020303" pitchFamily="18" charset="0"/>
              </a:rPr>
              <a:t>ekonomik </a:t>
            </a:r>
            <a:r>
              <a:rPr lang="tr-TR" dirty="0" smtClean="0">
                <a:latin typeface="Georgia" panose="02040502050405020303" pitchFamily="18" charset="0"/>
              </a:rPr>
              <a:t>bütünleşme ve </a:t>
            </a:r>
            <a:r>
              <a:rPr lang="tr-TR" dirty="0">
                <a:latin typeface="Georgia" panose="02040502050405020303" pitchFamily="18" charset="0"/>
              </a:rPr>
              <a:t>entegrasyon oluşturulacak </a:t>
            </a:r>
            <a:r>
              <a:rPr lang="tr-TR" dirty="0" smtClean="0">
                <a:latin typeface="Georgia" panose="02040502050405020303" pitchFamily="18" charset="0"/>
              </a:rPr>
              <a:t>gücün temelini </a:t>
            </a:r>
            <a:r>
              <a:rPr lang="tr-TR" dirty="0">
                <a:latin typeface="Georgia" panose="02040502050405020303" pitchFamily="18" charset="0"/>
              </a:rPr>
              <a:t>oluşturmaktadır</a:t>
            </a:r>
            <a:r>
              <a:rPr lang="tr-TR" dirty="0" smtClean="0">
                <a:latin typeface="Georgia" panose="02040502050405020303" pitchFamily="18" charset="0"/>
              </a:rPr>
              <a:t>.</a:t>
            </a:r>
            <a:endParaRPr lang="tr-TR" dirty="0">
              <a:latin typeface="Georgia" panose="02040502050405020303" pitchFamily="18" charset="0"/>
            </a:endParaRPr>
          </a:p>
        </p:txBody>
      </p:sp>
    </p:spTree>
    <p:extLst>
      <p:ext uri="{BB962C8B-B14F-4D97-AF65-F5344CB8AC3E}">
        <p14:creationId xmlns:p14="http://schemas.microsoft.com/office/powerpoint/2010/main" val="4540883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192</TotalTime>
  <Words>1680</Words>
  <Application>Microsoft Office PowerPoint</Application>
  <PresentationFormat>Geniş ekran</PresentationFormat>
  <Paragraphs>41</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Bookman Old Style</vt:lpstr>
      <vt:lpstr>Calibri</vt:lpstr>
      <vt:lpstr>Garamond</vt:lpstr>
      <vt:lpstr>Georgia</vt:lpstr>
      <vt:lpstr>Organik</vt:lpstr>
      <vt:lpstr>COG 338 SİYASİ COĞRAFYA</vt:lpstr>
      <vt:lpstr>Bölgesel Topluluklar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29</cp:revision>
  <dcterms:created xsi:type="dcterms:W3CDTF">2020-05-08T10:22:32Z</dcterms:created>
  <dcterms:modified xsi:type="dcterms:W3CDTF">2020-05-10T22:20:13Z</dcterms:modified>
</cp:coreProperties>
</file>