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67" r:id="rId14"/>
    <p:sldId id="268"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868A584F-09AE-4073-A40F-15BA2681CFC6}" type="datetimeFigureOut">
              <a:rPr lang="tr-TR" smtClean="0"/>
              <a:t>14.12.2017</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209294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8A584F-09AE-4073-A40F-15BA2681CFC6}"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2629302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868A584F-09AE-4073-A40F-15BA2681CFC6}" type="datetimeFigureOut">
              <a:rPr lang="tr-TR" smtClean="0"/>
              <a:t>14.12.2017</a:t>
            </a:fld>
            <a:endParaRPr lang="tr-TR"/>
          </a:p>
        </p:txBody>
      </p:sp>
      <p:sp>
        <p:nvSpPr>
          <p:cNvPr id="5" name="Footer Placeholder 4"/>
          <p:cNvSpPr>
            <a:spLocks noGrp="1"/>
          </p:cNvSpPr>
          <p:nvPr>
            <p:ph type="ftr" sz="quarter" idx="11"/>
          </p:nvPr>
        </p:nvSpPr>
        <p:spPr>
          <a:xfrm>
            <a:off x="804672" y="6227064"/>
            <a:ext cx="10588752" cy="320040"/>
          </a:xfrm>
        </p:spPr>
        <p:txBody>
          <a:body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914841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8A584F-09AE-4073-A40F-15BA2681CFC6}"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188914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04672" y="320040"/>
            <a:ext cx="3657600" cy="320040"/>
          </a:xfrm>
        </p:spPr>
        <p:txBody>
          <a:bodyPr/>
          <a:lstStyle/>
          <a:p>
            <a:fld id="{868A584F-09AE-4073-A40F-15BA2681CFC6}" type="datetimeFigureOut">
              <a:rPr lang="tr-TR" smtClean="0"/>
              <a:t>14.12.2017</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4098479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868A584F-09AE-4073-A40F-15BA2681CFC6}" type="datetimeFigureOut">
              <a:rPr lang="tr-TR" smtClean="0"/>
              <a:t>14.12.2017</a:t>
            </a:fld>
            <a:endParaRPr lang="tr-TR"/>
          </a:p>
        </p:txBody>
      </p:sp>
      <p:sp>
        <p:nvSpPr>
          <p:cNvPr id="6" name="Footer Placeholder 5"/>
          <p:cNvSpPr>
            <a:spLocks noGrp="1"/>
          </p:cNvSpPr>
          <p:nvPr>
            <p:ph type="ftr" sz="quarter" idx="11"/>
          </p:nvPr>
        </p:nvSpPr>
        <p:spPr>
          <a:xfrm>
            <a:off x="804672" y="6227064"/>
            <a:ext cx="10588752" cy="320040"/>
          </a:xfrm>
        </p:spPr>
        <p:txBody>
          <a:bodyPr/>
          <a:lstStyle/>
          <a:p>
            <a:endParaRPr lang="tr-TR"/>
          </a:p>
        </p:txBody>
      </p:sp>
      <p:sp>
        <p:nvSpPr>
          <p:cNvPr id="7" name="Slide Number Placeholder 6"/>
          <p:cNvSpPr>
            <a:spLocks noGrp="1"/>
          </p:cNvSpPr>
          <p:nvPr>
            <p:ph type="sldNum" sz="quarter" idx="12"/>
          </p:nvPr>
        </p:nvSpPr>
        <p:spPr>
          <a:xfrm>
            <a:off x="10469880"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2783672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125305" y="1488985"/>
            <a:ext cx="6264350" cy="169685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118447" y="4351687"/>
            <a:ext cx="6265588" cy="17040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868A584F-09AE-4073-A40F-15BA2681CFC6}" type="datetimeFigureOut">
              <a:rPr lang="tr-TR" smtClean="0"/>
              <a:t>14.12.2017</a:t>
            </a:fld>
            <a:endParaRPr lang="tr-TR"/>
          </a:p>
        </p:txBody>
      </p:sp>
      <p:sp>
        <p:nvSpPr>
          <p:cNvPr id="8" name="Footer Placeholder 7"/>
          <p:cNvSpPr>
            <a:spLocks noGrp="1"/>
          </p:cNvSpPr>
          <p:nvPr>
            <p:ph type="ftr" sz="quarter" idx="11"/>
          </p:nvPr>
        </p:nvSpPr>
        <p:spPr>
          <a:xfrm>
            <a:off x="804672" y="6227064"/>
            <a:ext cx="10588752" cy="320040"/>
          </a:xfrm>
        </p:spPr>
        <p:txBody>
          <a:bodyPr/>
          <a:lstStyle/>
          <a:p>
            <a:endParaRPr lang="tr-TR"/>
          </a:p>
        </p:txBody>
      </p:sp>
      <p:sp>
        <p:nvSpPr>
          <p:cNvPr id="9" name="Slide Number Placeholder 8"/>
          <p:cNvSpPr>
            <a:spLocks noGrp="1"/>
          </p:cNvSpPr>
          <p:nvPr>
            <p:ph type="sldNum" sz="quarter" idx="12"/>
          </p:nvPr>
        </p:nvSpPr>
        <p:spPr>
          <a:xfrm>
            <a:off x="10469880"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649651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68A584F-09AE-4073-A40F-15BA2681CFC6}" type="datetimeFigureOut">
              <a:rPr lang="tr-TR" smtClean="0"/>
              <a:t>14.12.2017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441094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868A584F-09AE-4073-A40F-15BA2681CFC6}" type="datetimeFigureOut">
              <a:rPr lang="tr-TR" smtClean="0"/>
              <a:t>14.12.2017</a:t>
            </a:fld>
            <a:endParaRPr lang="tr-TR"/>
          </a:p>
        </p:txBody>
      </p:sp>
      <p:sp>
        <p:nvSpPr>
          <p:cNvPr id="3" name="Footer Placeholder 2"/>
          <p:cNvSpPr>
            <a:spLocks noGrp="1"/>
          </p:cNvSpPr>
          <p:nvPr>
            <p:ph type="ftr" sz="quarter" idx="11"/>
          </p:nvPr>
        </p:nvSpPr>
        <p:spPr>
          <a:xfrm>
            <a:off x="804672" y="6227064"/>
            <a:ext cx="10588752" cy="320040"/>
          </a:xfrm>
        </p:spPr>
        <p:txBody>
          <a:bodyPr/>
          <a:lstStyle/>
          <a:p>
            <a:endParaRPr lang="tr-TR"/>
          </a:p>
        </p:txBody>
      </p:sp>
      <p:sp>
        <p:nvSpPr>
          <p:cNvPr id="4" name="Slide Number Placeholder 3"/>
          <p:cNvSpPr>
            <a:spLocks noGrp="1"/>
          </p:cNvSpPr>
          <p:nvPr>
            <p:ph type="sldNum" sz="quarter" idx="12"/>
          </p:nvPr>
        </p:nvSpPr>
        <p:spPr>
          <a:xfrm>
            <a:off x="10469880"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3325272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68A584F-09AE-4073-A40F-15BA2681CFC6}"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1731366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804672" y="320040"/>
            <a:ext cx="3657600" cy="320040"/>
          </a:xfrm>
        </p:spPr>
        <p:txBody>
          <a:bodyPr/>
          <a:lstStyle/>
          <a:p>
            <a:fld id="{868A584F-09AE-4073-A40F-15BA2681CFC6}" type="datetimeFigureOut">
              <a:rPr lang="tr-TR" smtClean="0"/>
              <a:t>14.12.2017</a:t>
            </a:fld>
            <a:endParaRPr lang="tr-TR"/>
          </a:p>
        </p:txBody>
      </p:sp>
      <p:sp>
        <p:nvSpPr>
          <p:cNvPr id="6" name="Footer Placeholder 5"/>
          <p:cNvSpPr>
            <a:spLocks noGrp="1"/>
          </p:cNvSpPr>
          <p:nvPr>
            <p:ph type="ftr" sz="quarter" idx="11"/>
          </p:nvPr>
        </p:nvSpPr>
        <p:spPr>
          <a:xfrm>
            <a:off x="804672" y="6227064"/>
            <a:ext cx="5942203" cy="320040"/>
          </a:xfrm>
        </p:spPr>
        <p:txBody>
          <a:bodyPr/>
          <a:lstStyle/>
          <a:p>
            <a:endParaRPr lang="tr-TR"/>
          </a:p>
        </p:txBody>
      </p:sp>
      <p:sp>
        <p:nvSpPr>
          <p:cNvPr id="7" name="Slide Number Placeholder 6"/>
          <p:cNvSpPr>
            <a:spLocks noGrp="1"/>
          </p:cNvSpPr>
          <p:nvPr>
            <p:ph type="sldNum" sz="quarter" idx="12"/>
          </p:nvPr>
        </p:nvSpPr>
        <p:spPr>
          <a:xfrm>
            <a:off x="5828377" y="320040"/>
            <a:ext cx="914400" cy="320040"/>
          </a:xfrm>
        </p:spPr>
        <p:txBody>
          <a:bodyPr/>
          <a:lstStyle/>
          <a:p>
            <a:fld id="{07F6E2E7-299E-4718-B5E4-889E01895E20}" type="slidenum">
              <a:rPr lang="tr-TR" smtClean="0"/>
              <a:t>‹#›</a:t>
            </a:fld>
            <a:endParaRPr lang="tr-TR"/>
          </a:p>
        </p:txBody>
      </p:sp>
    </p:spTree>
    <p:extLst>
      <p:ext uri="{BB962C8B-B14F-4D97-AF65-F5344CB8AC3E}">
        <p14:creationId xmlns:p14="http://schemas.microsoft.com/office/powerpoint/2010/main" val="146623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868A584F-09AE-4073-A40F-15BA2681CFC6}" type="datetimeFigureOut">
              <a:rPr lang="tr-TR" smtClean="0"/>
              <a:t>14.12.2017</a:t>
            </a:fld>
            <a:endParaRPr lang="tr-T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07F6E2E7-299E-4718-B5E4-889E01895E20}" type="slidenum">
              <a:rPr lang="tr-TR" smtClean="0"/>
              <a:t>‹#›</a:t>
            </a:fld>
            <a:endParaRPr lang="tr-TR"/>
          </a:p>
        </p:txBody>
      </p:sp>
    </p:spTree>
    <p:extLst>
      <p:ext uri="{BB962C8B-B14F-4D97-AF65-F5344CB8AC3E}">
        <p14:creationId xmlns:p14="http://schemas.microsoft.com/office/powerpoint/2010/main" val="29196193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NORMALİZASYON</a:t>
            </a:r>
            <a:endParaRPr lang="tr-TR" dirty="0"/>
          </a:p>
        </p:txBody>
      </p:sp>
      <p:sp>
        <p:nvSpPr>
          <p:cNvPr id="3" name="Alt Başlık 2"/>
          <p:cNvSpPr>
            <a:spLocks noGrp="1"/>
          </p:cNvSpPr>
          <p:nvPr>
            <p:ph type="subTitle" idx="1"/>
          </p:nvPr>
        </p:nvSpPr>
        <p:spPr/>
        <p:txBody>
          <a:bodyPr/>
          <a:lstStyle/>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1550" y="176863"/>
            <a:ext cx="1828800" cy="1816608"/>
          </a:xfrm>
          <a:prstGeom prst="rect">
            <a:avLst/>
          </a:prstGeom>
        </p:spPr>
      </p:pic>
    </p:spTree>
    <p:extLst>
      <p:ext uri="{BB962C8B-B14F-4D97-AF65-F5344CB8AC3E}">
        <p14:creationId xmlns:p14="http://schemas.microsoft.com/office/powerpoint/2010/main" val="1073948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Şekilde </a:t>
            </a:r>
            <a:r>
              <a:rPr lang="tr-TR" dirty="0"/>
              <a:t>görüldüğü gibi telefon bilgileri yeni bir tabloya taşındı ve telefonların kime ait olduğunu göstermek için öğrencilerin numaralarının girilebileceği bir alan eklendi. </a:t>
            </a:r>
            <a:endParaRPr lang="tr-TR" dirty="0" smtClean="0"/>
          </a:p>
          <a:p>
            <a:r>
              <a:rPr lang="tr-TR" dirty="0" smtClean="0"/>
              <a:t>Böylece </a:t>
            </a:r>
            <a:r>
              <a:rPr lang="tr-TR" dirty="0"/>
              <a:t>bu iki tablo öğrenci numarasına (</a:t>
            </a:r>
            <a:r>
              <a:rPr lang="tr-TR" dirty="0" err="1"/>
              <a:t>Ogr_ID</a:t>
            </a:r>
            <a:r>
              <a:rPr lang="tr-TR" dirty="0"/>
              <a:t> alanı) göre ilişkilendirilmiş oldu. </a:t>
            </a:r>
            <a:endParaRPr lang="tr-TR" dirty="0" smtClean="0"/>
          </a:p>
          <a:p>
            <a:r>
              <a:rPr lang="tr-TR" dirty="0" smtClean="0"/>
              <a:t>Buradaki </a:t>
            </a:r>
            <a:r>
              <a:rPr lang="tr-TR" dirty="0"/>
              <a:t>ilişkide </a:t>
            </a:r>
            <a:r>
              <a:rPr lang="tr-TR" dirty="0" err="1"/>
              <a:t>Ogrenci</a:t>
            </a:r>
            <a:r>
              <a:rPr lang="tr-TR" dirty="0"/>
              <a:t> tablosundaki </a:t>
            </a:r>
            <a:r>
              <a:rPr lang="tr-TR" dirty="0" err="1"/>
              <a:t>Ogr_ID</a:t>
            </a:r>
            <a:r>
              <a:rPr lang="tr-TR" dirty="0"/>
              <a:t> alanı birincil anahtar, Telefonlar tablosundaki </a:t>
            </a:r>
            <a:r>
              <a:rPr lang="tr-TR" dirty="0" err="1"/>
              <a:t>Ogr_ID</a:t>
            </a:r>
            <a:r>
              <a:rPr lang="tr-TR" dirty="0"/>
              <a:t> </a:t>
            </a:r>
            <a:r>
              <a:rPr lang="tr-TR" dirty="0" smtClean="0"/>
              <a:t>alanı </a:t>
            </a:r>
            <a:r>
              <a:rPr lang="tr-TR" dirty="0"/>
              <a:t>ise </a:t>
            </a:r>
            <a:r>
              <a:rPr lang="tr-TR" dirty="0" smtClean="0"/>
              <a:t>yabancıl </a:t>
            </a:r>
            <a:r>
              <a:rPr lang="tr-TR" dirty="0"/>
              <a:t>anahtardır.</a:t>
            </a:r>
          </a:p>
        </p:txBody>
      </p:sp>
    </p:spTree>
    <p:extLst>
      <p:ext uri="{BB962C8B-B14F-4D97-AF65-F5344CB8AC3E}">
        <p14:creationId xmlns:p14="http://schemas.microsoft.com/office/powerpoint/2010/main" val="1203862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a:p>
          <a:p>
            <a:pPr marL="0" indent="0">
              <a:buNone/>
            </a:pPr>
            <a:r>
              <a:rPr lang="tr-TR" b="1" dirty="0"/>
              <a:t>Sorunlar </a:t>
            </a:r>
          </a:p>
          <a:p>
            <a:pPr marL="0" indent="0">
              <a:buNone/>
            </a:pPr>
            <a:r>
              <a:rPr lang="tr-TR" dirty="0"/>
              <a:t>–Veri Ekleme </a:t>
            </a:r>
          </a:p>
          <a:p>
            <a:pPr marL="0" indent="0">
              <a:buNone/>
            </a:pPr>
            <a:r>
              <a:rPr lang="tr-TR" dirty="0"/>
              <a:t>•Eklenen verinin daha önce olup olmadığının kontrolü zor </a:t>
            </a:r>
          </a:p>
          <a:p>
            <a:pPr marL="0" indent="0">
              <a:buNone/>
            </a:pPr>
            <a:r>
              <a:rPr lang="tr-TR" dirty="0"/>
              <a:t>–Veri güncelleme </a:t>
            </a:r>
          </a:p>
          <a:p>
            <a:pPr marL="0" indent="0">
              <a:buNone/>
            </a:pPr>
            <a:r>
              <a:rPr lang="tr-TR" dirty="0"/>
              <a:t>•Kişiye ait bir telefon numarası güncellenmek istediğine hangisinin güncelleneceği </a:t>
            </a:r>
          </a:p>
          <a:p>
            <a:pPr marL="0" indent="0">
              <a:buNone/>
            </a:pPr>
            <a:r>
              <a:rPr lang="tr-TR" dirty="0"/>
              <a:t>–Veri silme </a:t>
            </a:r>
          </a:p>
          <a:p>
            <a:pPr marL="0" indent="0">
              <a:buNone/>
            </a:pPr>
            <a:r>
              <a:rPr lang="tr-TR" dirty="0"/>
              <a:t>•Silinecek verinin hangisi olduğu </a:t>
            </a:r>
          </a:p>
          <a:p>
            <a:endParaRPr lang="tr-TR" dirty="0"/>
          </a:p>
        </p:txBody>
      </p:sp>
    </p:spTree>
    <p:extLst>
      <p:ext uri="{BB962C8B-B14F-4D97-AF65-F5344CB8AC3E}">
        <p14:creationId xmlns:p14="http://schemas.microsoft.com/office/powerpoint/2010/main" val="1149031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İkinci normal form-2NF</a:t>
            </a:r>
            <a:endParaRPr lang="tr-TR" dirty="0"/>
          </a:p>
        </p:txBody>
      </p:sp>
      <p:sp>
        <p:nvSpPr>
          <p:cNvPr id="3" name="İçerik Yer Tutucusu 2"/>
          <p:cNvSpPr>
            <a:spLocks noGrp="1"/>
          </p:cNvSpPr>
          <p:nvPr>
            <p:ph idx="1"/>
          </p:nvPr>
        </p:nvSpPr>
        <p:spPr/>
        <p:txBody>
          <a:bodyPr>
            <a:normAutofit/>
          </a:bodyPr>
          <a:lstStyle/>
          <a:p>
            <a:endParaRPr lang="tr-TR" dirty="0"/>
          </a:p>
          <a:p>
            <a:pPr marL="0" indent="0">
              <a:buNone/>
            </a:pPr>
            <a:r>
              <a:rPr lang="tr-TR" dirty="0" smtClean="0"/>
              <a:t>1.Tabloda </a:t>
            </a:r>
            <a:r>
              <a:rPr lang="tr-TR" dirty="0"/>
              <a:t>bir birincil anahtar olmalı ve anahtar olmayan sütunlar birincil anahtara bağımlı olmalı. </a:t>
            </a:r>
          </a:p>
          <a:p>
            <a:pPr marL="0" indent="0">
              <a:buNone/>
            </a:pPr>
            <a:r>
              <a:rPr lang="tr-TR" dirty="0" smtClean="0"/>
              <a:t>2.Birincil </a:t>
            </a:r>
            <a:r>
              <a:rPr lang="tr-TR" dirty="0"/>
              <a:t>anahtar birden fazla sütundan oluşuyorsa tablodaki veriler her iki sütuna da bağımlı olmalıdır. </a:t>
            </a: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endParaRPr lang="tr-TR" dirty="0"/>
          </a:p>
          <a:p>
            <a:r>
              <a:rPr lang="tr-TR" dirty="0"/>
              <a:t>Öğrenci bilgileri ve not bilgileri ayrılmalı. </a:t>
            </a:r>
          </a:p>
          <a:p>
            <a:endParaRPr lang="tr-TR" dirty="0"/>
          </a:p>
        </p:txBody>
      </p:sp>
      <p:pic>
        <p:nvPicPr>
          <p:cNvPr id="4" name="Resim 3"/>
          <p:cNvPicPr>
            <a:picLocks noChangeAspect="1"/>
          </p:cNvPicPr>
          <p:nvPr/>
        </p:nvPicPr>
        <p:blipFill>
          <a:blip r:embed="rId2"/>
          <a:stretch>
            <a:fillRect/>
          </a:stretch>
        </p:blipFill>
        <p:spPr>
          <a:xfrm>
            <a:off x="5118447" y="2989098"/>
            <a:ext cx="4248728" cy="2006640"/>
          </a:xfrm>
          <a:prstGeom prst="rect">
            <a:avLst/>
          </a:prstGeom>
        </p:spPr>
      </p:pic>
    </p:spTree>
    <p:extLst>
      <p:ext uri="{BB962C8B-B14F-4D97-AF65-F5344CB8AC3E}">
        <p14:creationId xmlns:p14="http://schemas.microsoft.com/office/powerpoint/2010/main" val="3968207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a:t>İkinci normal forma uygun hali </a:t>
            </a:r>
          </a:p>
          <a:p>
            <a:endParaRPr lang="tr-TR" dirty="0"/>
          </a:p>
        </p:txBody>
      </p:sp>
      <p:pic>
        <p:nvPicPr>
          <p:cNvPr id="4" name="Resim 3"/>
          <p:cNvPicPr>
            <a:picLocks noChangeAspect="1"/>
          </p:cNvPicPr>
          <p:nvPr/>
        </p:nvPicPr>
        <p:blipFill>
          <a:blip r:embed="rId2"/>
          <a:stretch>
            <a:fillRect/>
          </a:stretch>
        </p:blipFill>
        <p:spPr>
          <a:xfrm>
            <a:off x="5118447" y="691302"/>
            <a:ext cx="6169890" cy="2427396"/>
          </a:xfrm>
          <a:prstGeom prst="rect">
            <a:avLst/>
          </a:prstGeom>
        </p:spPr>
      </p:pic>
    </p:spTree>
    <p:extLst>
      <p:ext uri="{BB962C8B-B14F-4D97-AF65-F5344CB8AC3E}">
        <p14:creationId xmlns:p14="http://schemas.microsoft.com/office/powerpoint/2010/main" val="2461415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Üçüncü normal form - 3nf</a:t>
            </a:r>
            <a:endParaRPr lang="tr-TR" dirty="0"/>
          </a:p>
        </p:txBody>
      </p:sp>
      <p:sp>
        <p:nvSpPr>
          <p:cNvPr id="3" name="İçerik Yer Tutucusu 2"/>
          <p:cNvSpPr>
            <a:spLocks noGrp="1"/>
          </p:cNvSpPr>
          <p:nvPr>
            <p:ph idx="1"/>
          </p:nvPr>
        </p:nvSpPr>
        <p:spPr/>
        <p:txBody>
          <a:bodyPr/>
          <a:lstStyle/>
          <a:p>
            <a:endParaRPr lang="tr-TR" dirty="0"/>
          </a:p>
          <a:p>
            <a:r>
              <a:rPr lang="tr-TR" dirty="0"/>
              <a:t>Anahtar olmayan sütunlar anahtar sütuna tam bağımlı olmalı. Anahtar olmayan sütuna bağımlı olmamalı. </a:t>
            </a:r>
          </a:p>
          <a:p>
            <a:endParaRPr lang="tr-TR" dirty="0"/>
          </a:p>
        </p:txBody>
      </p:sp>
      <p:pic>
        <p:nvPicPr>
          <p:cNvPr id="4" name="Resim 3"/>
          <p:cNvPicPr>
            <a:picLocks noChangeAspect="1"/>
          </p:cNvPicPr>
          <p:nvPr/>
        </p:nvPicPr>
        <p:blipFill>
          <a:blip r:embed="rId2"/>
          <a:stretch>
            <a:fillRect/>
          </a:stretch>
        </p:blipFill>
        <p:spPr>
          <a:xfrm>
            <a:off x="5366327" y="1051299"/>
            <a:ext cx="3953166" cy="1855186"/>
          </a:xfrm>
          <a:prstGeom prst="rect">
            <a:avLst/>
          </a:prstGeom>
        </p:spPr>
      </p:pic>
    </p:spTree>
    <p:extLst>
      <p:ext uri="{BB962C8B-B14F-4D97-AF65-F5344CB8AC3E}">
        <p14:creationId xmlns:p14="http://schemas.microsoft.com/office/powerpoint/2010/main" val="2064385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5118100" y="2386299"/>
            <a:ext cx="6281738" cy="2082227"/>
          </a:xfrm>
          <a:prstGeom prst="rect">
            <a:avLst/>
          </a:prstGeom>
        </p:spPr>
      </p:pic>
    </p:spTree>
    <p:extLst>
      <p:ext uri="{BB962C8B-B14F-4D97-AF65-F5344CB8AC3E}">
        <p14:creationId xmlns:p14="http://schemas.microsoft.com/office/powerpoint/2010/main" val="1538606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Normalizasyon</a:t>
            </a:r>
            <a:r>
              <a:rPr lang="tr-TR" dirty="0" smtClean="0"/>
              <a:t> örnek-1</a:t>
            </a:r>
            <a:endParaRPr lang="tr-TR" dirty="0"/>
          </a:p>
        </p:txBody>
      </p:sp>
      <p:pic>
        <p:nvPicPr>
          <p:cNvPr id="4" name="İçerik Yer Tutucusu 3"/>
          <p:cNvPicPr>
            <a:picLocks noGrp="1" noChangeAspect="1"/>
          </p:cNvPicPr>
          <p:nvPr>
            <p:ph idx="1"/>
          </p:nvPr>
        </p:nvPicPr>
        <p:blipFill>
          <a:blip r:embed="rId2"/>
          <a:stretch>
            <a:fillRect/>
          </a:stretch>
        </p:blipFill>
        <p:spPr>
          <a:xfrm>
            <a:off x="5118100" y="2202128"/>
            <a:ext cx="6281738" cy="2450568"/>
          </a:xfrm>
          <a:prstGeom prst="rect">
            <a:avLst/>
          </a:prstGeom>
        </p:spPr>
      </p:pic>
    </p:spTree>
    <p:extLst>
      <p:ext uri="{BB962C8B-B14F-4D97-AF65-F5344CB8AC3E}">
        <p14:creationId xmlns:p14="http://schemas.microsoft.com/office/powerpoint/2010/main" val="3063419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smtClean="0"/>
              <a:t>1NF </a:t>
            </a:r>
            <a:r>
              <a:rPr lang="tr-TR" dirty="0"/>
              <a:t>Uygun 2NF </a:t>
            </a:r>
            <a:r>
              <a:rPr lang="tr-TR" dirty="0" smtClean="0"/>
              <a:t>değil</a:t>
            </a:r>
          </a:p>
          <a:p>
            <a:endParaRPr lang="tr-TR" dirty="0"/>
          </a:p>
          <a:p>
            <a:endParaRPr lang="tr-TR" dirty="0" smtClean="0"/>
          </a:p>
          <a:p>
            <a:endParaRPr lang="tr-TR" dirty="0"/>
          </a:p>
          <a:p>
            <a:endParaRPr lang="tr-TR" dirty="0" smtClean="0"/>
          </a:p>
          <a:p>
            <a:endParaRPr lang="tr-TR" dirty="0"/>
          </a:p>
          <a:p>
            <a:endParaRPr lang="tr-TR" dirty="0" smtClean="0"/>
          </a:p>
          <a:p>
            <a:endParaRPr lang="tr-TR" dirty="0" smtClean="0"/>
          </a:p>
          <a:p>
            <a:pPr marL="0" indent="0">
              <a:buNone/>
            </a:pPr>
            <a:r>
              <a:rPr lang="tr-TR" dirty="0" smtClean="0"/>
              <a:t> </a:t>
            </a:r>
            <a:endParaRPr lang="tr-TR" dirty="0"/>
          </a:p>
          <a:p>
            <a:endParaRPr lang="tr-TR" dirty="0"/>
          </a:p>
        </p:txBody>
      </p:sp>
      <p:pic>
        <p:nvPicPr>
          <p:cNvPr id="4" name="İçerik Yer Tutucusu 3"/>
          <p:cNvPicPr>
            <a:picLocks noChangeAspect="1"/>
          </p:cNvPicPr>
          <p:nvPr/>
        </p:nvPicPr>
        <p:blipFill>
          <a:blip r:embed="rId2"/>
          <a:stretch>
            <a:fillRect/>
          </a:stretch>
        </p:blipFill>
        <p:spPr>
          <a:xfrm>
            <a:off x="4667972" y="2193283"/>
            <a:ext cx="7899111" cy="3081521"/>
          </a:xfrm>
          <a:prstGeom prst="rect">
            <a:avLst/>
          </a:prstGeom>
        </p:spPr>
      </p:pic>
    </p:spTree>
    <p:extLst>
      <p:ext uri="{BB962C8B-B14F-4D97-AF65-F5344CB8AC3E}">
        <p14:creationId xmlns:p14="http://schemas.microsoft.com/office/powerpoint/2010/main" val="1954267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4562763" y="1426077"/>
            <a:ext cx="8072584" cy="2766660"/>
          </a:xfrm>
          <a:prstGeom prst="rect">
            <a:avLst/>
          </a:prstGeom>
        </p:spPr>
      </p:pic>
      <p:sp>
        <p:nvSpPr>
          <p:cNvPr id="5" name="Dikdörtgen 4"/>
          <p:cNvSpPr/>
          <p:nvPr/>
        </p:nvSpPr>
        <p:spPr>
          <a:xfrm>
            <a:off x="5735781" y="4192737"/>
            <a:ext cx="6096000" cy="800219"/>
          </a:xfrm>
          <a:prstGeom prst="rect">
            <a:avLst/>
          </a:prstGeom>
        </p:spPr>
        <p:txBody>
          <a:bodyPr>
            <a:spAutoFit/>
          </a:bodyPr>
          <a:lstStyle/>
          <a:p>
            <a:endParaRPr lang="tr-TR" sz="900" dirty="0">
              <a:solidFill>
                <a:srgbClr val="000000"/>
              </a:solidFill>
              <a:latin typeface="Arial" panose="020B0604020202020204" pitchFamily="34" charset="0"/>
            </a:endParaRPr>
          </a:p>
          <a:p>
            <a:endParaRPr lang="tr-TR" sz="900" dirty="0">
              <a:latin typeface="Arial" panose="020B0604020202020204" pitchFamily="34" charset="0"/>
            </a:endParaRPr>
          </a:p>
          <a:p>
            <a:r>
              <a:rPr lang="tr-TR" sz="2800" dirty="0">
                <a:latin typeface="Arial" panose="020B0604020202020204" pitchFamily="34" charset="0"/>
              </a:rPr>
              <a:t>2NF uygun 3NF uygun değil. </a:t>
            </a:r>
          </a:p>
        </p:txBody>
      </p:sp>
    </p:spTree>
    <p:extLst>
      <p:ext uri="{BB962C8B-B14F-4D97-AF65-F5344CB8AC3E}">
        <p14:creationId xmlns:p14="http://schemas.microsoft.com/office/powerpoint/2010/main" val="2606377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5118100" y="1646371"/>
            <a:ext cx="6281738" cy="3562083"/>
          </a:xfrm>
          <a:prstGeom prst="rect">
            <a:avLst/>
          </a:prstGeom>
        </p:spPr>
      </p:pic>
    </p:spTree>
    <p:extLst>
      <p:ext uri="{BB962C8B-B14F-4D97-AF65-F5344CB8AC3E}">
        <p14:creationId xmlns:p14="http://schemas.microsoft.com/office/powerpoint/2010/main" val="103286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Tanım</a:t>
            </a:r>
            <a:endParaRPr lang="tr-TR" dirty="0"/>
          </a:p>
        </p:txBody>
      </p:sp>
      <p:sp>
        <p:nvSpPr>
          <p:cNvPr id="3" name="İçerik Yer Tutucusu 2"/>
          <p:cNvSpPr>
            <a:spLocks noGrp="1"/>
          </p:cNvSpPr>
          <p:nvPr>
            <p:ph idx="1"/>
          </p:nvPr>
        </p:nvSpPr>
        <p:spPr/>
        <p:txBody>
          <a:bodyPr/>
          <a:lstStyle/>
          <a:p>
            <a:endParaRPr lang="tr-TR" dirty="0"/>
          </a:p>
          <a:p>
            <a:endParaRPr lang="tr-TR" dirty="0"/>
          </a:p>
          <a:p>
            <a:r>
              <a:rPr lang="tr-TR" dirty="0" err="1"/>
              <a:t>Normalizasyon</a:t>
            </a:r>
            <a:r>
              <a:rPr lang="tr-TR" dirty="0"/>
              <a:t>; veri tabanı tasarım aşamasında veri tekrarını, veri kaybını veya veri yetersizliğini önlemek için gerçekleştirilen işlemlerdir. </a:t>
            </a:r>
          </a:p>
          <a:p>
            <a:endParaRPr lang="tr-TR" dirty="0"/>
          </a:p>
          <a:p>
            <a:endParaRPr lang="tr-TR" dirty="0"/>
          </a:p>
          <a:p>
            <a:r>
              <a:rPr lang="tr-TR" dirty="0" err="1"/>
              <a:t>Normalizasyon</a:t>
            </a:r>
            <a:r>
              <a:rPr lang="tr-TR" dirty="0"/>
              <a:t> tanım olarak ise ; (</a:t>
            </a:r>
            <a:r>
              <a:rPr lang="tr-TR" b="1" dirty="0"/>
              <a:t>Ayrıştırma</a:t>
            </a:r>
            <a:r>
              <a:rPr lang="tr-TR" dirty="0"/>
              <a:t>), </a:t>
            </a:r>
            <a:r>
              <a:rPr lang="tr-TR" dirty="0" err="1"/>
              <a:t>veritabanlarında</a:t>
            </a:r>
            <a:r>
              <a:rPr lang="tr-TR" dirty="0"/>
              <a:t> çok fazla sütun ve satırdan oluşan bir tabloyu tekrarlardan arındırmak için daha az satır ve sütun içeren alt kümelerine ayrıştırma işlemidir. </a:t>
            </a:r>
          </a:p>
          <a:p>
            <a:endParaRPr lang="tr-TR" dirty="0"/>
          </a:p>
        </p:txBody>
      </p:sp>
    </p:spTree>
    <p:extLst>
      <p:ext uri="{BB962C8B-B14F-4D97-AF65-F5344CB8AC3E}">
        <p14:creationId xmlns:p14="http://schemas.microsoft.com/office/powerpoint/2010/main" val="1107717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SQL veri tipleri</a:t>
            </a:r>
            <a:endParaRPr lang="tr-TR" dirty="0"/>
          </a:p>
        </p:txBody>
      </p:sp>
      <p:sp>
        <p:nvSpPr>
          <p:cNvPr id="3" name="İçerik Yer Tutucusu 2"/>
          <p:cNvSpPr>
            <a:spLocks noGrp="1"/>
          </p:cNvSpPr>
          <p:nvPr>
            <p:ph idx="1"/>
          </p:nvPr>
        </p:nvSpPr>
        <p:spPr/>
        <p:txBody>
          <a:bodyPr/>
          <a:lstStyle/>
          <a:p>
            <a:r>
              <a:rPr lang="tr-TR" dirty="0"/>
              <a:t>Tablolar oluşturulurken alanların saklayacağı verilerin tiplerinin belirtilmesi gerekir. Girilecek veri, metin, tam sayı, </a:t>
            </a:r>
            <a:r>
              <a:rPr lang="tr-TR" dirty="0" err="1"/>
              <a:t>ondalıklı</a:t>
            </a:r>
            <a:r>
              <a:rPr lang="tr-TR" dirty="0"/>
              <a:t> sayı ya da tarih olabilir. </a:t>
            </a:r>
            <a:endParaRPr lang="tr-TR" dirty="0" smtClean="0"/>
          </a:p>
          <a:p>
            <a:r>
              <a:rPr lang="tr-TR" dirty="0" smtClean="0"/>
              <a:t>Bu </a:t>
            </a:r>
            <a:r>
              <a:rPr lang="tr-TR" dirty="0"/>
              <a:t>yüzden tablo oluşturmaya geçmeden önce </a:t>
            </a:r>
            <a:r>
              <a:rPr lang="tr-TR" dirty="0" smtClean="0"/>
              <a:t>SQL’de </a:t>
            </a:r>
            <a:r>
              <a:rPr lang="tr-TR" dirty="0"/>
              <a:t>kullanılan veri tiplerinin açıklanmasında fayda vardır. </a:t>
            </a:r>
          </a:p>
        </p:txBody>
      </p:sp>
    </p:spTree>
    <p:extLst>
      <p:ext uri="{BB962C8B-B14F-4D97-AF65-F5344CB8AC3E}">
        <p14:creationId xmlns:p14="http://schemas.microsoft.com/office/powerpoint/2010/main" val="1594790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Tamsayı Veri Tipleri</a:t>
            </a:r>
          </a:p>
        </p:txBody>
      </p:sp>
      <p:sp>
        <p:nvSpPr>
          <p:cNvPr id="3" name="İçerik Yer Tutucusu 2"/>
          <p:cNvSpPr>
            <a:spLocks noGrp="1"/>
          </p:cNvSpPr>
          <p:nvPr>
            <p:ph idx="1"/>
          </p:nvPr>
        </p:nvSpPr>
        <p:spPr/>
        <p:txBody>
          <a:bodyPr>
            <a:normAutofit/>
          </a:bodyPr>
          <a:lstStyle/>
          <a:p>
            <a:r>
              <a:rPr lang="tr-TR" dirty="0"/>
              <a:t>Sayısal veri tipleri tamsayı ve </a:t>
            </a:r>
            <a:r>
              <a:rPr lang="tr-TR" dirty="0" err="1"/>
              <a:t>ondalıklı</a:t>
            </a:r>
            <a:r>
              <a:rPr lang="tr-TR" dirty="0"/>
              <a:t> sayı veri tipleri olmak üzere ikiye ayrılırlar. Tamsayı veri tipinde sayıların ondalık kısımları girilememektedir. </a:t>
            </a:r>
            <a:endParaRPr lang="tr-TR" dirty="0" smtClean="0"/>
          </a:p>
          <a:p>
            <a:endParaRPr lang="tr-TR" dirty="0" smtClean="0"/>
          </a:p>
          <a:p>
            <a:r>
              <a:rPr lang="tr-TR" b="1" dirty="0"/>
              <a:t>Bit</a:t>
            </a:r>
            <a:r>
              <a:rPr lang="tr-TR" dirty="0"/>
              <a:t>, 1 ya da 0 değerini saklamak için kullanılır. Genellikle Evet/Hayır şeklindeki mantıksal bilgileri tutmak için kullanılır. Örneğin bir öğrencinin burs alıp almadığı bilgisini tutmak için kullanılabilir. Burs alıyorsa 1, almıyorsa 0 şeklinde </a:t>
            </a:r>
            <a:r>
              <a:rPr lang="tr-TR" dirty="0" err="1"/>
              <a:t>veritabanında</a:t>
            </a:r>
            <a:r>
              <a:rPr lang="tr-TR" dirty="0"/>
              <a:t> tutulabilir. </a:t>
            </a:r>
            <a:r>
              <a:rPr lang="tr-TR" dirty="0" err="1"/>
              <a:t>Veritabanında</a:t>
            </a:r>
            <a:r>
              <a:rPr lang="tr-TR" dirty="0"/>
              <a:t> 1 </a:t>
            </a:r>
            <a:r>
              <a:rPr lang="tr-TR" dirty="0" err="1"/>
              <a:t>byte’lık</a:t>
            </a:r>
            <a:r>
              <a:rPr lang="tr-TR" dirty="0"/>
              <a:t> yer kaplar. ayı veri tiplerinde sayıların ondalık kısımları girilememektedir. </a:t>
            </a:r>
            <a:endParaRPr lang="tr-TR" dirty="0" smtClean="0"/>
          </a:p>
        </p:txBody>
      </p:sp>
    </p:spTree>
    <p:extLst>
      <p:ext uri="{BB962C8B-B14F-4D97-AF65-F5344CB8AC3E}">
        <p14:creationId xmlns:p14="http://schemas.microsoft.com/office/powerpoint/2010/main" val="3965884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Tinyint</a:t>
            </a:r>
            <a:r>
              <a:rPr lang="tr-TR" dirty="0"/>
              <a:t>, 0 ile 255 arasındaki sayıları tutmak için kullanılır. </a:t>
            </a:r>
            <a:r>
              <a:rPr lang="tr-TR" dirty="0" err="1"/>
              <a:t>Veritabanında</a:t>
            </a:r>
            <a:r>
              <a:rPr lang="tr-TR" dirty="0"/>
              <a:t> 1 </a:t>
            </a:r>
            <a:r>
              <a:rPr lang="tr-TR" dirty="0" err="1"/>
              <a:t>byte’lık</a:t>
            </a:r>
            <a:r>
              <a:rPr lang="tr-TR" dirty="0"/>
              <a:t> yer kaplar. </a:t>
            </a:r>
          </a:p>
          <a:p>
            <a:endParaRPr lang="tr-TR" dirty="0"/>
          </a:p>
        </p:txBody>
      </p:sp>
    </p:spTree>
    <p:extLst>
      <p:ext uri="{BB962C8B-B14F-4D97-AF65-F5344CB8AC3E}">
        <p14:creationId xmlns:p14="http://schemas.microsoft.com/office/powerpoint/2010/main" val="3044609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Smallint</a:t>
            </a:r>
            <a:r>
              <a:rPr lang="tr-TR" dirty="0"/>
              <a:t>, -32.768 ile 32.767 arasındaki sayıları saklamak için kullanılır. </a:t>
            </a:r>
            <a:r>
              <a:rPr lang="tr-TR" dirty="0" err="1"/>
              <a:t>Veritabanında</a:t>
            </a:r>
            <a:r>
              <a:rPr lang="tr-TR" dirty="0"/>
              <a:t> 2 </a:t>
            </a:r>
            <a:r>
              <a:rPr lang="tr-TR" dirty="0" err="1"/>
              <a:t>byte’lık</a:t>
            </a:r>
            <a:r>
              <a:rPr lang="tr-TR" dirty="0"/>
              <a:t> yer kaplar. </a:t>
            </a:r>
          </a:p>
          <a:p>
            <a:endParaRPr lang="tr-TR" dirty="0"/>
          </a:p>
        </p:txBody>
      </p:sp>
    </p:spTree>
    <p:extLst>
      <p:ext uri="{BB962C8B-B14F-4D97-AF65-F5344CB8AC3E}">
        <p14:creationId xmlns:p14="http://schemas.microsoft.com/office/powerpoint/2010/main" val="4165598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Int</a:t>
            </a:r>
            <a:r>
              <a:rPr lang="tr-TR" b="1" dirty="0"/>
              <a:t> </a:t>
            </a:r>
            <a:r>
              <a:rPr lang="tr-TR" dirty="0"/>
              <a:t>, -2.147.483.648 ile 2.147.483.647 arasındaki sayıları saklamak için kullanılır. </a:t>
            </a:r>
            <a:r>
              <a:rPr lang="tr-TR" dirty="0" err="1"/>
              <a:t>Veritabanında</a:t>
            </a:r>
            <a:r>
              <a:rPr lang="tr-TR" dirty="0"/>
              <a:t> 4 </a:t>
            </a:r>
            <a:r>
              <a:rPr lang="tr-TR" dirty="0" err="1"/>
              <a:t>byte’lık</a:t>
            </a:r>
            <a:r>
              <a:rPr lang="tr-TR" dirty="0"/>
              <a:t> yer kaplar. </a:t>
            </a:r>
          </a:p>
          <a:p>
            <a:endParaRPr lang="tr-TR" dirty="0"/>
          </a:p>
        </p:txBody>
      </p:sp>
    </p:spTree>
    <p:extLst>
      <p:ext uri="{BB962C8B-B14F-4D97-AF65-F5344CB8AC3E}">
        <p14:creationId xmlns:p14="http://schemas.microsoft.com/office/powerpoint/2010/main" val="227348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Bigint</a:t>
            </a:r>
            <a:r>
              <a:rPr lang="tr-TR" dirty="0"/>
              <a:t>, -9.223.372.036.854.775.808 ile 9.223.372.036.854.775.807 arasındaki verileri saklamak için kullanılır. </a:t>
            </a:r>
            <a:r>
              <a:rPr lang="tr-TR" dirty="0" err="1"/>
              <a:t>Veritabanında</a:t>
            </a:r>
            <a:r>
              <a:rPr lang="tr-TR" dirty="0"/>
              <a:t> 8 </a:t>
            </a:r>
            <a:r>
              <a:rPr lang="tr-TR" dirty="0" err="1"/>
              <a:t>byte’lık</a:t>
            </a:r>
            <a:r>
              <a:rPr lang="tr-TR" dirty="0"/>
              <a:t> yer kaplar. </a:t>
            </a:r>
          </a:p>
          <a:p>
            <a:endParaRPr lang="tr-TR" dirty="0"/>
          </a:p>
        </p:txBody>
      </p:sp>
    </p:spTree>
    <p:extLst>
      <p:ext uri="{BB962C8B-B14F-4D97-AF65-F5344CB8AC3E}">
        <p14:creationId xmlns:p14="http://schemas.microsoft.com/office/powerpoint/2010/main" val="297595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fi-FI" dirty="0" smtClean="0"/>
              <a:t>Kes</a:t>
            </a:r>
            <a:r>
              <a:rPr lang="tr-TR" dirty="0" smtClean="0"/>
              <a:t>i</a:t>
            </a:r>
            <a:r>
              <a:rPr lang="fi-FI" dirty="0" smtClean="0"/>
              <a:t>n </a:t>
            </a:r>
            <a:r>
              <a:rPr lang="fi-FI" dirty="0"/>
              <a:t>Ondalık Sayı </a:t>
            </a:r>
            <a:r>
              <a:rPr lang="fi-FI" dirty="0" smtClean="0"/>
              <a:t>Ver</a:t>
            </a:r>
            <a:r>
              <a:rPr lang="tr-TR" dirty="0" smtClean="0"/>
              <a:t>i</a:t>
            </a:r>
            <a:r>
              <a:rPr lang="fi-FI" dirty="0" smtClean="0"/>
              <a:t> T</a:t>
            </a:r>
            <a:r>
              <a:rPr lang="tr-TR" dirty="0" smtClean="0"/>
              <a:t>i</a:t>
            </a:r>
            <a:r>
              <a:rPr lang="fi-FI" dirty="0" smtClean="0"/>
              <a:t>pler</a:t>
            </a:r>
            <a:r>
              <a:rPr lang="tr-TR" dirty="0" smtClean="0"/>
              <a:t>i</a:t>
            </a:r>
            <a:endParaRPr lang="tr-TR" dirty="0"/>
          </a:p>
        </p:txBody>
      </p:sp>
      <p:sp>
        <p:nvSpPr>
          <p:cNvPr id="3" name="İçerik Yer Tutucusu 2"/>
          <p:cNvSpPr>
            <a:spLocks noGrp="1"/>
          </p:cNvSpPr>
          <p:nvPr>
            <p:ph idx="1"/>
          </p:nvPr>
        </p:nvSpPr>
        <p:spPr/>
        <p:txBody>
          <a:bodyPr/>
          <a:lstStyle/>
          <a:p>
            <a:r>
              <a:rPr lang="tr-TR" dirty="0"/>
              <a:t>Ondalık sayıların hem tamsayı bölümlerini hem ondalık bölümlerini tam olarak saklayan veri tipleridir</a:t>
            </a:r>
            <a:r>
              <a:rPr lang="tr-TR" dirty="0" smtClean="0"/>
              <a:t>.</a:t>
            </a:r>
          </a:p>
          <a:p>
            <a:endParaRPr lang="tr-TR" dirty="0"/>
          </a:p>
          <a:p>
            <a:r>
              <a:rPr lang="tr-TR" b="1" dirty="0" err="1"/>
              <a:t>Smallmoney</a:t>
            </a:r>
            <a:r>
              <a:rPr lang="tr-TR" dirty="0"/>
              <a:t>, -214.768,3648 ile 214.748,3647 arasındaki sayıları saklamak için kullanılır. Ondalık tarafında 4 hane saklayabilir. Aynı zamanda para birimi bilgisini de saklayabilmektedir. 10 bin farklı para birimini saklayabilmektedir. </a:t>
            </a:r>
            <a:r>
              <a:rPr lang="tr-TR" dirty="0" err="1"/>
              <a:t>Veritabanında</a:t>
            </a:r>
            <a:r>
              <a:rPr lang="tr-TR" dirty="0"/>
              <a:t> 4 </a:t>
            </a:r>
            <a:r>
              <a:rPr lang="tr-TR" dirty="0" err="1"/>
              <a:t>byte’lık</a:t>
            </a:r>
            <a:r>
              <a:rPr lang="tr-TR" dirty="0"/>
              <a:t> yer kaplar. </a:t>
            </a:r>
          </a:p>
        </p:txBody>
      </p:sp>
    </p:spTree>
    <p:extLst>
      <p:ext uri="{BB962C8B-B14F-4D97-AF65-F5344CB8AC3E}">
        <p14:creationId xmlns:p14="http://schemas.microsoft.com/office/powerpoint/2010/main" val="9211487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Money</a:t>
            </a:r>
            <a:r>
              <a:rPr lang="tr-TR" dirty="0"/>
              <a:t>, -922.337.203.685.477,5808 ile 922.337.203.685.477,5807 arasındaki sayıları saklayabilir. Ondalık tarafında 4 hane saklayabilir. Aynı zamanda para birimi bilgisini de saklayabilmektedir. 10 bin farklı para birimini saklayabilmektedir. </a:t>
            </a:r>
            <a:r>
              <a:rPr lang="tr-TR" dirty="0" err="1"/>
              <a:t>Veritabanında</a:t>
            </a:r>
            <a:r>
              <a:rPr lang="tr-TR" dirty="0"/>
              <a:t> 8 </a:t>
            </a:r>
            <a:r>
              <a:rPr lang="tr-TR" dirty="0" err="1"/>
              <a:t>byte’lık</a:t>
            </a:r>
            <a:r>
              <a:rPr lang="tr-TR" dirty="0"/>
              <a:t> yer kaplar. </a:t>
            </a:r>
          </a:p>
        </p:txBody>
      </p:sp>
    </p:spTree>
    <p:extLst>
      <p:ext uri="{BB962C8B-B14F-4D97-AF65-F5344CB8AC3E}">
        <p14:creationId xmlns:p14="http://schemas.microsoft.com/office/powerpoint/2010/main" val="344602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err="1"/>
              <a:t>Numeric</a:t>
            </a:r>
            <a:r>
              <a:rPr lang="tr-TR" dirty="0"/>
              <a:t> veri tipinde saklanacak sayınının basamak sayısı tanımlanabilmektedir. Sayıların tam ve ondalık basamak sayıları belirtilerek bu işlem gerçekleşmektedir. </a:t>
            </a:r>
            <a:r>
              <a:rPr lang="tr-TR" dirty="0" err="1"/>
              <a:t>Numeric</a:t>
            </a:r>
            <a:r>
              <a:rPr lang="tr-TR" dirty="0"/>
              <a:t> veri tipinin boyutu, belirtilen bu bilgilere göre değişkenlik göstermektedir. Hem negatif hem de pozitif 38 basamağa kadar sayı saklayabilir. Aşağıdaki tabloda bu bilgileri bulabilirsiniz. </a:t>
            </a:r>
            <a:endParaRPr lang="tr-TR" dirty="0" smtClean="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r>
              <a:rPr lang="tr-TR" dirty="0" err="1" smtClean="0"/>
              <a:t>Numeric</a:t>
            </a:r>
            <a:r>
              <a:rPr lang="tr-TR" dirty="0" smtClean="0"/>
              <a:t> </a:t>
            </a:r>
            <a:r>
              <a:rPr lang="tr-TR" dirty="0"/>
              <a:t>alan tanımlandığında basamak sayılarının belirtilmesi gerekir. </a:t>
            </a:r>
            <a:endParaRPr lang="tr-TR" dirty="0" smtClean="0"/>
          </a:p>
          <a:p>
            <a:endParaRPr lang="tr-TR" dirty="0"/>
          </a:p>
        </p:txBody>
      </p:sp>
      <p:pic>
        <p:nvPicPr>
          <p:cNvPr id="4" name="Resim 3"/>
          <p:cNvPicPr>
            <a:picLocks noChangeAspect="1"/>
          </p:cNvPicPr>
          <p:nvPr/>
        </p:nvPicPr>
        <p:blipFill>
          <a:blip r:embed="rId2"/>
          <a:stretch>
            <a:fillRect/>
          </a:stretch>
        </p:blipFill>
        <p:spPr>
          <a:xfrm>
            <a:off x="6378195" y="2359161"/>
            <a:ext cx="3762375" cy="2543175"/>
          </a:xfrm>
          <a:prstGeom prst="rect">
            <a:avLst/>
          </a:prstGeom>
        </p:spPr>
      </p:pic>
    </p:spTree>
    <p:extLst>
      <p:ext uri="{BB962C8B-B14F-4D97-AF65-F5344CB8AC3E}">
        <p14:creationId xmlns:p14="http://schemas.microsoft.com/office/powerpoint/2010/main" val="159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Decimal</a:t>
            </a:r>
            <a:r>
              <a:rPr lang="tr-TR" dirty="0"/>
              <a:t> veri tipi </a:t>
            </a:r>
            <a:r>
              <a:rPr lang="tr-TR" dirty="0" err="1"/>
              <a:t>numeric</a:t>
            </a:r>
            <a:r>
              <a:rPr lang="tr-TR" dirty="0"/>
              <a:t> ile eşdeğerdir. Aynı amaçla kullanılırlar fakat isimleri farklıdır. </a:t>
            </a:r>
            <a:endParaRPr lang="tr-TR" dirty="0" smtClean="0"/>
          </a:p>
          <a:p>
            <a:endParaRPr lang="tr-TR" dirty="0"/>
          </a:p>
          <a:p>
            <a:pPr marL="0" indent="0">
              <a:buNone/>
            </a:pPr>
            <a:r>
              <a:rPr lang="tr-TR" dirty="0" smtClean="0"/>
              <a:t>•</a:t>
            </a:r>
            <a:r>
              <a:rPr lang="tr-TR" b="1" i="1" dirty="0" err="1"/>
              <a:t>Float</a:t>
            </a:r>
            <a:r>
              <a:rPr lang="tr-TR" b="1" i="1" dirty="0"/>
              <a:t>: </a:t>
            </a:r>
            <a:r>
              <a:rPr lang="tr-TR" dirty="0"/>
              <a:t>Çok büyük ve çok küçük kesirli sayılar için kullanılan veri tipidir. Boyutu 4 ile 8 </a:t>
            </a:r>
            <a:r>
              <a:rPr lang="tr-TR" dirty="0" err="1"/>
              <a:t>byte</a:t>
            </a:r>
            <a:r>
              <a:rPr lang="tr-TR" dirty="0"/>
              <a:t> arasındadır. </a:t>
            </a:r>
            <a:endParaRPr lang="tr-TR" dirty="0" smtClean="0"/>
          </a:p>
          <a:p>
            <a:pPr marL="0" indent="0">
              <a:buNone/>
            </a:pPr>
            <a:endParaRPr lang="tr-TR" dirty="0"/>
          </a:p>
          <a:p>
            <a:pPr marL="0" indent="0">
              <a:buNone/>
            </a:pPr>
            <a:r>
              <a:rPr lang="en-US" dirty="0"/>
              <a:t>•</a:t>
            </a:r>
            <a:r>
              <a:rPr lang="en-US" b="1" dirty="0"/>
              <a:t>Real</a:t>
            </a:r>
            <a:r>
              <a:rPr lang="en-US" dirty="0"/>
              <a:t>: Float </a:t>
            </a:r>
            <a:r>
              <a:rPr lang="en-US" dirty="0" err="1"/>
              <a:t>ile</a:t>
            </a:r>
            <a:r>
              <a:rPr lang="en-US" dirty="0"/>
              <a:t> </a:t>
            </a:r>
            <a:r>
              <a:rPr lang="en-US" dirty="0" err="1"/>
              <a:t>aynı</a:t>
            </a:r>
            <a:r>
              <a:rPr lang="en-US" dirty="0"/>
              <a:t> </a:t>
            </a:r>
            <a:r>
              <a:rPr lang="en-US" dirty="0" err="1"/>
              <a:t>özelliklere</a:t>
            </a:r>
            <a:r>
              <a:rPr lang="en-US" dirty="0"/>
              <a:t> </a:t>
            </a:r>
            <a:r>
              <a:rPr lang="en-US" dirty="0" err="1"/>
              <a:t>sahip</a:t>
            </a:r>
            <a:r>
              <a:rPr lang="en-US" dirty="0"/>
              <a:t>. </a:t>
            </a:r>
          </a:p>
          <a:p>
            <a:endParaRPr lang="tr-TR" dirty="0"/>
          </a:p>
        </p:txBody>
      </p:sp>
    </p:spTree>
    <p:extLst>
      <p:ext uri="{BB962C8B-B14F-4D97-AF65-F5344CB8AC3E}">
        <p14:creationId xmlns:p14="http://schemas.microsoft.com/office/powerpoint/2010/main" val="96305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endParaRPr lang="tr-TR" dirty="0"/>
          </a:p>
          <a:p>
            <a:r>
              <a:rPr lang="tr-TR" dirty="0" err="1" smtClean="0"/>
              <a:t>Normalizasyon</a:t>
            </a:r>
            <a:r>
              <a:rPr lang="tr-TR" dirty="0" smtClean="0"/>
              <a:t> </a:t>
            </a:r>
            <a:r>
              <a:rPr lang="tr-TR" dirty="0"/>
              <a:t>yapılırken uyulması gereken kurulların her birine </a:t>
            </a:r>
            <a:r>
              <a:rPr lang="tr-TR" b="1" dirty="0"/>
              <a:t>normal form </a:t>
            </a:r>
            <a:r>
              <a:rPr lang="tr-TR" dirty="0"/>
              <a:t>adı verilir. </a:t>
            </a:r>
          </a:p>
          <a:p>
            <a:r>
              <a:rPr lang="tr-TR" dirty="0"/>
              <a:t>–Birinci Normal Form (1NF) </a:t>
            </a:r>
          </a:p>
          <a:p>
            <a:r>
              <a:rPr lang="tr-TR" dirty="0"/>
              <a:t>–İkinci Normal Form (2NF) </a:t>
            </a:r>
          </a:p>
          <a:p>
            <a:r>
              <a:rPr lang="tr-TR" dirty="0"/>
              <a:t>–Üçüncü Normal Form (3NF) </a:t>
            </a:r>
            <a:endParaRPr lang="tr-TR" dirty="0" smtClean="0"/>
          </a:p>
          <a:p>
            <a:endParaRPr lang="tr-TR" dirty="0"/>
          </a:p>
          <a:p>
            <a:endParaRPr lang="tr-TR" dirty="0"/>
          </a:p>
          <a:p>
            <a:r>
              <a:rPr lang="tr-TR" dirty="0"/>
              <a:t>Daha yüksek düzey formlar var ama çok fazla kullanılmıyor. </a:t>
            </a:r>
            <a:endParaRPr lang="tr-TR" dirty="0" smtClean="0"/>
          </a:p>
          <a:p>
            <a:endParaRPr lang="tr-TR" dirty="0"/>
          </a:p>
          <a:p>
            <a:endParaRPr lang="tr-TR" dirty="0"/>
          </a:p>
          <a:p>
            <a:r>
              <a:rPr lang="tr-TR" dirty="0"/>
              <a:t>İlk üç düzey ihlal edilirse </a:t>
            </a:r>
          </a:p>
          <a:p>
            <a:r>
              <a:rPr lang="tr-TR" dirty="0"/>
              <a:t>–Kayıt güncelleme </a:t>
            </a:r>
          </a:p>
          <a:p>
            <a:r>
              <a:rPr lang="tr-TR" dirty="0"/>
              <a:t>–Kayıt silme </a:t>
            </a:r>
          </a:p>
          <a:p>
            <a:r>
              <a:rPr lang="tr-TR" dirty="0"/>
              <a:t>–Kayıt bulmada zorluk çekilir. </a:t>
            </a:r>
          </a:p>
          <a:p>
            <a:endParaRPr lang="tr-TR" dirty="0"/>
          </a:p>
          <a:p>
            <a:endParaRPr lang="tr-TR" dirty="0"/>
          </a:p>
          <a:p>
            <a:endParaRPr lang="tr-TR" dirty="0" smtClean="0"/>
          </a:p>
          <a:p>
            <a:endParaRPr lang="tr-TR" dirty="0"/>
          </a:p>
        </p:txBody>
      </p:sp>
    </p:spTree>
    <p:extLst>
      <p:ext uri="{BB962C8B-B14F-4D97-AF65-F5344CB8AC3E}">
        <p14:creationId xmlns:p14="http://schemas.microsoft.com/office/powerpoint/2010/main" val="41258022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Metinsel</a:t>
            </a:r>
            <a:r>
              <a:rPr lang="tr-TR" dirty="0"/>
              <a:t> Veri Tipleri </a:t>
            </a:r>
          </a:p>
        </p:txBody>
      </p:sp>
      <p:sp>
        <p:nvSpPr>
          <p:cNvPr id="3" name="İçerik Yer Tutucusu 2"/>
          <p:cNvSpPr>
            <a:spLocks noGrp="1"/>
          </p:cNvSpPr>
          <p:nvPr>
            <p:ph idx="1"/>
          </p:nvPr>
        </p:nvSpPr>
        <p:spPr/>
        <p:txBody>
          <a:bodyPr/>
          <a:lstStyle/>
          <a:p>
            <a:endParaRPr lang="tr-TR" dirty="0"/>
          </a:p>
          <a:p>
            <a:r>
              <a:rPr lang="tr-TR" dirty="0"/>
              <a:t>ANSI standartlarına uyan herhangi bir karakter 1 </a:t>
            </a:r>
            <a:r>
              <a:rPr lang="tr-TR" dirty="0" err="1"/>
              <a:t>byte</a:t>
            </a:r>
            <a:r>
              <a:rPr lang="tr-TR" dirty="0"/>
              <a:t> yer kaplar. Ancak Unicode karakterler ise hafızada 2 </a:t>
            </a:r>
            <a:r>
              <a:rPr lang="tr-TR" dirty="0" err="1"/>
              <a:t>byte</a:t>
            </a:r>
            <a:r>
              <a:rPr lang="tr-TR" dirty="0"/>
              <a:t> yer kaplar. Unicode karakterler farklı dillere özgü </a:t>
            </a:r>
            <a:r>
              <a:rPr lang="tr-TR" dirty="0" err="1"/>
              <a:t>karakterlerdir.Türkçe</a:t>
            </a:r>
            <a:r>
              <a:rPr lang="tr-TR" dirty="0"/>
              <a:t>’ de kullandığımız </a:t>
            </a:r>
            <a:r>
              <a:rPr lang="tr-TR" dirty="0" err="1"/>
              <a:t>ç,ğ,ş,ö</a:t>
            </a:r>
            <a:r>
              <a:rPr lang="tr-TR" dirty="0"/>
              <a:t> gibi harfler bizim dilimize özgüdür ve ANSI standartlarında yer almamaktadır. </a:t>
            </a:r>
          </a:p>
          <a:p>
            <a:r>
              <a:rPr lang="tr-TR" b="1" dirty="0" err="1" smtClean="0"/>
              <a:t>Char</a:t>
            </a:r>
            <a:r>
              <a:rPr lang="tr-TR" b="1" dirty="0" smtClean="0"/>
              <a:t>(n): </a:t>
            </a:r>
            <a:r>
              <a:rPr lang="tr-TR" dirty="0" smtClean="0"/>
              <a:t>Boyutu1 </a:t>
            </a:r>
            <a:r>
              <a:rPr lang="tr-TR" dirty="0"/>
              <a:t>ile 8000 arasında değişir. Maksimum 8000 karakter tutar. </a:t>
            </a:r>
            <a:endParaRPr lang="tr-TR" dirty="0" smtClean="0"/>
          </a:p>
          <a:p>
            <a:endParaRPr lang="tr-TR" dirty="0"/>
          </a:p>
          <a:p>
            <a:endParaRPr lang="tr-TR" dirty="0"/>
          </a:p>
        </p:txBody>
      </p:sp>
    </p:spTree>
    <p:extLst>
      <p:ext uri="{BB962C8B-B14F-4D97-AF65-F5344CB8AC3E}">
        <p14:creationId xmlns:p14="http://schemas.microsoft.com/office/powerpoint/2010/main" val="28832949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b="1" dirty="0" err="1"/>
              <a:t>Nchar</a:t>
            </a:r>
            <a:r>
              <a:rPr lang="tr-TR" b="1" dirty="0"/>
              <a:t>(n): </a:t>
            </a:r>
            <a:r>
              <a:rPr lang="tr-TR" dirty="0"/>
              <a:t>Boyutu 2 ile 8000 arasında değişir. Maksimum 4000 karakter tutar. </a:t>
            </a:r>
          </a:p>
          <a:p>
            <a:endParaRPr lang="tr-TR" dirty="0"/>
          </a:p>
        </p:txBody>
      </p:sp>
    </p:spTree>
    <p:extLst>
      <p:ext uri="{BB962C8B-B14F-4D97-AF65-F5344CB8AC3E}">
        <p14:creationId xmlns:p14="http://schemas.microsoft.com/office/powerpoint/2010/main" val="2477762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b="1" dirty="0" err="1"/>
              <a:t>Varchar</a:t>
            </a:r>
            <a:r>
              <a:rPr lang="tr-TR" b="1" dirty="0"/>
              <a:t>(n): </a:t>
            </a:r>
            <a:r>
              <a:rPr lang="tr-TR" dirty="0"/>
              <a:t>Boyutu1 ile 8000 arasında değişir. Maksimum 8000 karakter tutar. </a:t>
            </a:r>
          </a:p>
          <a:p>
            <a:endParaRPr lang="tr-TR" dirty="0"/>
          </a:p>
        </p:txBody>
      </p:sp>
    </p:spTree>
    <p:extLst>
      <p:ext uri="{BB962C8B-B14F-4D97-AF65-F5344CB8AC3E}">
        <p14:creationId xmlns:p14="http://schemas.microsoft.com/office/powerpoint/2010/main" val="10380187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b="1" dirty="0" err="1"/>
              <a:t>Nvarchar</a:t>
            </a:r>
            <a:r>
              <a:rPr lang="tr-TR" b="1" dirty="0"/>
              <a:t>(n): </a:t>
            </a:r>
            <a:r>
              <a:rPr lang="tr-TR" dirty="0"/>
              <a:t>Boyutu 2 ile 8000 arasında değişir. Maksimum 4000 karakter tutar. </a:t>
            </a:r>
          </a:p>
          <a:p>
            <a:endParaRPr lang="tr-TR" dirty="0"/>
          </a:p>
        </p:txBody>
      </p:sp>
    </p:spTree>
    <p:extLst>
      <p:ext uri="{BB962C8B-B14F-4D97-AF65-F5344CB8AC3E}">
        <p14:creationId xmlns:p14="http://schemas.microsoft.com/office/powerpoint/2010/main" val="8689529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b="1" dirty="0" err="1"/>
              <a:t>Nvarchar</a:t>
            </a:r>
            <a:r>
              <a:rPr lang="tr-TR" b="1" dirty="0"/>
              <a:t>(MAX): </a:t>
            </a:r>
            <a:r>
              <a:rPr lang="tr-TR" dirty="0"/>
              <a:t>Maksimum 2 </a:t>
            </a:r>
            <a:r>
              <a:rPr lang="tr-TR" dirty="0" err="1"/>
              <a:t>gigabyte</a:t>
            </a:r>
            <a:r>
              <a:rPr lang="tr-TR" dirty="0"/>
              <a:t> (536.870.912 karakter) veri saklar. </a:t>
            </a:r>
          </a:p>
          <a:p>
            <a:endParaRPr lang="tr-TR" dirty="0"/>
          </a:p>
        </p:txBody>
      </p:sp>
    </p:spTree>
    <p:extLst>
      <p:ext uri="{BB962C8B-B14F-4D97-AF65-F5344CB8AC3E}">
        <p14:creationId xmlns:p14="http://schemas.microsoft.com/office/powerpoint/2010/main" val="20180703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b="1" dirty="0" err="1"/>
              <a:t>Text</a:t>
            </a:r>
            <a:r>
              <a:rPr lang="tr-TR" b="1" dirty="0"/>
              <a:t>: </a:t>
            </a:r>
            <a:r>
              <a:rPr lang="tr-TR" dirty="0"/>
              <a:t>Maksimum 2 </a:t>
            </a:r>
            <a:r>
              <a:rPr lang="tr-TR" dirty="0" err="1"/>
              <a:t>gigabyte</a:t>
            </a:r>
            <a:r>
              <a:rPr lang="tr-TR" dirty="0"/>
              <a:t> (1.073.741.824 karakter) veri saklar. </a:t>
            </a:r>
          </a:p>
          <a:p>
            <a:endParaRPr lang="tr-TR" dirty="0"/>
          </a:p>
          <a:p>
            <a:endParaRPr lang="tr-TR" dirty="0"/>
          </a:p>
          <a:p>
            <a:r>
              <a:rPr lang="tr-TR" b="1" dirty="0" err="1"/>
              <a:t>Ntext</a:t>
            </a:r>
            <a:r>
              <a:rPr lang="tr-TR" b="1" dirty="0"/>
              <a:t>: </a:t>
            </a:r>
            <a:r>
              <a:rPr lang="tr-TR" dirty="0"/>
              <a:t>Maksimum 2 </a:t>
            </a:r>
            <a:r>
              <a:rPr lang="tr-TR" dirty="0" err="1"/>
              <a:t>gigabyte</a:t>
            </a:r>
            <a:r>
              <a:rPr lang="tr-TR" dirty="0"/>
              <a:t> (536.870.912 karakter) veri saklar. </a:t>
            </a:r>
          </a:p>
          <a:p>
            <a:endParaRPr lang="tr-TR" dirty="0"/>
          </a:p>
        </p:txBody>
      </p:sp>
    </p:spTree>
    <p:extLst>
      <p:ext uri="{BB962C8B-B14F-4D97-AF65-F5344CB8AC3E}">
        <p14:creationId xmlns:p14="http://schemas.microsoft.com/office/powerpoint/2010/main" val="4168035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dirty="0"/>
              <a:t>Örnek olarak </a:t>
            </a:r>
            <a:r>
              <a:rPr lang="tr-TR" dirty="0" err="1"/>
              <a:t>char</a:t>
            </a:r>
            <a:r>
              <a:rPr lang="tr-TR" dirty="0"/>
              <a:t>(10) olarak tanımladığımız değişkene “ali” değerini de yazsak “</a:t>
            </a:r>
            <a:r>
              <a:rPr lang="tr-TR" dirty="0" err="1"/>
              <a:t>mehmet</a:t>
            </a:r>
            <a:r>
              <a:rPr lang="tr-TR" dirty="0"/>
              <a:t>” değerini de yazsak kapladığı alan 10 </a:t>
            </a:r>
            <a:r>
              <a:rPr lang="tr-TR" dirty="0" err="1"/>
              <a:t>byte</a:t>
            </a:r>
            <a:r>
              <a:rPr lang="tr-TR" dirty="0"/>
              <a:t> </a:t>
            </a:r>
            <a:r>
              <a:rPr lang="tr-TR" dirty="0" err="1"/>
              <a:t>dır.Fakat</a:t>
            </a:r>
            <a:r>
              <a:rPr lang="tr-TR" dirty="0"/>
              <a:t> </a:t>
            </a:r>
            <a:r>
              <a:rPr lang="tr-TR" dirty="0" err="1"/>
              <a:t>varchar</a:t>
            </a:r>
            <a:r>
              <a:rPr lang="tr-TR" dirty="0"/>
              <a:t>(10) olarak tanımladığımız bir değişkene “ali” değerini yazarsak 3 </a:t>
            </a:r>
            <a:r>
              <a:rPr lang="tr-TR" dirty="0" err="1"/>
              <a:t>byte</a:t>
            </a:r>
            <a:r>
              <a:rPr lang="tr-TR" dirty="0"/>
              <a:t> “</a:t>
            </a:r>
            <a:r>
              <a:rPr lang="tr-TR" dirty="0" err="1"/>
              <a:t>mehmet</a:t>
            </a:r>
            <a:r>
              <a:rPr lang="tr-TR" dirty="0"/>
              <a:t>” değerini yazarsak 6 </a:t>
            </a:r>
            <a:r>
              <a:rPr lang="tr-TR" dirty="0" err="1"/>
              <a:t>byte</a:t>
            </a:r>
            <a:r>
              <a:rPr lang="tr-TR" dirty="0"/>
              <a:t> yer kaplar. yani veriye göre kapladığı alan değişir. </a:t>
            </a:r>
            <a:r>
              <a:rPr lang="tr-TR" dirty="0" err="1"/>
              <a:t>char</a:t>
            </a:r>
            <a:r>
              <a:rPr lang="tr-TR" dirty="0"/>
              <a:t> ve </a:t>
            </a:r>
            <a:r>
              <a:rPr lang="tr-TR" dirty="0" err="1"/>
              <a:t>varchar</a:t>
            </a:r>
            <a:r>
              <a:rPr lang="tr-TR" dirty="0"/>
              <a:t> arasındaki fark budur. </a:t>
            </a:r>
          </a:p>
          <a:p>
            <a:endParaRPr lang="tr-TR" dirty="0"/>
          </a:p>
        </p:txBody>
      </p:sp>
    </p:spTree>
    <p:extLst>
      <p:ext uri="{BB962C8B-B14F-4D97-AF65-F5344CB8AC3E}">
        <p14:creationId xmlns:p14="http://schemas.microsoft.com/office/powerpoint/2010/main" val="1061229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dirty="0" err="1"/>
              <a:t>nvarchar</a:t>
            </a:r>
            <a:r>
              <a:rPr lang="tr-TR" dirty="0"/>
              <a:t>(10) olarak tanımladığımız değişkene “ali” değerini yazarsak kaç </a:t>
            </a:r>
            <a:r>
              <a:rPr lang="tr-TR" dirty="0" err="1"/>
              <a:t>byte</a:t>
            </a:r>
            <a:r>
              <a:rPr lang="tr-TR" dirty="0"/>
              <a:t> yer kaplar “</a:t>
            </a:r>
            <a:r>
              <a:rPr lang="tr-TR" dirty="0" err="1"/>
              <a:t>mehmet</a:t>
            </a:r>
            <a:r>
              <a:rPr lang="tr-TR" dirty="0"/>
              <a:t>” değerini yazarsak kaç </a:t>
            </a:r>
            <a:r>
              <a:rPr lang="tr-TR" dirty="0" err="1"/>
              <a:t>byte</a:t>
            </a:r>
            <a:r>
              <a:rPr lang="tr-TR" dirty="0"/>
              <a:t> yer kaplar? </a:t>
            </a:r>
          </a:p>
          <a:p>
            <a:endParaRPr lang="tr-TR" dirty="0"/>
          </a:p>
        </p:txBody>
      </p:sp>
    </p:spTree>
    <p:extLst>
      <p:ext uri="{BB962C8B-B14F-4D97-AF65-F5344CB8AC3E}">
        <p14:creationId xmlns:p14="http://schemas.microsoft.com/office/powerpoint/2010/main" val="13706078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dirty="0" err="1"/>
              <a:t>Null</a:t>
            </a:r>
            <a:r>
              <a:rPr lang="tr-TR" dirty="0"/>
              <a:t> ve Not </a:t>
            </a:r>
            <a:r>
              <a:rPr lang="tr-TR" dirty="0" err="1"/>
              <a:t>Null</a:t>
            </a:r>
            <a:r>
              <a:rPr lang="tr-TR" dirty="0"/>
              <a:t> </a:t>
            </a:r>
          </a:p>
        </p:txBody>
      </p:sp>
      <p:sp>
        <p:nvSpPr>
          <p:cNvPr id="3" name="İçerik Yer Tutucusu 2"/>
          <p:cNvSpPr>
            <a:spLocks noGrp="1"/>
          </p:cNvSpPr>
          <p:nvPr>
            <p:ph idx="1"/>
          </p:nvPr>
        </p:nvSpPr>
        <p:spPr/>
        <p:txBody>
          <a:bodyPr/>
          <a:lstStyle/>
          <a:p>
            <a:endParaRPr lang="tr-TR" dirty="0"/>
          </a:p>
          <a:p>
            <a:endParaRPr lang="tr-TR" dirty="0"/>
          </a:p>
          <a:p>
            <a:r>
              <a:rPr lang="tr-TR" dirty="0" smtClean="0"/>
              <a:t>Bir </a:t>
            </a:r>
            <a:r>
              <a:rPr lang="tr-TR" dirty="0"/>
              <a:t>alanın NULL olarak tanımlanması demek bu alana veri girilmeden yeni bir satır oluşturulabileceği anlamına gelir. Örneğin: iki isimli insanları düşünerek 2. isim diye bir yer açtık tablomuzda. Fakat her insanın 2. ismi olmak zorunda değil. </a:t>
            </a:r>
            <a:r>
              <a:rPr lang="tr-TR" dirty="0" err="1"/>
              <a:t>Ozaman</a:t>
            </a:r>
            <a:r>
              <a:rPr lang="tr-TR" dirty="0"/>
              <a:t> 2. isim özelliğini NULL yapabiliriz. </a:t>
            </a:r>
            <a:endParaRPr lang="tr-TR" dirty="0" smtClean="0"/>
          </a:p>
          <a:p>
            <a:endParaRPr lang="tr-TR" dirty="0"/>
          </a:p>
          <a:p>
            <a:r>
              <a:rPr lang="tr-TR" dirty="0" smtClean="0"/>
              <a:t>Fakat </a:t>
            </a:r>
            <a:r>
              <a:rPr lang="tr-TR" dirty="0"/>
              <a:t>bazı veriler </a:t>
            </a:r>
            <a:r>
              <a:rPr lang="tr-TR" dirty="0" err="1"/>
              <a:t>varki</a:t>
            </a:r>
            <a:r>
              <a:rPr lang="tr-TR" dirty="0"/>
              <a:t> bunları kesinlikle NULL yapamayız. Mesela TC kimlik numarası her insanda olmak zorundadır. O yüzden TC kimlik numarası değerini kesinlikle boş bırakılamaz. </a:t>
            </a:r>
          </a:p>
          <a:p>
            <a:endParaRPr lang="tr-TR" dirty="0"/>
          </a:p>
        </p:txBody>
      </p:sp>
    </p:spTree>
    <p:extLst>
      <p:ext uri="{BB962C8B-B14F-4D97-AF65-F5344CB8AC3E}">
        <p14:creationId xmlns:p14="http://schemas.microsoft.com/office/powerpoint/2010/main" val="25902813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dirty="0"/>
              <a:t>IDENTITY </a:t>
            </a:r>
            <a:r>
              <a:rPr lang="tr-TR" dirty="0" smtClean="0"/>
              <a:t>(otomatik artan sayı)</a:t>
            </a:r>
            <a:endParaRPr lang="tr-TR" dirty="0"/>
          </a:p>
        </p:txBody>
      </p:sp>
      <p:sp>
        <p:nvSpPr>
          <p:cNvPr id="3" name="İçerik Yer Tutucusu 2"/>
          <p:cNvSpPr>
            <a:spLocks noGrp="1"/>
          </p:cNvSpPr>
          <p:nvPr>
            <p:ph idx="1"/>
          </p:nvPr>
        </p:nvSpPr>
        <p:spPr/>
        <p:txBody>
          <a:bodyPr/>
          <a:lstStyle/>
          <a:p>
            <a:endParaRPr lang="tr-TR" dirty="0"/>
          </a:p>
          <a:p>
            <a:r>
              <a:rPr lang="tr-TR" dirty="0" smtClean="0"/>
              <a:t>Kişi </a:t>
            </a:r>
            <a:r>
              <a:rPr lang="tr-TR" dirty="0"/>
              <a:t>oluşturduğu tabloda verilerin ardışık sayılardan oluşan değerleri alması isteniyorsa </a:t>
            </a:r>
            <a:r>
              <a:rPr lang="tr-TR" dirty="0" err="1"/>
              <a:t>identity</a:t>
            </a:r>
            <a:r>
              <a:rPr lang="tr-TR" dirty="0"/>
              <a:t> özelliği kullanılır. Yani veri ekleyeceğimiz vakit ürün veya nesnesinin ID sayısı otomatik olarak artar. </a:t>
            </a:r>
            <a:endParaRPr lang="tr-TR" dirty="0" smtClean="0"/>
          </a:p>
          <a:p>
            <a:endParaRPr lang="tr-TR" dirty="0"/>
          </a:p>
          <a:p>
            <a:r>
              <a:rPr lang="tr-TR" dirty="0" smtClean="0"/>
              <a:t>Identity </a:t>
            </a:r>
            <a:r>
              <a:rPr lang="tr-TR" dirty="0"/>
              <a:t>alanlar güncellenemezler ve boş bırakılamazlar. </a:t>
            </a:r>
            <a:r>
              <a:rPr lang="tr-TR" dirty="0" err="1"/>
              <a:t>identity</a:t>
            </a:r>
            <a:r>
              <a:rPr lang="tr-TR" dirty="0"/>
              <a:t> alanlar genelde </a:t>
            </a:r>
            <a:r>
              <a:rPr lang="tr-TR" dirty="0" err="1"/>
              <a:t>primary</a:t>
            </a:r>
            <a:r>
              <a:rPr lang="tr-TR" dirty="0"/>
              <a:t> </a:t>
            </a:r>
            <a:r>
              <a:rPr lang="tr-TR" dirty="0" err="1"/>
              <a:t>key</a:t>
            </a:r>
            <a:r>
              <a:rPr lang="tr-TR" dirty="0"/>
              <a:t> olarak kullanılırlar. </a:t>
            </a:r>
          </a:p>
          <a:p>
            <a:endParaRPr lang="tr-TR" dirty="0"/>
          </a:p>
        </p:txBody>
      </p:sp>
    </p:spTree>
    <p:extLst>
      <p:ext uri="{BB962C8B-B14F-4D97-AF65-F5344CB8AC3E}">
        <p14:creationId xmlns:p14="http://schemas.microsoft.com/office/powerpoint/2010/main" val="233614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dirty="0"/>
              <a:t>3NFde olan tablolar 1NF ve 2NFye uygundur. 2NFde olan tablolarda 1NFye uygundur. </a:t>
            </a:r>
          </a:p>
          <a:p>
            <a:endParaRPr lang="tr-TR" dirty="0"/>
          </a:p>
        </p:txBody>
      </p:sp>
    </p:spTree>
    <p:extLst>
      <p:ext uri="{BB962C8B-B14F-4D97-AF65-F5344CB8AC3E}">
        <p14:creationId xmlns:p14="http://schemas.microsoft.com/office/powerpoint/2010/main" val="32794123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16364" y="764373"/>
            <a:ext cx="9889836" cy="1293028"/>
          </a:xfrm>
        </p:spPr>
        <p:txBody>
          <a:bodyPr/>
          <a:lstStyle/>
          <a:p>
            <a:r>
              <a:rPr lang="tr-TR" dirty="0" smtClean="0"/>
              <a:t>Veri bütünlüğü ve </a:t>
            </a:r>
            <a:r>
              <a:rPr lang="tr-TR" dirty="0" err="1" smtClean="0"/>
              <a:t>constraıntler</a:t>
            </a:r>
            <a:endParaRPr lang="tr-TR" dirty="0"/>
          </a:p>
        </p:txBody>
      </p:sp>
      <p:sp>
        <p:nvSpPr>
          <p:cNvPr id="3" name="İçerik Yer Tutucusu 2"/>
          <p:cNvSpPr>
            <a:spLocks noGrp="1"/>
          </p:cNvSpPr>
          <p:nvPr>
            <p:ph idx="1"/>
          </p:nvPr>
        </p:nvSpPr>
        <p:spPr/>
        <p:txBody>
          <a:bodyPr/>
          <a:lstStyle/>
          <a:p>
            <a:endParaRPr lang="tr-TR" dirty="0"/>
          </a:p>
          <a:p>
            <a:r>
              <a:rPr lang="tr-TR" dirty="0"/>
              <a:t>Veri bütünlüğü, bir tabloda veri güncelleme, silme veya ekleme gibi işlemler yapılırken diğer tablo ya da tablolardaki verilerin birbirleriyle uyum içinde olması, dolayısıyla veri tutarlılığının kaybolmamasının garanti altına alınması demektir. </a:t>
            </a:r>
            <a:endParaRPr lang="tr-TR" dirty="0" smtClean="0"/>
          </a:p>
          <a:p>
            <a:endParaRPr lang="tr-TR" dirty="0"/>
          </a:p>
          <a:p>
            <a:r>
              <a:rPr lang="tr-TR" b="1" dirty="0" err="1" smtClean="0"/>
              <a:t>Programsal</a:t>
            </a:r>
            <a:r>
              <a:rPr lang="tr-TR" b="1" dirty="0" smtClean="0"/>
              <a:t> </a:t>
            </a:r>
            <a:r>
              <a:rPr lang="tr-TR" b="1" dirty="0"/>
              <a:t>Veri Bütünlüğü </a:t>
            </a:r>
            <a:endParaRPr lang="tr-TR" dirty="0"/>
          </a:p>
          <a:p>
            <a:r>
              <a:rPr lang="tr-TR" b="1" dirty="0" smtClean="0"/>
              <a:t>Tanımsal </a:t>
            </a:r>
            <a:r>
              <a:rPr lang="tr-TR" b="1" dirty="0"/>
              <a:t>Veri Bütünlüğü </a:t>
            </a:r>
            <a:endParaRPr lang="tr-TR" dirty="0"/>
          </a:p>
          <a:p>
            <a:endParaRPr lang="tr-TR" dirty="0"/>
          </a:p>
        </p:txBody>
      </p:sp>
    </p:spTree>
    <p:extLst>
      <p:ext uri="{BB962C8B-B14F-4D97-AF65-F5344CB8AC3E}">
        <p14:creationId xmlns:p14="http://schemas.microsoft.com/office/powerpoint/2010/main" val="32034553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err="1" smtClean="0"/>
              <a:t>Programsal</a:t>
            </a:r>
            <a:r>
              <a:rPr lang="tr-TR" dirty="0" smtClean="0"/>
              <a:t> </a:t>
            </a:r>
            <a:r>
              <a:rPr lang="tr-TR" dirty="0"/>
              <a:t>Veri Bütünlüğü: </a:t>
            </a:r>
          </a:p>
          <a:p>
            <a:pPr marL="0" indent="0">
              <a:buNone/>
            </a:pPr>
            <a:r>
              <a:rPr lang="tr-TR" dirty="0" smtClean="0"/>
              <a:t>	–</a:t>
            </a:r>
            <a:r>
              <a:rPr lang="tr-TR" dirty="0" err="1"/>
              <a:t>Trigger’ler</a:t>
            </a:r>
            <a:r>
              <a:rPr lang="tr-TR" dirty="0"/>
              <a:t>, </a:t>
            </a:r>
            <a:r>
              <a:rPr lang="tr-TR" dirty="0" err="1"/>
              <a:t>Stored</a:t>
            </a:r>
            <a:r>
              <a:rPr lang="tr-TR" dirty="0"/>
              <a:t> </a:t>
            </a:r>
            <a:r>
              <a:rPr lang="tr-TR" dirty="0" err="1"/>
              <a:t>Procedurler</a:t>
            </a:r>
            <a:r>
              <a:rPr lang="tr-TR" dirty="0"/>
              <a:t>, İş seviyesi Uygulamalar </a:t>
            </a:r>
          </a:p>
          <a:p>
            <a:pPr marL="0" indent="0">
              <a:buNone/>
            </a:pPr>
            <a:r>
              <a:rPr lang="tr-TR" dirty="0" smtClean="0"/>
              <a:t>	–</a:t>
            </a:r>
            <a:r>
              <a:rPr lang="tr-TR" dirty="0" err="1"/>
              <a:t>Transaction’dan</a:t>
            </a:r>
            <a:r>
              <a:rPr lang="tr-TR" dirty="0"/>
              <a:t> sonra devreye giriyor veya, bir sorgu daha kullanarak </a:t>
            </a:r>
            <a:r>
              <a:rPr lang="tr-TR" dirty="0" smtClean="0"/>
              <a:t>	kontrol </a:t>
            </a:r>
            <a:r>
              <a:rPr lang="tr-TR" dirty="0"/>
              <a:t>ediyor. Çok kaynak tüketir. Her türlü kuralı denetleyebilir. </a:t>
            </a:r>
          </a:p>
          <a:p>
            <a:endParaRPr lang="tr-TR" dirty="0"/>
          </a:p>
        </p:txBody>
      </p:sp>
    </p:spTree>
    <p:extLst>
      <p:ext uri="{BB962C8B-B14F-4D97-AF65-F5344CB8AC3E}">
        <p14:creationId xmlns:p14="http://schemas.microsoft.com/office/powerpoint/2010/main" val="19870294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endParaRPr lang="tr-TR" dirty="0"/>
          </a:p>
          <a:p>
            <a:r>
              <a:rPr lang="tr-TR" dirty="0"/>
              <a:t>Tanımsal Veri Bütünlüğü </a:t>
            </a:r>
          </a:p>
          <a:p>
            <a:endParaRPr lang="tr-TR" dirty="0"/>
          </a:p>
          <a:p>
            <a:r>
              <a:rPr lang="tr-TR" dirty="0"/>
              <a:t>–</a:t>
            </a:r>
            <a:r>
              <a:rPr lang="tr-TR" b="1" dirty="0" err="1"/>
              <a:t>Constraint</a:t>
            </a:r>
            <a:r>
              <a:rPr lang="tr-TR" dirty="0"/>
              <a:t>; Tablo ile birlikte derlenir ve </a:t>
            </a:r>
            <a:r>
              <a:rPr lang="tr-TR" dirty="0" err="1"/>
              <a:t>Transaction’dan</a:t>
            </a:r>
            <a:r>
              <a:rPr lang="tr-TR" dirty="0"/>
              <a:t> önce devreye girer. Etkin ancak dinamik değil, her sorunu çözemeyebilir. </a:t>
            </a:r>
          </a:p>
          <a:p>
            <a:r>
              <a:rPr lang="tr-TR" dirty="0"/>
              <a:t>•</a:t>
            </a:r>
            <a:r>
              <a:rPr lang="tr-TR" b="1" dirty="0" err="1"/>
              <a:t>Primary</a:t>
            </a:r>
            <a:r>
              <a:rPr lang="tr-TR" b="1" dirty="0"/>
              <a:t> </a:t>
            </a:r>
            <a:r>
              <a:rPr lang="tr-TR" b="1" dirty="0" err="1"/>
              <a:t>Key</a:t>
            </a:r>
            <a:r>
              <a:rPr lang="tr-TR" b="1" dirty="0"/>
              <a:t> </a:t>
            </a:r>
            <a:r>
              <a:rPr lang="tr-TR" b="1" dirty="0" err="1"/>
              <a:t>Constraint</a:t>
            </a:r>
            <a:r>
              <a:rPr lang="tr-TR" b="1" dirty="0"/>
              <a:t> </a:t>
            </a:r>
            <a:endParaRPr lang="tr-TR" dirty="0"/>
          </a:p>
          <a:p>
            <a:r>
              <a:rPr lang="tr-TR" dirty="0"/>
              <a:t>•</a:t>
            </a:r>
            <a:r>
              <a:rPr lang="tr-TR" b="1" dirty="0" err="1"/>
              <a:t>Unique</a:t>
            </a:r>
            <a:r>
              <a:rPr lang="tr-TR" b="1" dirty="0"/>
              <a:t> </a:t>
            </a:r>
            <a:r>
              <a:rPr lang="tr-TR" b="1" dirty="0" err="1"/>
              <a:t>Constraint</a:t>
            </a:r>
            <a:r>
              <a:rPr lang="tr-TR" b="1" dirty="0"/>
              <a:t> </a:t>
            </a:r>
            <a:endParaRPr lang="tr-TR" dirty="0"/>
          </a:p>
          <a:p>
            <a:r>
              <a:rPr lang="tr-TR" dirty="0"/>
              <a:t>•</a:t>
            </a:r>
            <a:r>
              <a:rPr lang="tr-TR" b="1" dirty="0" err="1"/>
              <a:t>Check</a:t>
            </a:r>
            <a:r>
              <a:rPr lang="tr-TR" b="1" dirty="0"/>
              <a:t> </a:t>
            </a:r>
            <a:r>
              <a:rPr lang="tr-TR" b="1" dirty="0" err="1"/>
              <a:t>Constraint</a:t>
            </a:r>
            <a:r>
              <a:rPr lang="tr-TR" b="1" dirty="0"/>
              <a:t> </a:t>
            </a:r>
            <a:endParaRPr lang="tr-TR" dirty="0"/>
          </a:p>
          <a:p>
            <a:r>
              <a:rPr lang="tr-TR" dirty="0"/>
              <a:t>•</a:t>
            </a:r>
            <a:r>
              <a:rPr lang="tr-TR" b="1" dirty="0" err="1"/>
              <a:t>Default</a:t>
            </a:r>
            <a:r>
              <a:rPr lang="tr-TR" b="1" dirty="0"/>
              <a:t> </a:t>
            </a:r>
            <a:r>
              <a:rPr lang="tr-TR" b="1" dirty="0" err="1"/>
              <a:t>Constraint</a:t>
            </a:r>
            <a:r>
              <a:rPr lang="tr-TR" b="1" dirty="0"/>
              <a:t> </a:t>
            </a:r>
            <a:endParaRPr lang="tr-TR" dirty="0"/>
          </a:p>
          <a:p>
            <a:r>
              <a:rPr lang="tr-TR" dirty="0"/>
              <a:t>•</a:t>
            </a:r>
            <a:r>
              <a:rPr lang="tr-TR" b="1" dirty="0" err="1"/>
              <a:t>Foreign</a:t>
            </a:r>
            <a:r>
              <a:rPr lang="tr-TR" b="1" dirty="0"/>
              <a:t> </a:t>
            </a:r>
            <a:r>
              <a:rPr lang="tr-TR" b="1" dirty="0" err="1"/>
              <a:t>Key</a:t>
            </a:r>
            <a:r>
              <a:rPr lang="tr-TR" b="1" dirty="0"/>
              <a:t> </a:t>
            </a:r>
            <a:r>
              <a:rPr lang="tr-TR" b="1" dirty="0" err="1"/>
              <a:t>Constraint</a:t>
            </a:r>
            <a:r>
              <a:rPr lang="tr-TR" b="1" dirty="0"/>
              <a:t> </a:t>
            </a:r>
            <a:endParaRPr lang="tr-TR" b="1" dirty="0" smtClean="0"/>
          </a:p>
          <a:p>
            <a:endParaRPr lang="tr-TR" dirty="0"/>
          </a:p>
          <a:p>
            <a:endParaRPr lang="tr-TR" dirty="0"/>
          </a:p>
          <a:p>
            <a:r>
              <a:rPr lang="en-US" dirty="0"/>
              <a:t>–</a:t>
            </a:r>
            <a:r>
              <a:rPr lang="en-US" b="1" dirty="0"/>
              <a:t>Rule </a:t>
            </a:r>
            <a:r>
              <a:rPr lang="en-US" dirty="0"/>
              <a:t>= Check Constraint </a:t>
            </a:r>
            <a:r>
              <a:rPr lang="en-US" dirty="0" err="1"/>
              <a:t>Tablo</a:t>
            </a:r>
            <a:r>
              <a:rPr lang="en-US" dirty="0"/>
              <a:t> </a:t>
            </a:r>
            <a:r>
              <a:rPr lang="en-US" dirty="0" err="1"/>
              <a:t>dışında</a:t>
            </a:r>
            <a:r>
              <a:rPr lang="en-US" dirty="0"/>
              <a:t> </a:t>
            </a:r>
            <a:r>
              <a:rPr lang="en-US" dirty="0" err="1"/>
              <a:t>nesne</a:t>
            </a:r>
            <a:r>
              <a:rPr lang="en-US" dirty="0"/>
              <a:t>. </a:t>
            </a:r>
          </a:p>
          <a:p>
            <a:r>
              <a:rPr lang="tr-TR" dirty="0"/>
              <a:t>–</a:t>
            </a:r>
            <a:r>
              <a:rPr lang="tr-TR" b="1" dirty="0" err="1"/>
              <a:t>Default</a:t>
            </a:r>
            <a:r>
              <a:rPr lang="tr-TR" b="1" dirty="0"/>
              <a:t> </a:t>
            </a:r>
            <a:r>
              <a:rPr lang="tr-TR" dirty="0"/>
              <a:t>= </a:t>
            </a:r>
            <a:r>
              <a:rPr lang="tr-TR" dirty="0" err="1"/>
              <a:t>Default</a:t>
            </a:r>
            <a:r>
              <a:rPr lang="tr-TR" dirty="0"/>
              <a:t> </a:t>
            </a:r>
            <a:r>
              <a:rPr lang="tr-TR" dirty="0" err="1"/>
              <a:t>Constraint</a:t>
            </a:r>
            <a:r>
              <a:rPr lang="tr-TR" dirty="0"/>
              <a:t> Tablo dışında nesne. </a:t>
            </a:r>
          </a:p>
          <a:p>
            <a:endParaRPr lang="tr-TR" dirty="0"/>
          </a:p>
          <a:p>
            <a:endParaRPr lang="tr-TR" dirty="0"/>
          </a:p>
          <a:p>
            <a:endParaRPr lang="tr-TR" dirty="0"/>
          </a:p>
        </p:txBody>
      </p:sp>
    </p:spTree>
    <p:extLst>
      <p:ext uri="{BB962C8B-B14F-4D97-AF65-F5344CB8AC3E}">
        <p14:creationId xmlns:p14="http://schemas.microsoft.com/office/powerpoint/2010/main" val="37033047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dirty="0" err="1"/>
              <a:t>Primary</a:t>
            </a:r>
            <a:r>
              <a:rPr lang="tr-TR" dirty="0"/>
              <a:t> </a:t>
            </a:r>
            <a:r>
              <a:rPr lang="tr-TR" dirty="0" err="1"/>
              <a:t>Key</a:t>
            </a:r>
            <a:r>
              <a:rPr lang="tr-TR" dirty="0"/>
              <a:t> </a:t>
            </a:r>
            <a:r>
              <a:rPr lang="tr-TR" dirty="0" err="1"/>
              <a:t>Constraint</a:t>
            </a:r>
            <a:r>
              <a:rPr lang="tr-TR" dirty="0"/>
              <a:t> </a:t>
            </a:r>
          </a:p>
          <a:p>
            <a:r>
              <a:rPr lang="tr-TR" dirty="0"/>
              <a:t>–Daha önce girilmemiş değerler girmeye zorlar, her satırın tekilliğini sağlar. </a:t>
            </a:r>
          </a:p>
          <a:p>
            <a:r>
              <a:rPr lang="tr-TR" dirty="0"/>
              <a:t>–NULL kalamaz. </a:t>
            </a:r>
          </a:p>
          <a:p>
            <a:r>
              <a:rPr lang="tr-TR" dirty="0"/>
              <a:t>–Her tabloda en fazla 1 adet bulunabilir. </a:t>
            </a:r>
          </a:p>
          <a:p>
            <a:r>
              <a:rPr lang="tr-TR" dirty="0"/>
              <a:t>–SQL Server Tarafından, arka planda </a:t>
            </a:r>
            <a:r>
              <a:rPr lang="tr-TR" dirty="0" err="1"/>
              <a:t>Unique</a:t>
            </a:r>
            <a:r>
              <a:rPr lang="tr-TR" dirty="0"/>
              <a:t> </a:t>
            </a:r>
            <a:r>
              <a:rPr lang="tr-TR" dirty="0" err="1"/>
              <a:t>Indeks</a:t>
            </a:r>
            <a:r>
              <a:rPr lang="tr-TR" dirty="0"/>
              <a:t> olarak </a:t>
            </a:r>
            <a:r>
              <a:rPr lang="tr-TR" dirty="0" err="1"/>
              <a:t>gerçeklenir</a:t>
            </a:r>
            <a:r>
              <a:rPr lang="tr-TR" dirty="0"/>
              <a:t>. </a:t>
            </a:r>
          </a:p>
          <a:p>
            <a:endParaRPr lang="tr-TR" dirty="0"/>
          </a:p>
        </p:txBody>
      </p:sp>
    </p:spTree>
    <p:extLst>
      <p:ext uri="{BB962C8B-B14F-4D97-AF65-F5344CB8AC3E}">
        <p14:creationId xmlns:p14="http://schemas.microsoft.com/office/powerpoint/2010/main" val="38682455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endParaRPr lang="tr-TR" dirty="0"/>
          </a:p>
          <a:p>
            <a:r>
              <a:rPr lang="tr-TR" dirty="0"/>
              <a:t>•</a:t>
            </a:r>
            <a:r>
              <a:rPr lang="tr-TR" dirty="0" err="1"/>
              <a:t>Unique</a:t>
            </a:r>
            <a:r>
              <a:rPr lang="tr-TR" dirty="0"/>
              <a:t> </a:t>
            </a:r>
            <a:r>
              <a:rPr lang="tr-TR" dirty="0" err="1"/>
              <a:t>Constraint</a:t>
            </a:r>
            <a:r>
              <a:rPr lang="tr-TR" dirty="0"/>
              <a:t> </a:t>
            </a:r>
          </a:p>
          <a:p>
            <a:r>
              <a:rPr lang="tr-TR" dirty="0"/>
              <a:t>–Bir tabloda birden fazla sütunda tanımlanabilir. </a:t>
            </a:r>
          </a:p>
          <a:p>
            <a:r>
              <a:rPr lang="tr-TR" dirty="0"/>
              <a:t>–SQL Server tarafından, arka planda </a:t>
            </a:r>
            <a:r>
              <a:rPr lang="tr-TR" dirty="0" err="1"/>
              <a:t>Unique</a:t>
            </a:r>
            <a:r>
              <a:rPr lang="tr-TR" dirty="0"/>
              <a:t> </a:t>
            </a:r>
            <a:r>
              <a:rPr lang="tr-TR" dirty="0" err="1"/>
              <a:t>Indeks</a:t>
            </a:r>
            <a:r>
              <a:rPr lang="tr-TR" dirty="0"/>
              <a:t> olarak </a:t>
            </a:r>
            <a:r>
              <a:rPr lang="tr-TR" dirty="0" err="1"/>
              <a:t>gerçeklenir</a:t>
            </a:r>
            <a:r>
              <a:rPr lang="tr-TR" dirty="0"/>
              <a:t>. </a:t>
            </a:r>
          </a:p>
          <a:p>
            <a:r>
              <a:rPr lang="tr-TR" dirty="0"/>
              <a:t>–NULL kalabilir ama NULL değil ise, mutlaka girilmemiş verilerden gelmelidir.(Ya NULL kal ya tekrarlama) </a:t>
            </a:r>
            <a:endParaRPr lang="tr-TR" dirty="0" smtClean="0"/>
          </a:p>
          <a:p>
            <a:endParaRPr lang="tr-TR" dirty="0"/>
          </a:p>
          <a:p>
            <a:endParaRPr lang="tr-TR" dirty="0"/>
          </a:p>
          <a:p>
            <a:endParaRPr lang="tr-TR" dirty="0"/>
          </a:p>
          <a:p>
            <a:r>
              <a:rPr lang="tr-TR" dirty="0"/>
              <a:t>–</a:t>
            </a:r>
            <a:r>
              <a:rPr lang="tr-TR" dirty="0" err="1"/>
              <a:t>Örnek:Kişi</a:t>
            </a:r>
            <a:r>
              <a:rPr lang="tr-TR" dirty="0"/>
              <a:t> kimlik bilgilerinin tutulduğu bir tabloda kişinin </a:t>
            </a:r>
            <a:r>
              <a:rPr lang="tr-TR" dirty="0" err="1"/>
              <a:t>sicilNumarası</a:t>
            </a:r>
            <a:r>
              <a:rPr lang="tr-TR" dirty="0"/>
              <a:t> , </a:t>
            </a:r>
            <a:r>
              <a:rPr lang="tr-TR" dirty="0" err="1"/>
              <a:t>tcKimlikNumarası</a:t>
            </a:r>
            <a:r>
              <a:rPr lang="tr-TR" dirty="0"/>
              <a:t>, </a:t>
            </a:r>
            <a:r>
              <a:rPr lang="tr-TR" dirty="0" err="1"/>
              <a:t>vergiNumarası</a:t>
            </a:r>
            <a:r>
              <a:rPr lang="tr-TR" dirty="0"/>
              <a:t>, </a:t>
            </a:r>
            <a:r>
              <a:rPr lang="tr-TR" dirty="0" err="1"/>
              <a:t>sosyalGuvenlikNumrası</a:t>
            </a:r>
            <a:r>
              <a:rPr lang="tr-TR" dirty="0"/>
              <a:t> gibi bilgiler kişiye özel bilgileridir. Fakat bu bilgilerden </a:t>
            </a:r>
            <a:r>
              <a:rPr lang="tr-TR" dirty="0" err="1"/>
              <a:t>yanlızca</a:t>
            </a:r>
            <a:r>
              <a:rPr lang="tr-TR" dirty="0"/>
              <a:t> bir tanesi </a:t>
            </a:r>
            <a:r>
              <a:rPr lang="tr-TR" dirty="0" err="1"/>
              <a:t>primary</a:t>
            </a:r>
            <a:r>
              <a:rPr lang="tr-TR" dirty="0"/>
              <a:t> </a:t>
            </a:r>
            <a:r>
              <a:rPr lang="tr-TR" dirty="0" err="1"/>
              <a:t>key</a:t>
            </a:r>
            <a:r>
              <a:rPr lang="tr-TR" dirty="0"/>
              <a:t> olabilir. Diğer kişiye özel bilgilerin tekrarını engellemek için </a:t>
            </a:r>
            <a:r>
              <a:rPr lang="tr-TR" dirty="0" err="1"/>
              <a:t>unique</a:t>
            </a:r>
            <a:r>
              <a:rPr lang="tr-TR" dirty="0"/>
              <a:t> </a:t>
            </a:r>
            <a:r>
              <a:rPr lang="tr-TR" dirty="0" err="1"/>
              <a:t>key</a:t>
            </a:r>
            <a:r>
              <a:rPr lang="tr-TR" dirty="0"/>
              <a:t> tanımlanır. </a:t>
            </a:r>
          </a:p>
          <a:p>
            <a:endParaRPr lang="tr-TR" dirty="0"/>
          </a:p>
          <a:p>
            <a:endParaRPr lang="tr-TR" dirty="0"/>
          </a:p>
        </p:txBody>
      </p:sp>
    </p:spTree>
    <p:extLst>
      <p:ext uri="{BB962C8B-B14F-4D97-AF65-F5344CB8AC3E}">
        <p14:creationId xmlns:p14="http://schemas.microsoft.com/office/powerpoint/2010/main" val="15849480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endParaRPr lang="tr-TR" dirty="0"/>
          </a:p>
          <a:p>
            <a:endParaRPr lang="tr-TR" dirty="0"/>
          </a:p>
          <a:p>
            <a:r>
              <a:rPr lang="tr-TR" dirty="0"/>
              <a:t>•</a:t>
            </a:r>
            <a:r>
              <a:rPr lang="tr-TR" dirty="0" err="1"/>
              <a:t>Check</a:t>
            </a:r>
            <a:r>
              <a:rPr lang="tr-TR" dirty="0"/>
              <a:t> </a:t>
            </a:r>
            <a:r>
              <a:rPr lang="tr-TR" dirty="0" err="1"/>
              <a:t>Constraint</a:t>
            </a:r>
            <a:r>
              <a:rPr lang="tr-TR" dirty="0"/>
              <a:t> =RULE </a:t>
            </a:r>
          </a:p>
          <a:p>
            <a:r>
              <a:rPr lang="it-IT" dirty="0"/>
              <a:t>–Belli bir formata uygun veri girişi için, </a:t>
            </a:r>
          </a:p>
          <a:p>
            <a:r>
              <a:rPr lang="tr-TR" dirty="0"/>
              <a:t>–Aynı tablonun aynı satırında iki farklı sütun değerini karşılaştırmak için, </a:t>
            </a:r>
          </a:p>
          <a:p>
            <a:endParaRPr lang="tr-TR" dirty="0" smtClean="0"/>
          </a:p>
          <a:p>
            <a:endParaRPr lang="tr-TR" dirty="0"/>
          </a:p>
          <a:p>
            <a:r>
              <a:rPr lang="tr-TR" dirty="0"/>
              <a:t>Örnek1: Doktor bilgilerinin tutulduğu bir tabloda doktorun </a:t>
            </a:r>
            <a:r>
              <a:rPr lang="tr-TR" dirty="0" err="1"/>
              <a:t>iseBaşlamaTarihi</a:t>
            </a:r>
            <a:r>
              <a:rPr lang="tr-TR" dirty="0"/>
              <a:t> ve </a:t>
            </a:r>
            <a:r>
              <a:rPr lang="tr-TR" dirty="0" err="1"/>
              <a:t>istenAyrılmaTarihi</a:t>
            </a:r>
            <a:r>
              <a:rPr lang="tr-TR" dirty="0"/>
              <a:t> karşılaştırılmalıdır. Çünkü işten ayrılma tarihi başlama tarihinden önce olamaz. </a:t>
            </a:r>
          </a:p>
          <a:p>
            <a:r>
              <a:rPr lang="tr-TR" dirty="0"/>
              <a:t>Örnek2: Öğrenci notlarının tutulduğu bir tabloda bir dersten alınabilecek not aralığının 0 ile 100 arasında olmasının kontrolü gibi. </a:t>
            </a:r>
          </a:p>
        </p:txBody>
      </p:sp>
    </p:spTree>
    <p:extLst>
      <p:ext uri="{BB962C8B-B14F-4D97-AF65-F5344CB8AC3E}">
        <p14:creationId xmlns:p14="http://schemas.microsoft.com/office/powerpoint/2010/main" val="20502903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endParaRPr lang="tr-TR" dirty="0"/>
          </a:p>
          <a:p>
            <a:endParaRPr lang="tr-TR" dirty="0"/>
          </a:p>
          <a:p>
            <a:r>
              <a:rPr lang="tr-TR" dirty="0" err="1"/>
              <a:t>Default</a:t>
            </a:r>
            <a:r>
              <a:rPr lang="tr-TR" dirty="0"/>
              <a:t> </a:t>
            </a:r>
            <a:r>
              <a:rPr lang="tr-TR" dirty="0" err="1"/>
              <a:t>Constraint</a:t>
            </a:r>
            <a:r>
              <a:rPr lang="tr-TR" dirty="0"/>
              <a:t> = DEFAULT </a:t>
            </a:r>
          </a:p>
          <a:p>
            <a:r>
              <a:rPr lang="tr-TR" dirty="0"/>
              <a:t>–Bir sütuna girilmek üzere değer verilmezse, girilebilecek bir standart değer tanımlar. </a:t>
            </a:r>
          </a:p>
          <a:p>
            <a:r>
              <a:rPr lang="tr-TR" dirty="0"/>
              <a:t>–Sadece INSERT işleminde devreye girer. </a:t>
            </a:r>
          </a:p>
          <a:p>
            <a:endParaRPr lang="tr-TR" dirty="0" smtClean="0"/>
          </a:p>
          <a:p>
            <a:endParaRPr lang="tr-TR" dirty="0"/>
          </a:p>
          <a:p>
            <a:r>
              <a:rPr lang="tr-TR" dirty="0"/>
              <a:t>Örnek :</a:t>
            </a:r>
            <a:r>
              <a:rPr lang="tr-TR" dirty="0" err="1"/>
              <a:t>tbl_ogrenci</a:t>
            </a:r>
            <a:r>
              <a:rPr lang="tr-TR" dirty="0"/>
              <a:t> tablosunda sisteme yeni bir öğrenci ekleneceği zaman </a:t>
            </a:r>
            <a:r>
              <a:rPr lang="tr-TR" dirty="0" err="1"/>
              <a:t>ogrenciKayitTarihini</a:t>
            </a:r>
            <a:r>
              <a:rPr lang="tr-TR" dirty="0"/>
              <a:t> günün tarihi olarak eklenmesi. Böyle bir durumun gerçekleşmesi için kayıt tarihinin sisteme eklenmemesi gerekmektedir. </a:t>
            </a:r>
          </a:p>
        </p:txBody>
      </p:sp>
    </p:spTree>
    <p:extLst>
      <p:ext uri="{BB962C8B-B14F-4D97-AF65-F5344CB8AC3E}">
        <p14:creationId xmlns:p14="http://schemas.microsoft.com/office/powerpoint/2010/main" val="4820340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a:p>
          <a:p>
            <a:endParaRPr lang="tr-TR" dirty="0"/>
          </a:p>
          <a:p>
            <a:r>
              <a:rPr lang="tr-TR" dirty="0" err="1"/>
              <a:t>Foreign</a:t>
            </a:r>
            <a:r>
              <a:rPr lang="tr-TR" dirty="0"/>
              <a:t> </a:t>
            </a:r>
            <a:r>
              <a:rPr lang="tr-TR" dirty="0" err="1"/>
              <a:t>Key</a:t>
            </a:r>
            <a:r>
              <a:rPr lang="tr-TR" dirty="0"/>
              <a:t> </a:t>
            </a:r>
            <a:r>
              <a:rPr lang="tr-TR" dirty="0" err="1"/>
              <a:t>Constraint</a:t>
            </a:r>
            <a:r>
              <a:rPr lang="tr-TR" dirty="0"/>
              <a:t> </a:t>
            </a:r>
          </a:p>
          <a:p>
            <a:r>
              <a:rPr lang="tr-TR" dirty="0"/>
              <a:t>–Bir tablodaki bir sütuna ait değerlerin, başka bir tablonun belli sütunundan gelmesini denetler. </a:t>
            </a:r>
          </a:p>
          <a:p>
            <a:r>
              <a:rPr lang="it-IT" dirty="0"/>
              <a:t>–CASCADE UPDATE, CASCADE DELETE özelliği var. </a:t>
            </a:r>
          </a:p>
          <a:p>
            <a:endParaRPr lang="tr-TR" dirty="0" smtClean="0"/>
          </a:p>
          <a:p>
            <a:endParaRPr lang="tr-TR" dirty="0"/>
          </a:p>
          <a:p>
            <a:r>
              <a:rPr lang="tr-TR" dirty="0"/>
              <a:t>Örnek; </a:t>
            </a:r>
            <a:r>
              <a:rPr lang="tr-TR" dirty="0" err="1"/>
              <a:t>OgrenciNot</a:t>
            </a:r>
            <a:r>
              <a:rPr lang="tr-TR" dirty="0"/>
              <a:t> tablosunda bulunan </a:t>
            </a:r>
            <a:r>
              <a:rPr lang="tr-TR" dirty="0" err="1"/>
              <a:t>ogr_id</a:t>
            </a:r>
            <a:r>
              <a:rPr lang="tr-TR" dirty="0"/>
              <a:t> </a:t>
            </a:r>
            <a:r>
              <a:rPr lang="tr-TR" dirty="0" err="1"/>
              <a:t>Ogrenci</a:t>
            </a:r>
            <a:r>
              <a:rPr lang="tr-TR" dirty="0"/>
              <a:t> tablosundaki </a:t>
            </a:r>
            <a:r>
              <a:rPr lang="tr-TR" dirty="0" err="1"/>
              <a:t>ogr_id</a:t>
            </a:r>
            <a:r>
              <a:rPr lang="tr-TR" dirty="0"/>
              <a:t> ile ilişkilendirilmemesi durumunda öğrenci tablosunda bulunmayan bir öğrenciye ait not sisteme kayıt edilebilir. </a:t>
            </a:r>
          </a:p>
        </p:txBody>
      </p:sp>
    </p:spTree>
    <p:extLst>
      <p:ext uri="{BB962C8B-B14F-4D97-AF65-F5344CB8AC3E}">
        <p14:creationId xmlns:p14="http://schemas.microsoft.com/office/powerpoint/2010/main" val="22809500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Tablo seviyeli kısıtlamalar</a:t>
            </a:r>
            <a:endParaRPr lang="tr-TR" dirty="0"/>
          </a:p>
        </p:txBody>
      </p:sp>
      <p:pic>
        <p:nvPicPr>
          <p:cNvPr id="4" name="İçerik Yer Tutucusu 3"/>
          <p:cNvPicPr>
            <a:picLocks noGrp="1" noChangeAspect="1"/>
          </p:cNvPicPr>
          <p:nvPr>
            <p:ph idx="1"/>
          </p:nvPr>
        </p:nvPicPr>
        <p:blipFill>
          <a:blip r:embed="rId2"/>
          <a:stretch>
            <a:fillRect/>
          </a:stretch>
        </p:blipFill>
        <p:spPr>
          <a:xfrm>
            <a:off x="5118100" y="1689542"/>
            <a:ext cx="6281738" cy="3475741"/>
          </a:xfrm>
          <a:prstGeom prst="rect">
            <a:avLst/>
          </a:prstGeom>
        </p:spPr>
      </p:pic>
    </p:spTree>
    <p:extLst>
      <p:ext uri="{BB962C8B-B14F-4D97-AF65-F5344CB8AC3E}">
        <p14:creationId xmlns:p14="http://schemas.microsoft.com/office/powerpoint/2010/main" val="13846241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KAYNAKLAR:</a:t>
            </a:r>
          </a:p>
          <a:p>
            <a:r>
              <a:rPr lang="en-US" dirty="0"/>
              <a:t>Introducing Microsoft SQL Server 2012 by Ross Mistry and </a:t>
            </a:r>
            <a:r>
              <a:rPr lang="en-US" dirty="0" err="1"/>
              <a:t>Stacia</a:t>
            </a:r>
            <a:r>
              <a:rPr lang="en-US" dirty="0"/>
              <a:t> </a:t>
            </a:r>
            <a:r>
              <a:rPr lang="en-US" dirty="0" err="1"/>
              <a:t>Misner</a:t>
            </a:r>
            <a:endParaRPr lang="tr-TR" dirty="0"/>
          </a:p>
          <a:p>
            <a:r>
              <a:rPr lang="en-US" dirty="0"/>
              <a:t>The Language of SQL: How to Access Data in Relational Databases by Larry </a:t>
            </a:r>
            <a:r>
              <a:rPr lang="en-US" dirty="0" err="1"/>
              <a:t>Rockoff</a:t>
            </a:r>
            <a:endParaRPr lang="tr-TR" dirty="0"/>
          </a:p>
          <a:p>
            <a:r>
              <a:rPr lang="nn-NO" dirty="0"/>
              <a:t>Veritabanı Yönetim Sistemleri 1: Turgut Özseven, Ekin Basım Yayın</a:t>
            </a:r>
            <a:endParaRPr lang="tr-TR" dirty="0"/>
          </a:p>
          <a:p>
            <a:endParaRPr lang="tr-TR" dirty="0"/>
          </a:p>
        </p:txBody>
      </p:sp>
    </p:spTree>
    <p:extLst>
      <p:ext uri="{BB962C8B-B14F-4D97-AF65-F5344CB8AC3E}">
        <p14:creationId xmlns:p14="http://schemas.microsoft.com/office/powerpoint/2010/main" val="720127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dirty="0" err="1"/>
              <a:t>Normalizasyon</a:t>
            </a:r>
            <a:r>
              <a:rPr lang="tr-TR" dirty="0"/>
              <a:t> Amaçları </a:t>
            </a:r>
          </a:p>
        </p:txBody>
      </p:sp>
      <p:sp>
        <p:nvSpPr>
          <p:cNvPr id="3" name="İçerik Yer Tutucusu 2"/>
          <p:cNvSpPr>
            <a:spLocks noGrp="1"/>
          </p:cNvSpPr>
          <p:nvPr>
            <p:ph idx="1"/>
          </p:nvPr>
        </p:nvSpPr>
        <p:spPr/>
        <p:txBody>
          <a:bodyPr/>
          <a:lstStyle/>
          <a:p>
            <a:endParaRPr lang="tr-TR" dirty="0"/>
          </a:p>
          <a:p>
            <a:endParaRPr lang="tr-TR" dirty="0"/>
          </a:p>
          <a:p>
            <a:pPr marL="0" indent="0">
              <a:buNone/>
            </a:pPr>
            <a:r>
              <a:rPr lang="tr-TR" b="1" dirty="0"/>
              <a:t>•Veri Bütünlüğünün Sağlanması </a:t>
            </a:r>
          </a:p>
          <a:p>
            <a:pPr marL="0" indent="0">
              <a:buNone/>
            </a:pPr>
            <a:r>
              <a:rPr lang="tr-TR" dirty="0" smtClean="0"/>
              <a:t>	–</a:t>
            </a:r>
            <a:r>
              <a:rPr lang="tr-TR" dirty="0"/>
              <a:t>Gereksiz veri tekrarını önleyerek verilerdeki bozulmaları önlemek </a:t>
            </a:r>
          </a:p>
          <a:p>
            <a:pPr marL="0" indent="0">
              <a:buNone/>
            </a:pPr>
            <a:r>
              <a:rPr lang="tr-TR" b="1" dirty="0"/>
              <a:t>•Uygulamadan Bağımsızlık </a:t>
            </a:r>
          </a:p>
          <a:p>
            <a:pPr marL="0" indent="0">
              <a:buNone/>
            </a:pPr>
            <a:r>
              <a:rPr lang="tr-TR" dirty="0" smtClean="0"/>
              <a:t>	–</a:t>
            </a:r>
            <a:r>
              <a:rPr lang="tr-TR" dirty="0"/>
              <a:t>Uygulama değişse bile </a:t>
            </a:r>
            <a:r>
              <a:rPr lang="tr-TR" dirty="0" err="1"/>
              <a:t>veritabanı</a:t>
            </a:r>
            <a:r>
              <a:rPr lang="tr-TR" dirty="0"/>
              <a:t> tutarlı olarak çalışmalı </a:t>
            </a:r>
          </a:p>
          <a:p>
            <a:pPr marL="0" indent="0">
              <a:buNone/>
            </a:pPr>
            <a:r>
              <a:rPr lang="tr-TR" b="1" dirty="0"/>
              <a:t>•Performansı Arttırmak </a:t>
            </a:r>
          </a:p>
          <a:p>
            <a:pPr marL="0" indent="0">
              <a:buNone/>
            </a:pPr>
            <a:r>
              <a:rPr lang="tr-TR" dirty="0" smtClean="0"/>
              <a:t>	–</a:t>
            </a:r>
            <a:r>
              <a:rPr lang="tr-TR" dirty="0"/>
              <a:t>Veri tekrarı en aza iner ve arama hızlı olur. </a:t>
            </a:r>
          </a:p>
          <a:p>
            <a:endParaRPr lang="tr-TR" dirty="0"/>
          </a:p>
        </p:txBody>
      </p:sp>
    </p:spTree>
    <p:extLst>
      <p:ext uri="{BB962C8B-B14F-4D97-AF65-F5344CB8AC3E}">
        <p14:creationId xmlns:p14="http://schemas.microsoft.com/office/powerpoint/2010/main" val="465070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Normalizasyon</a:t>
            </a:r>
            <a:r>
              <a:rPr lang="tr-TR" dirty="0" smtClean="0"/>
              <a:t> Kuralları</a:t>
            </a:r>
            <a:endParaRPr lang="tr-TR" dirty="0"/>
          </a:p>
        </p:txBody>
      </p:sp>
      <p:sp>
        <p:nvSpPr>
          <p:cNvPr id="3" name="İçerik Yer Tutucusu 2"/>
          <p:cNvSpPr>
            <a:spLocks noGrp="1"/>
          </p:cNvSpPr>
          <p:nvPr>
            <p:ph idx="1"/>
          </p:nvPr>
        </p:nvSpPr>
        <p:spPr/>
        <p:txBody>
          <a:bodyPr/>
          <a:lstStyle/>
          <a:p>
            <a:endParaRPr lang="tr-TR" dirty="0"/>
          </a:p>
          <a:p>
            <a:endParaRPr lang="tr-TR" dirty="0"/>
          </a:p>
          <a:p>
            <a:pPr marL="0" indent="0">
              <a:buNone/>
            </a:pPr>
            <a:r>
              <a:rPr lang="tr-TR" dirty="0"/>
              <a:t>•Birinci Normal Form (First Normal Form) 1NF </a:t>
            </a:r>
          </a:p>
          <a:p>
            <a:pPr marL="0" indent="0">
              <a:buNone/>
            </a:pPr>
            <a:r>
              <a:rPr lang="nn-NO" dirty="0"/>
              <a:t>•İkinci Normal Form(Second Normal Form) 2NF </a:t>
            </a:r>
          </a:p>
          <a:p>
            <a:pPr marL="0" indent="0">
              <a:buNone/>
            </a:pPr>
            <a:r>
              <a:rPr lang="tr-TR" dirty="0"/>
              <a:t>•Üçüncü Normal Form(Third Normal Form) 3NF </a:t>
            </a:r>
          </a:p>
          <a:p>
            <a:endParaRPr lang="tr-TR" dirty="0"/>
          </a:p>
        </p:txBody>
      </p:sp>
    </p:spTree>
    <p:extLst>
      <p:ext uri="{BB962C8B-B14F-4D97-AF65-F5344CB8AC3E}">
        <p14:creationId xmlns:p14="http://schemas.microsoft.com/office/powerpoint/2010/main" val="3738336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Birinci Normal FORM-1NF</a:t>
            </a:r>
            <a:endParaRPr lang="tr-TR" dirty="0"/>
          </a:p>
        </p:txBody>
      </p:sp>
      <p:sp>
        <p:nvSpPr>
          <p:cNvPr id="3" name="İçerik Yer Tutucusu 2"/>
          <p:cNvSpPr>
            <a:spLocks noGrp="1"/>
          </p:cNvSpPr>
          <p:nvPr>
            <p:ph idx="1"/>
          </p:nvPr>
        </p:nvSpPr>
        <p:spPr/>
        <p:txBody>
          <a:bodyPr/>
          <a:lstStyle/>
          <a:p>
            <a:endParaRPr lang="tr-TR" dirty="0"/>
          </a:p>
          <a:p>
            <a:endParaRPr lang="tr-TR" dirty="0"/>
          </a:p>
          <a:p>
            <a:pPr marL="0" indent="0">
              <a:buNone/>
            </a:pPr>
            <a:r>
              <a:rPr lang="tr-TR" dirty="0"/>
              <a:t>•Tekrarlanan sütun yapıları olmamalıdır </a:t>
            </a:r>
          </a:p>
          <a:p>
            <a:pPr marL="0" indent="0">
              <a:buNone/>
            </a:pPr>
            <a:r>
              <a:rPr lang="tr-TR" dirty="0"/>
              <a:t>•Birden fazla türde bilgi tek bir sütunda olamaz. </a:t>
            </a:r>
          </a:p>
          <a:p>
            <a:pPr marL="0" indent="0">
              <a:buNone/>
            </a:pPr>
            <a:r>
              <a:rPr lang="tr-TR" dirty="0"/>
              <a:t>•Bir alan içerisindeki bilgi özel karakterlerle ayrılarak tutulmamalıdır. </a:t>
            </a:r>
          </a:p>
          <a:p>
            <a:endParaRPr lang="tr-TR" dirty="0" smtClean="0"/>
          </a:p>
          <a:p>
            <a:r>
              <a:rPr lang="tr-TR" dirty="0"/>
              <a:t>Örneğin öğrencilerin çeşitli derslerden aldığı notlar için not1, not2, not3 diye alanlar tanımlanmamalıdır. Zira bu tarz bir yaklaşım, daha fazla not girilmesi gerektiği zaman eksikliğe, daha az not girilmesi gerektiği zaman ise gereksiz alan kullanımına neden olacaktır. </a:t>
            </a:r>
          </a:p>
        </p:txBody>
      </p:sp>
    </p:spTree>
    <p:extLst>
      <p:ext uri="{BB962C8B-B14F-4D97-AF65-F5344CB8AC3E}">
        <p14:creationId xmlns:p14="http://schemas.microsoft.com/office/powerpoint/2010/main" val="3885616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Birinci normal formda bu tarz veriler yeni bir tabloya aktarılarak ilgili olduğu tabloyla birincil anahtar-yabancı anahtar ilişkisi kurulur. </a:t>
            </a:r>
            <a:endParaRPr lang="tr-TR" dirty="0" smtClean="0"/>
          </a:p>
          <a:p>
            <a:endParaRPr lang="tr-TR" dirty="0" smtClean="0"/>
          </a:p>
          <a:p>
            <a:endParaRPr lang="tr-TR" dirty="0"/>
          </a:p>
        </p:txBody>
      </p:sp>
      <p:pic>
        <p:nvPicPr>
          <p:cNvPr id="5" name="Resim 4"/>
          <p:cNvPicPr>
            <a:picLocks noChangeAspect="1"/>
          </p:cNvPicPr>
          <p:nvPr/>
        </p:nvPicPr>
        <p:blipFill>
          <a:blip r:embed="rId2"/>
          <a:stretch>
            <a:fillRect/>
          </a:stretch>
        </p:blipFill>
        <p:spPr>
          <a:xfrm>
            <a:off x="2638120" y="3427497"/>
            <a:ext cx="7762875" cy="2162175"/>
          </a:xfrm>
          <a:prstGeom prst="rect">
            <a:avLst/>
          </a:prstGeom>
        </p:spPr>
      </p:pic>
    </p:spTree>
    <p:extLst>
      <p:ext uri="{BB962C8B-B14F-4D97-AF65-F5344CB8AC3E}">
        <p14:creationId xmlns:p14="http://schemas.microsoft.com/office/powerpoint/2010/main" val="1741311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spcBef>
                <a:spcPts val="0"/>
              </a:spcBef>
            </a:pPr>
            <a:r>
              <a:rPr lang="tr-TR" dirty="0"/>
              <a:t>Örnek tabloda bu durum, telefonlar alanı için geçerlidir. Çünkü bu tabloda birden fazla telefon numarası tek bir alanda tutulmaya çalışılmıştır. Bu durumu düzeltmek için telefonları ayrı bir tabloda tutabiliriz. </a:t>
            </a:r>
            <a:endParaRPr lang="tr-TR" dirty="0" smtClean="0"/>
          </a:p>
          <a:p>
            <a:pPr algn="just">
              <a:spcBef>
                <a:spcPts val="0"/>
              </a:spcBef>
            </a:pPr>
            <a:r>
              <a:rPr lang="tr-TR" dirty="0" smtClean="0"/>
              <a:t>Bu </a:t>
            </a:r>
            <a:r>
              <a:rPr lang="tr-TR" dirty="0"/>
              <a:t>tabloya, telefon numaralarının hangi öğrenciye ait olduğunu göstermek için öğrenci numaralarına gösteren bir alan eklemeliyiz. </a:t>
            </a:r>
            <a:endParaRPr lang="tr-TR" dirty="0" smtClean="0"/>
          </a:p>
          <a:p>
            <a:pPr algn="just">
              <a:spcBef>
                <a:spcPts val="0"/>
              </a:spcBef>
            </a:pPr>
            <a:r>
              <a:rPr lang="tr-TR" dirty="0" smtClean="0"/>
              <a:t>Birinci </a:t>
            </a:r>
            <a:r>
              <a:rPr lang="tr-TR" dirty="0"/>
              <a:t>normal form uygulandığında tabloların yapısı </a:t>
            </a:r>
            <a:r>
              <a:rPr lang="tr-TR" dirty="0" smtClean="0"/>
              <a:t>şekildeki </a:t>
            </a:r>
            <a:r>
              <a:rPr lang="tr-TR" dirty="0"/>
              <a:t>gibi olur. </a:t>
            </a:r>
            <a:endParaRPr lang="tr-TR" dirty="0" smtClean="0"/>
          </a:p>
          <a:p>
            <a:pPr algn="just">
              <a:spcBef>
                <a:spcPts val="0"/>
              </a:spcBef>
            </a:pPr>
            <a:endParaRPr lang="tr-TR" dirty="0"/>
          </a:p>
          <a:p>
            <a:pPr algn="just">
              <a:spcBef>
                <a:spcPts val="0"/>
              </a:spcBef>
            </a:pPr>
            <a:endParaRPr lang="tr-TR" dirty="0" smtClean="0"/>
          </a:p>
          <a:p>
            <a:pPr algn="just">
              <a:spcBef>
                <a:spcPts val="0"/>
              </a:spcBef>
            </a:pPr>
            <a:endParaRPr lang="tr-TR" dirty="0" smtClean="0"/>
          </a:p>
          <a:p>
            <a:pPr algn="just">
              <a:spcBef>
                <a:spcPts val="0"/>
              </a:spcBef>
            </a:pPr>
            <a:endParaRPr lang="tr-TR" dirty="0"/>
          </a:p>
        </p:txBody>
      </p:sp>
      <p:pic>
        <p:nvPicPr>
          <p:cNvPr id="4" name="Resim 3"/>
          <p:cNvPicPr>
            <a:picLocks noChangeAspect="1"/>
          </p:cNvPicPr>
          <p:nvPr/>
        </p:nvPicPr>
        <p:blipFill>
          <a:blip r:embed="rId2"/>
          <a:stretch>
            <a:fillRect/>
          </a:stretch>
        </p:blipFill>
        <p:spPr>
          <a:xfrm>
            <a:off x="5255490" y="4454891"/>
            <a:ext cx="5578766" cy="2477000"/>
          </a:xfrm>
          <a:prstGeom prst="rect">
            <a:avLst/>
          </a:prstGeom>
        </p:spPr>
      </p:pic>
    </p:spTree>
    <p:extLst>
      <p:ext uri="{BB962C8B-B14F-4D97-AF65-F5344CB8AC3E}">
        <p14:creationId xmlns:p14="http://schemas.microsoft.com/office/powerpoint/2010/main" val="124292531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268</TotalTime>
  <Words>1655</Words>
  <Application>Microsoft Office PowerPoint</Application>
  <PresentationFormat>Geniş ekran</PresentationFormat>
  <Paragraphs>236</Paragraphs>
  <Slides>49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49</vt:i4>
      </vt:variant>
    </vt:vector>
  </HeadingPairs>
  <TitlesOfParts>
    <vt:vector size="54" baseType="lpstr">
      <vt:lpstr>Arial</vt:lpstr>
      <vt:lpstr>Calibri Light</vt:lpstr>
      <vt:lpstr>Rockwell</vt:lpstr>
      <vt:lpstr>Wingdings</vt:lpstr>
      <vt:lpstr>Atlas</vt:lpstr>
      <vt:lpstr>NORMALİZASYON</vt:lpstr>
      <vt:lpstr>Tanım</vt:lpstr>
      <vt:lpstr>PowerPoint Sunusu</vt:lpstr>
      <vt:lpstr>PowerPoint Sunusu</vt:lpstr>
      <vt:lpstr> Normalizasyon Amaçları </vt:lpstr>
      <vt:lpstr>Normalizasyon Kuralları</vt:lpstr>
      <vt:lpstr>Birinci Normal FORM-1NF</vt:lpstr>
      <vt:lpstr>PowerPoint Sunusu</vt:lpstr>
      <vt:lpstr>PowerPoint Sunusu</vt:lpstr>
      <vt:lpstr>PowerPoint Sunusu</vt:lpstr>
      <vt:lpstr>PowerPoint Sunusu</vt:lpstr>
      <vt:lpstr>İkinci normal form-2NF</vt:lpstr>
      <vt:lpstr>PowerPoint Sunusu</vt:lpstr>
      <vt:lpstr>Üçüncü normal form - 3nf</vt:lpstr>
      <vt:lpstr>PowerPoint Sunusu</vt:lpstr>
      <vt:lpstr>Normalizasyon örnek-1</vt:lpstr>
      <vt:lpstr>PowerPoint Sunusu</vt:lpstr>
      <vt:lpstr>PowerPoint Sunusu</vt:lpstr>
      <vt:lpstr>PowerPoint Sunusu</vt:lpstr>
      <vt:lpstr>SQL veri tipleri</vt:lpstr>
      <vt:lpstr>Tamsayı Veri Tipleri</vt:lpstr>
      <vt:lpstr>PowerPoint Sunusu</vt:lpstr>
      <vt:lpstr>PowerPoint Sunusu</vt:lpstr>
      <vt:lpstr>PowerPoint Sunusu</vt:lpstr>
      <vt:lpstr>PowerPoint Sunusu</vt:lpstr>
      <vt:lpstr>Kesin Ondalık Sayı Veri Tipleri</vt:lpstr>
      <vt:lpstr>PowerPoint Sunusu</vt:lpstr>
      <vt:lpstr>PowerPoint Sunusu</vt:lpstr>
      <vt:lpstr>PowerPoint Sunusu</vt:lpstr>
      <vt:lpstr>Metinsel Veri Tipleri </vt:lpstr>
      <vt:lpstr>PowerPoint Sunusu</vt:lpstr>
      <vt:lpstr>PowerPoint Sunusu</vt:lpstr>
      <vt:lpstr>PowerPoint Sunusu</vt:lpstr>
      <vt:lpstr>PowerPoint Sunusu</vt:lpstr>
      <vt:lpstr>PowerPoint Sunusu</vt:lpstr>
      <vt:lpstr>PowerPoint Sunusu</vt:lpstr>
      <vt:lpstr>PowerPoint Sunusu</vt:lpstr>
      <vt:lpstr> Null ve Not Null </vt:lpstr>
      <vt:lpstr> IDENTITY (otomatik artan sayı)</vt:lpstr>
      <vt:lpstr>Veri bütünlüğü ve constraıntler</vt:lpstr>
      <vt:lpstr>PowerPoint Sunusu</vt:lpstr>
      <vt:lpstr>PowerPoint Sunusu</vt:lpstr>
      <vt:lpstr>PowerPoint Sunusu</vt:lpstr>
      <vt:lpstr>PowerPoint Sunusu</vt:lpstr>
      <vt:lpstr>PowerPoint Sunusu</vt:lpstr>
      <vt:lpstr>PowerPoint Sunusu</vt:lpstr>
      <vt:lpstr>PowerPoint Sunusu</vt:lpstr>
      <vt:lpstr>Tablo seviyeli kısıtlamalar</vt:lpstr>
      <vt:lpstr>PowerPoint Sunusu</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NORMALİZASYON</dc:title>
  <dc:creator>yunus</dc:creator>
  <cp:lastModifiedBy>yunus</cp:lastModifiedBy>
  <cp:revision>8</cp:revision>
  <dcterms:created xsi:type="dcterms:W3CDTF">2017-10-03T16:55:18Z</dcterms:created>
  <dcterms:modified xsi:type="dcterms:W3CDTF">2017-12-14T09:14:08Z</dcterms:modified>
</cp:coreProperties>
</file>