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3"/>
    <p:restoredTop sz="94705"/>
  </p:normalViewPr>
  <p:slideViewPr>
    <p:cSldViewPr snapToGrid="0" snapToObjects="1">
      <p:cViewPr varScale="1">
        <p:scale>
          <a:sx n="80" d="100"/>
          <a:sy n="80" d="100"/>
        </p:scale>
        <p:origin x="-96" y="-60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138060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84220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89671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252807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1205855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1014564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769999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644097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203152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94485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4B4D0C50-556C-3548-9A3E-759B5086338C}" type="datetimeFigureOut">
              <a:rPr lang="tr-TR" smtClean="0"/>
              <a:pPr/>
              <a:t>05.12.2017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176025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4D0C50-556C-3548-9A3E-759B5086338C}" type="datetimeFigureOut">
              <a:rPr lang="tr-TR" smtClean="0"/>
              <a:pPr/>
              <a:t>05.12.2017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4BB43-04B4-AF40-97C9-B01C653A9D05}" type="slidenum">
              <a:rPr lang="tr-TR" smtClean="0"/>
              <a:pPr/>
              <a:t>‹#›</a:t>
            </a:fld>
            <a:endParaRPr lang="tr-TR"/>
          </a:p>
        </p:txBody>
      </p:sp>
    </p:spTree>
    <p:extLst>
      <p:ext uri="{BB962C8B-B14F-4D97-AF65-F5344CB8AC3E}">
        <p14:creationId xmlns="" xmlns:p14="http://schemas.microsoft.com/office/powerpoint/2010/main" val="188511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b="1" dirty="0"/>
              <a:t>FÂRÂBÎ ve </a:t>
            </a:r>
            <a:r>
              <a:rPr lang="tr-TR" b="1"/>
              <a:t>FELSEFESİ </a:t>
            </a:r>
            <a:r>
              <a:rPr lang="tr-TR" b="1" smtClean="0"/>
              <a:t/>
            </a:r>
            <a:br>
              <a:rPr lang="tr-TR" b="1" smtClean="0"/>
            </a:br>
            <a:r>
              <a:rPr lang="tr-TR" b="1" smtClean="0"/>
              <a:t>(</a:t>
            </a:r>
            <a:r>
              <a:rPr lang="tr-TR" b="1" dirty="0"/>
              <a:t>1. KISIM)</a:t>
            </a:r>
            <a:r>
              <a:rPr lang="tr-TR" dirty="0"/>
              <a:t/>
            </a:r>
            <a:br>
              <a:rPr lang="tr-TR" dirty="0"/>
            </a:b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 xmlns:p14="http://schemas.microsoft.com/office/powerpoint/2010/main" val="98956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Hayat hikâyesi ve günümüze ulaşan çalışmaları </a:t>
            </a:r>
            <a:r>
              <a:rPr lang="tr-TR" dirty="0" err="1"/>
              <a:t>Fârâbî’nin</a:t>
            </a:r>
            <a:r>
              <a:rPr lang="tr-TR" dirty="0"/>
              <a:t> planlı, disiplinli ve ilkeli bir hayat yaşadığını gösterir. Ömrünün nispeten erken dönemlerinde tanıştığı Aristo felsefesini derinlemesine incelemiş, kendi felsefesini de buradan aldığı ilham ve ilkeler doğrultusunda oluşturmuştur. Bibliyografik kaynaklar </a:t>
            </a:r>
            <a:r>
              <a:rPr lang="tr-TR" dirty="0" err="1"/>
              <a:t>Fârâbî’nin</a:t>
            </a:r>
            <a:r>
              <a:rPr lang="tr-TR" dirty="0"/>
              <a:t> felsefi kişiliği ile ilgili kayıtlarında Grek filozoflarından sadece Aristo’ya atıfta bulunmaktadır. Bu çerçevede mesela kendisine yöneltilen “Sen mi daha bilginsin, Aristo mu?” sorusuna </a:t>
            </a:r>
            <a:r>
              <a:rPr lang="tr-TR" dirty="0" err="1"/>
              <a:t>Fârâbî’nin</a:t>
            </a:r>
            <a:r>
              <a:rPr lang="tr-TR" dirty="0"/>
              <a:t> “Onun zamanında yaşasaydım en gözde öğrencisi olurdum.” Şeklinde bir cevap verdiği belirtilmektedir. Bu çerçevede </a:t>
            </a:r>
            <a:r>
              <a:rPr lang="tr-TR" dirty="0" err="1"/>
              <a:t>Fârâbî’nin</a:t>
            </a:r>
            <a:r>
              <a:rPr lang="tr-TR" dirty="0"/>
              <a:t> Aristo’nun eserlerini hayatı boyunca defalarca okuduğunu tahmin etmek güç değildir. Bu konuyla ilgili bir rivayette, Aristo’nun </a:t>
            </a:r>
            <a:r>
              <a:rPr lang="tr-TR" i="1" dirty="0" err="1"/>
              <a:t>Kitâbu’n-Nefs</a:t>
            </a:r>
            <a:r>
              <a:rPr lang="tr-TR" i="1" dirty="0"/>
              <a:t> </a:t>
            </a:r>
            <a:r>
              <a:rPr lang="tr-TR" dirty="0"/>
              <a:t>isimli eserinin bir nüshası üzerinde </a:t>
            </a:r>
            <a:r>
              <a:rPr lang="tr-TR" dirty="0" err="1"/>
              <a:t>Fârâbî’nin</a:t>
            </a:r>
            <a:r>
              <a:rPr lang="tr-TR" dirty="0"/>
              <a:t> el yazısıyla, “Bu kitabı 200 kere okudum” ibaresinin yazılı olduğu belirtilir. Başka bir rivayette </a:t>
            </a:r>
            <a:r>
              <a:rPr lang="tr-TR" dirty="0" err="1"/>
              <a:t>Fârâbî’nin</a:t>
            </a:r>
            <a:r>
              <a:rPr lang="tr-TR" dirty="0"/>
              <a:t>, Aristo’nun </a:t>
            </a:r>
            <a:r>
              <a:rPr lang="tr-TR" i="1" dirty="0"/>
              <a:t>Fizik</a:t>
            </a:r>
            <a:r>
              <a:rPr lang="tr-TR" dirty="0"/>
              <a:t> adlı eserini kırk kere okuduğu halde hala okuma ihtiyacı hissettiğini ifade ettiği anlatılmaktadır. Her iki rivayette yer alan sayılar abartılı bulunabilir, ancak </a:t>
            </a:r>
            <a:r>
              <a:rPr lang="tr-TR" dirty="0" err="1"/>
              <a:t>Fârâbî’nin</a:t>
            </a:r>
            <a:r>
              <a:rPr lang="tr-TR" dirty="0"/>
              <a:t> belirtilen eserleri ve Grek filozoflarının eserlerini defalarca okuduğu kesindir. </a:t>
            </a:r>
          </a:p>
          <a:p>
            <a:endParaRPr lang="tr-TR" dirty="0"/>
          </a:p>
        </p:txBody>
      </p:sp>
    </p:spTree>
    <p:extLst>
      <p:ext uri="{BB962C8B-B14F-4D97-AF65-F5344CB8AC3E}">
        <p14:creationId xmlns="" xmlns:p14="http://schemas.microsoft.com/office/powerpoint/2010/main" val="1304333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Felsefe ve mantığın dışında tıp ve özellikle müzik ilmine dair ilgisine de klasik kaynaklarda yer verilir. Tıp ile ilgisinin teorik meseleler çerçevesinde olup uygulamayı kapsamadığı görülür. Buna karşın müzik alanında hem nazari bilgi bakımından hem de icracı olarak çok yüksek bir seviyede olduğu aktarılır.  Hatta </a:t>
            </a:r>
            <a:r>
              <a:rPr lang="tr-TR" dirty="0" err="1"/>
              <a:t>ud</a:t>
            </a:r>
            <a:r>
              <a:rPr lang="tr-TR" dirty="0"/>
              <a:t> ve kanun gibi bir takım müzik aletlerinin mucidi olduğu ve besteler yaptığı rivayet edilir. Müziğe dair ilgisinin derin akademik boyutu, günümüze ulaşan ve İslam tarihi musikisi açısından son derece önemli olan eserlerinde görülmektedir.</a:t>
            </a:r>
          </a:p>
          <a:p>
            <a:endParaRPr lang="tr-TR" dirty="0"/>
          </a:p>
        </p:txBody>
      </p:sp>
    </p:spTree>
    <p:extLst>
      <p:ext uri="{BB962C8B-B14F-4D97-AF65-F5344CB8AC3E}">
        <p14:creationId xmlns="" xmlns:p14="http://schemas.microsoft.com/office/powerpoint/2010/main" val="1004295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lvl="0"/>
            <a:r>
              <a:rPr lang="tr-TR" b="1" dirty="0"/>
              <a:t>Bazı Eserleri</a:t>
            </a:r>
            <a:endParaRPr lang="tr-TR" dirty="0"/>
          </a:p>
          <a:p>
            <a:r>
              <a:rPr lang="tr-TR" b="1" i="1" dirty="0"/>
              <a:t>et-</a:t>
            </a:r>
            <a:r>
              <a:rPr lang="tr-TR" b="1" i="1" dirty="0" err="1"/>
              <a:t>Tavtıa</a:t>
            </a:r>
            <a:r>
              <a:rPr lang="tr-TR" b="1" dirty="0"/>
              <a:t> </a:t>
            </a:r>
            <a:r>
              <a:rPr lang="tr-TR" dirty="0"/>
              <a:t>(Mantığa Başlangıç)</a:t>
            </a:r>
          </a:p>
          <a:p>
            <a:r>
              <a:rPr lang="tr-TR" b="1" i="1" dirty="0"/>
              <a:t>el-</a:t>
            </a:r>
            <a:r>
              <a:rPr lang="tr-TR" b="1" i="1" dirty="0" err="1"/>
              <a:t>Fusûsu’l</a:t>
            </a:r>
            <a:r>
              <a:rPr lang="tr-TR" b="1" i="1" dirty="0"/>
              <a:t>-Hamse </a:t>
            </a:r>
            <a:endParaRPr lang="tr-TR" dirty="0"/>
          </a:p>
          <a:p>
            <a:r>
              <a:rPr lang="tr-TR" b="1" i="1" dirty="0" err="1"/>
              <a:t>Kitâbu</a:t>
            </a:r>
            <a:r>
              <a:rPr lang="tr-TR" b="1" i="1" dirty="0"/>
              <a:t> </a:t>
            </a:r>
            <a:r>
              <a:rPr lang="tr-TR" b="1" i="1" dirty="0" err="1"/>
              <a:t>Îsâgûcî</a:t>
            </a:r>
            <a:endParaRPr lang="tr-TR" dirty="0"/>
          </a:p>
          <a:p>
            <a:r>
              <a:rPr lang="tr-TR" b="1" i="1" dirty="0" err="1"/>
              <a:t>Kitâbu</a:t>
            </a:r>
            <a:r>
              <a:rPr lang="tr-TR" b="1" i="1" dirty="0"/>
              <a:t> </a:t>
            </a:r>
            <a:r>
              <a:rPr lang="tr-TR" b="1" i="1" dirty="0" err="1"/>
              <a:t>Kateguryâs</a:t>
            </a:r>
            <a:endParaRPr lang="tr-TR" dirty="0"/>
          </a:p>
          <a:p>
            <a:r>
              <a:rPr lang="tr-TR" b="1" i="1" dirty="0"/>
              <a:t>Kitâbu’l-‘</a:t>
            </a:r>
            <a:r>
              <a:rPr lang="tr-TR" b="1" i="1" dirty="0" err="1"/>
              <a:t>Ibâre</a:t>
            </a:r>
            <a:endParaRPr lang="tr-TR" dirty="0"/>
          </a:p>
          <a:p>
            <a:r>
              <a:rPr lang="tr-TR" b="1" i="1" dirty="0" err="1"/>
              <a:t>Kitâbu’l-Kıyâs</a:t>
            </a:r>
            <a:endParaRPr lang="tr-TR" dirty="0"/>
          </a:p>
          <a:p>
            <a:r>
              <a:rPr lang="tr-TR" b="1" i="1" dirty="0" err="1"/>
              <a:t>Kitâbu’l-Cedel</a:t>
            </a:r>
            <a:endParaRPr lang="tr-TR" dirty="0"/>
          </a:p>
          <a:p>
            <a:r>
              <a:rPr lang="tr-TR" b="1" i="1" dirty="0" err="1"/>
              <a:t>Kitâbu’l-Burhân</a:t>
            </a:r>
            <a:endParaRPr lang="tr-TR" dirty="0"/>
          </a:p>
          <a:p>
            <a:r>
              <a:rPr lang="tr-TR" b="1" i="1" dirty="0" err="1"/>
              <a:t>Kitâbu</a:t>
            </a:r>
            <a:r>
              <a:rPr lang="tr-TR" b="1" i="1" dirty="0"/>
              <a:t> </a:t>
            </a:r>
            <a:r>
              <a:rPr lang="tr-TR" b="1" i="1" dirty="0" err="1"/>
              <a:t>Şerâiti’l-Yakîn</a:t>
            </a:r>
            <a:endParaRPr lang="tr-TR" dirty="0"/>
          </a:p>
          <a:p>
            <a:r>
              <a:rPr lang="tr-TR" b="1" i="1" dirty="0"/>
              <a:t>Risâle </a:t>
            </a:r>
            <a:r>
              <a:rPr lang="tr-TR" b="1" i="1" dirty="0" err="1"/>
              <a:t>fi’l</a:t>
            </a:r>
            <a:r>
              <a:rPr lang="tr-TR" b="1" i="1" dirty="0"/>
              <a:t>-Halâ</a:t>
            </a:r>
            <a:endParaRPr lang="tr-TR" dirty="0"/>
          </a:p>
          <a:p>
            <a:r>
              <a:rPr lang="tr-TR" b="1" i="1" dirty="0" err="1"/>
              <a:t>İhsâu’l</a:t>
            </a:r>
            <a:r>
              <a:rPr lang="tr-TR" b="1" i="1" dirty="0"/>
              <a:t>-‘Ulûm</a:t>
            </a:r>
            <a:endParaRPr lang="tr-TR" dirty="0"/>
          </a:p>
          <a:p>
            <a:r>
              <a:rPr lang="tr-TR" b="1" i="1" dirty="0" err="1"/>
              <a:t>Kitâbu’l</a:t>
            </a:r>
            <a:r>
              <a:rPr lang="tr-TR" b="1" i="1" dirty="0"/>
              <a:t>-Cem’</a:t>
            </a:r>
            <a:endParaRPr lang="tr-TR" dirty="0"/>
          </a:p>
          <a:p>
            <a:r>
              <a:rPr lang="tr-TR" b="1" i="1" dirty="0"/>
              <a:t>‘</a:t>
            </a:r>
            <a:r>
              <a:rPr lang="tr-TR" b="1" i="1" dirty="0" err="1"/>
              <a:t>uyûnu’l-Mesâil</a:t>
            </a:r>
            <a:endParaRPr lang="tr-TR" dirty="0"/>
          </a:p>
          <a:p>
            <a:r>
              <a:rPr lang="tr-TR" b="1" i="1" dirty="0"/>
              <a:t>et-</a:t>
            </a:r>
            <a:r>
              <a:rPr lang="tr-TR" b="1" i="1" dirty="0" err="1"/>
              <a:t>Ta‘likât</a:t>
            </a:r>
            <a:endParaRPr lang="tr-TR" dirty="0"/>
          </a:p>
          <a:p>
            <a:r>
              <a:rPr lang="tr-TR" b="1" i="1" dirty="0" err="1"/>
              <a:t>ed-Deâva’l-Kalbiyye</a:t>
            </a:r>
            <a:endParaRPr lang="tr-TR" dirty="0"/>
          </a:p>
          <a:p>
            <a:endParaRPr lang="tr-TR" dirty="0"/>
          </a:p>
        </p:txBody>
      </p:sp>
    </p:spTree>
    <p:extLst>
      <p:ext uri="{BB962C8B-B14F-4D97-AF65-F5344CB8AC3E}">
        <p14:creationId xmlns="" xmlns:p14="http://schemas.microsoft.com/office/powerpoint/2010/main" val="1402805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i="1" dirty="0" err="1"/>
              <a:t>Kitâbu’l-Hurûf</a:t>
            </a:r>
            <a:endParaRPr lang="tr-TR" dirty="0"/>
          </a:p>
          <a:p>
            <a:r>
              <a:rPr lang="tr-TR" b="1" i="1" dirty="0" err="1"/>
              <a:t>Felsefetu</a:t>
            </a:r>
            <a:r>
              <a:rPr lang="tr-TR" b="1" i="1" dirty="0"/>
              <a:t> </a:t>
            </a:r>
            <a:r>
              <a:rPr lang="tr-TR" b="1" i="1" dirty="0" err="1"/>
              <a:t>Aristûtâlîs</a:t>
            </a:r>
            <a:endParaRPr lang="tr-TR" dirty="0"/>
          </a:p>
          <a:p>
            <a:r>
              <a:rPr lang="tr-TR" b="1" i="1" dirty="0"/>
              <a:t>Risâle </a:t>
            </a:r>
            <a:r>
              <a:rPr lang="tr-TR" b="1" i="1" dirty="0" err="1"/>
              <a:t>fi’l-Meâniu’l-Akl</a:t>
            </a:r>
            <a:endParaRPr lang="tr-TR" dirty="0"/>
          </a:p>
          <a:p>
            <a:r>
              <a:rPr lang="tr-TR" b="1" i="1" dirty="0" err="1"/>
              <a:t>Medînetu’l-Fâzıla</a:t>
            </a:r>
            <a:endParaRPr lang="tr-TR" dirty="0"/>
          </a:p>
          <a:p>
            <a:r>
              <a:rPr lang="tr-TR" b="1" i="1" dirty="0"/>
              <a:t>es-</a:t>
            </a:r>
            <a:r>
              <a:rPr lang="tr-TR" b="1" i="1" dirty="0" err="1"/>
              <a:t>Siyâsetu’l</a:t>
            </a:r>
            <a:r>
              <a:rPr lang="tr-TR" b="1" i="1" dirty="0"/>
              <a:t>-</a:t>
            </a:r>
            <a:r>
              <a:rPr lang="tr-TR" b="1" i="1" dirty="0" err="1"/>
              <a:t>Medeniyye</a:t>
            </a:r>
            <a:endParaRPr lang="tr-TR" dirty="0"/>
          </a:p>
          <a:p>
            <a:r>
              <a:rPr lang="tr-TR" b="1" i="1" dirty="0" err="1"/>
              <a:t>Tahsîlu’s-Saâde</a:t>
            </a:r>
            <a:endParaRPr lang="tr-TR" dirty="0"/>
          </a:p>
          <a:p>
            <a:r>
              <a:rPr lang="tr-TR" b="1" i="1" dirty="0" err="1"/>
              <a:t>Tenbîh</a:t>
            </a:r>
            <a:r>
              <a:rPr lang="tr-TR" b="1" i="1" dirty="0"/>
              <a:t> </a:t>
            </a:r>
            <a:r>
              <a:rPr lang="tr-TR" b="1" i="1" dirty="0" err="1"/>
              <a:t>alâ</a:t>
            </a:r>
            <a:r>
              <a:rPr lang="tr-TR" b="1" i="1" dirty="0"/>
              <a:t> </a:t>
            </a:r>
            <a:r>
              <a:rPr lang="tr-TR" b="1" i="1" dirty="0" err="1"/>
              <a:t>Sebîli’s-Saâde</a:t>
            </a:r>
            <a:endParaRPr lang="tr-TR" dirty="0"/>
          </a:p>
          <a:p>
            <a:r>
              <a:rPr lang="tr-TR" b="1" i="1" dirty="0" err="1"/>
              <a:t>Kitâbu’l</a:t>
            </a:r>
            <a:r>
              <a:rPr lang="tr-TR" b="1" i="1" dirty="0"/>
              <a:t>-Mille</a:t>
            </a:r>
            <a:endParaRPr lang="tr-TR" dirty="0"/>
          </a:p>
          <a:p>
            <a:r>
              <a:rPr lang="tr-TR" b="1" i="1" dirty="0" err="1"/>
              <a:t>Fusûlu’l</a:t>
            </a:r>
            <a:r>
              <a:rPr lang="tr-TR" b="1" i="1" dirty="0"/>
              <a:t>-Medenî</a:t>
            </a:r>
            <a:endParaRPr lang="tr-TR" dirty="0"/>
          </a:p>
          <a:p>
            <a:r>
              <a:rPr lang="tr-TR" b="1" i="1" dirty="0" err="1" smtClean="0"/>
              <a:t>Fusûsu’l</a:t>
            </a:r>
            <a:r>
              <a:rPr lang="tr-TR" b="1" i="1" dirty="0" smtClean="0"/>
              <a:t>-Hikem</a:t>
            </a:r>
            <a:r>
              <a:rPr lang="tr-TR" dirty="0"/>
              <a:t> </a:t>
            </a:r>
          </a:p>
          <a:p>
            <a:endParaRPr lang="tr-TR" dirty="0"/>
          </a:p>
        </p:txBody>
      </p:sp>
    </p:spTree>
    <p:extLst>
      <p:ext uri="{BB962C8B-B14F-4D97-AF65-F5344CB8AC3E}">
        <p14:creationId xmlns="" xmlns:p14="http://schemas.microsoft.com/office/powerpoint/2010/main" val="434891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b="1" dirty="0"/>
              <a:t>FELSEFESİ</a:t>
            </a:r>
            <a:endParaRPr lang="tr-TR" dirty="0"/>
          </a:p>
          <a:p>
            <a:r>
              <a:rPr lang="tr-TR" dirty="0" err="1"/>
              <a:t>Ebû</a:t>
            </a:r>
            <a:r>
              <a:rPr lang="tr-TR" dirty="0"/>
              <a:t> </a:t>
            </a:r>
            <a:r>
              <a:rPr lang="tr-TR" dirty="0" err="1"/>
              <a:t>Nasr</a:t>
            </a:r>
            <a:r>
              <a:rPr lang="tr-TR" dirty="0"/>
              <a:t> el-</a:t>
            </a:r>
            <a:r>
              <a:rPr lang="tr-TR" dirty="0" err="1"/>
              <a:t>Fârâbî</a:t>
            </a:r>
            <a:r>
              <a:rPr lang="tr-TR" dirty="0"/>
              <a:t> temel problemlerine değinmesi ve bu problemlerin çözümüne dair bir çerçeve belirlemesi bakımından İslâm felsefesinin gerçek kurucusu olarak kabul edilir. </a:t>
            </a:r>
            <a:r>
              <a:rPr lang="tr-TR" dirty="0" err="1"/>
              <a:t>İbn</a:t>
            </a:r>
            <a:r>
              <a:rPr lang="tr-TR" dirty="0"/>
              <a:t> </a:t>
            </a:r>
            <a:r>
              <a:rPr lang="tr-TR" dirty="0" err="1"/>
              <a:t>Ruşd’e</a:t>
            </a:r>
            <a:r>
              <a:rPr lang="tr-TR" dirty="0"/>
              <a:t> kadar devam eden süreç içerisinde İslam dünyasında felsefe </a:t>
            </a:r>
            <a:r>
              <a:rPr lang="tr-TR" dirty="0" err="1"/>
              <a:t>Fârâbî’nin</a:t>
            </a:r>
            <a:r>
              <a:rPr lang="tr-TR" dirty="0"/>
              <a:t> belirlemiş olduğu çerçevede, onun felsefi kavramları ve görüşleriyle ilerlemiştir. </a:t>
            </a:r>
            <a:r>
              <a:rPr lang="tr-TR" dirty="0" err="1"/>
              <a:t>Kindî’de</a:t>
            </a:r>
            <a:r>
              <a:rPr lang="tr-TR" dirty="0"/>
              <a:t> müphem İslam filozofu tipi, </a:t>
            </a:r>
            <a:r>
              <a:rPr lang="tr-TR" dirty="0" err="1"/>
              <a:t>Fârâbî</a:t>
            </a:r>
            <a:r>
              <a:rPr lang="tr-TR" dirty="0"/>
              <a:t> şahsında mükemmel bir forma ulaşır. </a:t>
            </a:r>
            <a:r>
              <a:rPr lang="tr-TR" dirty="0" err="1"/>
              <a:t>Fârâbî’de</a:t>
            </a:r>
            <a:r>
              <a:rPr lang="tr-TR" dirty="0"/>
              <a:t> teolojik düşünce ve felsefi düşünce birbirinden belirgin bir biçimde ayrılmış durumdadır. </a:t>
            </a:r>
          </a:p>
        </p:txBody>
      </p:sp>
    </p:spTree>
    <p:extLst>
      <p:ext uri="{BB962C8B-B14F-4D97-AF65-F5344CB8AC3E}">
        <p14:creationId xmlns="" xmlns:p14="http://schemas.microsoft.com/office/powerpoint/2010/main" val="972181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Ahlak ve Siyaset</a:t>
            </a:r>
            <a:endParaRPr lang="tr-TR" dirty="0"/>
          </a:p>
          <a:p>
            <a:r>
              <a:rPr lang="tr-TR" dirty="0" err="1"/>
              <a:t>Fârâbî’nin</a:t>
            </a:r>
            <a:r>
              <a:rPr lang="tr-TR" dirty="0"/>
              <a:t> temel felsefi ilgisi ahlak ve siyaset üzerine yoğunlaşmıştır. Bu nedenle </a:t>
            </a:r>
            <a:r>
              <a:rPr lang="tr-TR" dirty="0" err="1"/>
              <a:t>Fârâbî</a:t>
            </a:r>
            <a:r>
              <a:rPr lang="tr-TR" dirty="0"/>
              <a:t> felsefesinin en merkezinde yer alan kavram mutluluktur. </a:t>
            </a:r>
            <a:r>
              <a:rPr lang="tr-TR" dirty="0" err="1"/>
              <a:t>Fârâbî’nin</a:t>
            </a:r>
            <a:r>
              <a:rPr lang="tr-TR" dirty="0"/>
              <a:t> mutluluk tasavvuru teorik olandan pratik olana bütün bilimsel disiplinleri, estetik ve sanatsan her tür insani etkinliği içine alır. Metafiziğin ahlak ve siyasetle doğrudan bir bağlantısı olduğu gibi mantık sanatının da kesin bilgiye götüren bir araç ve disiplin olarak bütün bilimlerle ve bu şekilde mutlulukla bağlantısı bulunmaktadır.  Mutluluk insanın kendisine (psikoloji, antropoloji), içinde yaşadığı dünyaya (fizik bilimler), bütün var olanların birinci ve ikinci dereceden ilkelerine (metafizik, teoloji) ilişkin bir tasavvur ve kavrayışı, esasen “bilimlerin bilimi” olan felsefeyi şart koşar. </a:t>
            </a:r>
            <a:r>
              <a:rPr lang="tr-TR" dirty="0" err="1"/>
              <a:t>Fârâbî’ye</a:t>
            </a:r>
            <a:r>
              <a:rPr lang="tr-TR" dirty="0"/>
              <a:t> göre felsefe olmadan varlığı ve hayatın anlamını kavramak ve bu kavrayış olmadan mutlu olmak kuru bir hayaldir. </a:t>
            </a:r>
          </a:p>
          <a:p>
            <a:endParaRPr lang="tr-TR" dirty="0"/>
          </a:p>
        </p:txBody>
      </p:sp>
    </p:spTree>
    <p:extLst>
      <p:ext uri="{BB962C8B-B14F-4D97-AF65-F5344CB8AC3E}">
        <p14:creationId xmlns="" xmlns:p14="http://schemas.microsoft.com/office/powerpoint/2010/main" val="171586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Felsefe Geleneği ve </a:t>
            </a:r>
            <a:r>
              <a:rPr lang="tr-TR" b="1" dirty="0" err="1"/>
              <a:t>Fârâbî</a:t>
            </a:r>
            <a:r>
              <a:rPr lang="tr-TR" b="1" dirty="0"/>
              <a:t> </a:t>
            </a:r>
            <a:endParaRPr lang="tr-TR" dirty="0"/>
          </a:p>
          <a:p>
            <a:r>
              <a:rPr lang="tr-TR" dirty="0"/>
              <a:t>Grek felsefi geleneğine mensup olup bu felsefenin yöntem ve kavramlarını kullanmaktadır. Bu nedenle bu yöntemin zorunlu kıldığı sonuçları, hakikatin akli olduğuna dair anlayışa sadık kalarak, herhangi bir kompleks ve endişeye kapılmadan benimser. Sonuçlar yer yer dini öğretilerle çelişir olsa da aklın ve akli ilkelerin evrenselliğine inanır. Felsefi düşüncenin en büyük otoritesi olarak gördüğü Aristoteles’in ulaştığı felsefi sonuçlara genel olarak sadıktır. Lakin bilindiği üzere İslam dünyası, Grek felsefesini, özellikle metafizik konularda Yeni-</a:t>
            </a:r>
            <a:r>
              <a:rPr lang="tr-TR" dirty="0" err="1"/>
              <a:t>Eflatuncu</a:t>
            </a:r>
            <a:r>
              <a:rPr lang="tr-TR" dirty="0"/>
              <a:t> bir form içerisinde tanımıştır. Dolayısıyla </a:t>
            </a:r>
            <a:r>
              <a:rPr lang="tr-TR" dirty="0" err="1"/>
              <a:t>Fârâbî’nin</a:t>
            </a:r>
            <a:r>
              <a:rPr lang="tr-TR" dirty="0"/>
              <a:t> de aralarında bulunduğu bir grup yer yer Yeni-</a:t>
            </a:r>
            <a:r>
              <a:rPr lang="tr-TR" dirty="0" err="1"/>
              <a:t>Eflatunculukla</a:t>
            </a:r>
            <a:r>
              <a:rPr lang="tr-TR" dirty="0"/>
              <a:t> karışmış bir </a:t>
            </a:r>
            <a:r>
              <a:rPr lang="tr-TR" dirty="0" err="1"/>
              <a:t>Aristoculuğa</a:t>
            </a:r>
            <a:r>
              <a:rPr lang="tr-TR" dirty="0"/>
              <a:t> sahiptir. Aslında Yeni-</a:t>
            </a:r>
            <a:r>
              <a:rPr lang="tr-TR" dirty="0" err="1"/>
              <a:t>Eflatuncu</a:t>
            </a:r>
            <a:r>
              <a:rPr lang="tr-TR" dirty="0"/>
              <a:t> felsefe geleneği felsefenin bu iki üstadı yanı Eflatun ve Aristo’nun sistemlerindeki farklılıkları yüzeysel ve göreceli sebeplerle irtibatlandırmayı seçmişlerdi. Aralarında meşhur </a:t>
            </a:r>
            <a:r>
              <a:rPr lang="tr-TR" i="1" dirty="0" err="1"/>
              <a:t>İsagoge’</a:t>
            </a:r>
            <a:r>
              <a:rPr lang="tr-TR" dirty="0" err="1"/>
              <a:t>nin</a:t>
            </a:r>
            <a:r>
              <a:rPr lang="tr-TR" dirty="0"/>
              <a:t> yazarı </a:t>
            </a:r>
            <a:r>
              <a:rPr lang="tr-TR" dirty="0" err="1"/>
              <a:t>Porphyrios’un</a:t>
            </a:r>
            <a:r>
              <a:rPr lang="tr-TR" dirty="0"/>
              <a:t> da bulunduğu bazı düşünürler Eflatun ve Aristo felsefelerinin özde bir olduğunu kanıtlamayı amaçlayan çalışmalar yaptılar. </a:t>
            </a:r>
            <a:r>
              <a:rPr lang="tr-TR" dirty="0" err="1"/>
              <a:t>Fârâbî’yi</a:t>
            </a:r>
            <a:r>
              <a:rPr lang="tr-TR" dirty="0"/>
              <a:t> </a:t>
            </a:r>
            <a:r>
              <a:rPr lang="tr-TR" i="1" dirty="0"/>
              <a:t>Eflatun ve Aristo Görüşlerinin Uzlaştırılması </a:t>
            </a:r>
            <a:r>
              <a:rPr lang="tr-TR" dirty="0"/>
              <a:t>adlı bir eseri telif etmeye götüren neden bu geleneğin bir uzantısı olarak da değerlendirilebilir. Bu bağlamda </a:t>
            </a:r>
            <a:r>
              <a:rPr lang="tr-TR" dirty="0" err="1"/>
              <a:t>Fârâbî’nin</a:t>
            </a:r>
            <a:r>
              <a:rPr lang="tr-TR" dirty="0"/>
              <a:t> </a:t>
            </a:r>
            <a:r>
              <a:rPr lang="tr-TR" i="1" dirty="0"/>
              <a:t>Eflatun’un Felsefesi</a:t>
            </a:r>
            <a:r>
              <a:rPr lang="tr-TR" dirty="0"/>
              <a:t> ve </a:t>
            </a:r>
            <a:r>
              <a:rPr lang="tr-TR" i="1" dirty="0"/>
              <a:t>Aristo’nun Felsefesi </a:t>
            </a:r>
            <a:r>
              <a:rPr lang="tr-TR" dirty="0"/>
              <a:t>adlı çalışmaları da aynı amaca yönelik telif eserler olarak görülebilir. </a:t>
            </a:r>
          </a:p>
          <a:p>
            <a:endParaRPr lang="tr-TR" dirty="0"/>
          </a:p>
        </p:txBody>
      </p:sp>
    </p:spTree>
    <p:extLst>
      <p:ext uri="{BB962C8B-B14F-4D97-AF65-F5344CB8AC3E}">
        <p14:creationId xmlns="" xmlns:p14="http://schemas.microsoft.com/office/powerpoint/2010/main" val="297210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Eflatun ve Aristo’nun görüşlerinin uzlaştırılması sürecinde gerçek metinlerin yetersiz kaldığı durumlarda doğan pürüzler </a:t>
            </a:r>
            <a:r>
              <a:rPr lang="tr-TR" i="1" dirty="0" err="1"/>
              <a:t>Teloji</a:t>
            </a:r>
            <a:r>
              <a:rPr lang="tr-TR" i="1" dirty="0"/>
              <a:t> (</a:t>
            </a:r>
            <a:r>
              <a:rPr lang="tr-TR" i="1" dirty="0" err="1"/>
              <a:t>Esûlûcyâ</a:t>
            </a:r>
            <a:r>
              <a:rPr lang="tr-TR" i="1" dirty="0"/>
              <a:t>)</a:t>
            </a:r>
            <a:r>
              <a:rPr lang="tr-TR" dirty="0"/>
              <a:t> ve </a:t>
            </a:r>
            <a:r>
              <a:rPr lang="tr-TR" i="1" dirty="0"/>
              <a:t>Salt İyi Üzerine (</a:t>
            </a:r>
            <a:r>
              <a:rPr lang="tr-TR" i="1" dirty="0" err="1"/>
              <a:t>Fi’l-Hayri’l-Mahz</a:t>
            </a:r>
            <a:r>
              <a:rPr lang="tr-TR" i="1" dirty="0"/>
              <a:t>) </a:t>
            </a:r>
            <a:r>
              <a:rPr lang="tr-TR" dirty="0"/>
              <a:t>gibi esasen Yeni-</a:t>
            </a:r>
            <a:r>
              <a:rPr lang="tr-TR" dirty="0" err="1"/>
              <a:t>Eflatuncu</a:t>
            </a:r>
            <a:r>
              <a:rPr lang="tr-TR" dirty="0"/>
              <a:t> metinlerin bir biçimde Aristo’ya isnat edilmesiyle sorun giderilmiş görünüyor. </a:t>
            </a:r>
            <a:r>
              <a:rPr lang="tr-TR" dirty="0" err="1"/>
              <a:t>Fârâbî</a:t>
            </a:r>
            <a:r>
              <a:rPr lang="tr-TR" dirty="0"/>
              <a:t> de bu eserleri aynı amaç doğrultusunda kullanmış ve böylece felsefi içeriklerinin bazı bölümlerini de felsefesine dâhil etmiştir. Dolayısıyla </a:t>
            </a:r>
            <a:r>
              <a:rPr lang="tr-TR" dirty="0" err="1"/>
              <a:t>Fârâbî</a:t>
            </a:r>
            <a:r>
              <a:rPr lang="tr-TR" dirty="0"/>
              <a:t> her ne kadar Aristocu olarak görüyorsa da metafizik sisteminin mühim bir bölümü Yeni-</a:t>
            </a:r>
            <a:r>
              <a:rPr lang="tr-TR" dirty="0" err="1"/>
              <a:t>Eflatuncu</a:t>
            </a:r>
            <a:r>
              <a:rPr lang="tr-TR" dirty="0"/>
              <a:t> karakterlidir. Bu renk </a:t>
            </a:r>
            <a:r>
              <a:rPr lang="tr-TR" dirty="0" err="1"/>
              <a:t>Fârâbî’yi</a:t>
            </a:r>
            <a:r>
              <a:rPr lang="tr-TR" dirty="0"/>
              <a:t> Eflatun ve Aristo’yu uzlaştırırken değil bu uzlaştırmadan doğan felsefi sistemle dini öğretiyi birleştirmeye çalışırken de yardımcı olmuştur.</a:t>
            </a:r>
          </a:p>
          <a:p>
            <a:endParaRPr lang="tr-TR" dirty="0"/>
          </a:p>
        </p:txBody>
      </p:sp>
    </p:spTree>
    <p:extLst>
      <p:ext uri="{BB962C8B-B14F-4D97-AF65-F5344CB8AC3E}">
        <p14:creationId xmlns="" xmlns:p14="http://schemas.microsoft.com/office/powerpoint/2010/main" val="411488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a:t>Felsefe-Din İlişkisi Bağlamında </a:t>
            </a:r>
            <a:r>
              <a:rPr lang="tr-TR" b="1" dirty="0" err="1"/>
              <a:t>Fârâbî</a:t>
            </a:r>
            <a:endParaRPr lang="tr-TR" dirty="0"/>
          </a:p>
          <a:p>
            <a:r>
              <a:rPr lang="tr-TR" dirty="0" err="1"/>
              <a:t>Fârâbî’yi</a:t>
            </a:r>
            <a:r>
              <a:rPr lang="tr-TR" dirty="0"/>
              <a:t> en çok meşgul eden uğraşlardan biri de felsefe-din ilişkisi problemidir. </a:t>
            </a:r>
            <a:r>
              <a:rPr lang="tr-TR" dirty="0" err="1"/>
              <a:t>Fârâbî</a:t>
            </a:r>
            <a:r>
              <a:rPr lang="tr-TR" dirty="0"/>
              <a:t>, Aristo felsefesini veya ona ait olduğunu düşündüğü felsefi sistemi hakikatin tek doğru ifadesi saymakta ve kendisine ait olan din kavramını da bu çerçevede oluşturmaktadır. Bu bakış açısını sonuna kadar muhafaza ederek meselelere bütünüyle felsefe tarafından yaklaşır, dini bağlı bulunduğu felsefenin talepleri doğrultusunda tanımlar ve yorumlar. Onun projesi, </a:t>
            </a:r>
            <a:r>
              <a:rPr lang="tr-TR" dirty="0" err="1"/>
              <a:t>Kindî’de</a:t>
            </a:r>
            <a:r>
              <a:rPr lang="tr-TR" dirty="0"/>
              <a:t> olduğu gibi, her şeyden önce felsefenin Müslümanlar nezdinde meşruluk kazanması amacını taşır. Fakat </a:t>
            </a:r>
            <a:r>
              <a:rPr lang="tr-TR" dirty="0" err="1"/>
              <a:t>Fârâbî’nin</a:t>
            </a:r>
            <a:r>
              <a:rPr lang="tr-TR" dirty="0"/>
              <a:t> filozof olarak tavrı oldukça keskindir ve </a:t>
            </a:r>
            <a:r>
              <a:rPr lang="tr-TR" dirty="0" err="1"/>
              <a:t>Kindî’den</a:t>
            </a:r>
            <a:r>
              <a:rPr lang="tr-TR" dirty="0"/>
              <a:t> farklı olarak otorite koltuğuna tartışmasız bir biçimde felsefeyi yerleştirir. </a:t>
            </a:r>
          </a:p>
        </p:txBody>
      </p:sp>
    </p:spTree>
    <p:extLst>
      <p:ext uri="{BB962C8B-B14F-4D97-AF65-F5344CB8AC3E}">
        <p14:creationId xmlns="" xmlns:p14="http://schemas.microsoft.com/office/powerpoint/2010/main" val="1184637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Fârâbî’nin</a:t>
            </a:r>
            <a:r>
              <a:rPr lang="tr-TR" dirty="0"/>
              <a:t> tartıştığı pek çok problemin dini/teolojik paralellerini görmek zor değildir. Tanrı ve sıfatları, tanrısal varlıklar ve faal akıl, insan ve fiilleri, vahiy ve ilham, ilk başkan, filozof, peygamber ve daha birçok konunun </a:t>
            </a:r>
            <a:r>
              <a:rPr lang="tr-TR" dirty="0" err="1"/>
              <a:t>Fârâbî’nin</a:t>
            </a:r>
            <a:r>
              <a:rPr lang="tr-TR" dirty="0"/>
              <a:t> etik-politik felsefesinde çoğu zaman felsefenin evrensel formları içerisinde ve bilinçli olarak üstü kapalı bir tarzda ele alındığını görürüz. Faal aklı, İslam’ın vahiy meleği ile özdeşleştirdiği gibi, ele aldığı meselelerin dini terminolojideki karşılıklarını vermeyi de ihmal etmez. Bununla birlikte, felsefenin doğasından kaynaklanan sebeplerle, dini terimleri kullanmamaya özen gösterdiği durumlar da bilinmektedir. Onun tarzı, dinleri ve dini kurumları felsefi kavramlarla izah etmek şeklindedir. Sadece İslam dininin kavramsal içeriği üzerinde değil, aynı zamanda genel olarak din olgusunun felsefi açıklaması üzerinde de yoğunlaşır. </a:t>
            </a:r>
            <a:r>
              <a:rPr lang="tr-TR" dirty="0" err="1"/>
              <a:t>Fârâbî’nin</a:t>
            </a:r>
            <a:r>
              <a:rPr lang="tr-TR" dirty="0"/>
              <a:t> bu tutumu kendisinden sonra da Yahudi filozof ve teolog Musa b. </a:t>
            </a:r>
            <a:r>
              <a:rPr lang="tr-TR" dirty="0" err="1"/>
              <a:t>Meymûn</a:t>
            </a:r>
            <a:r>
              <a:rPr lang="tr-TR" dirty="0"/>
              <a:t> tarafından da kullanılmıştır.</a:t>
            </a:r>
          </a:p>
        </p:txBody>
      </p:sp>
    </p:spTree>
    <p:extLst>
      <p:ext uri="{BB962C8B-B14F-4D97-AF65-F5344CB8AC3E}">
        <p14:creationId xmlns="" xmlns:p14="http://schemas.microsoft.com/office/powerpoint/2010/main" val="4509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b="1" dirty="0"/>
              <a:t>Hayatı (870-950)</a:t>
            </a:r>
            <a:endParaRPr lang="tr-TR" dirty="0"/>
          </a:p>
          <a:p>
            <a:r>
              <a:rPr lang="tr-TR" dirty="0" err="1"/>
              <a:t>Ebû</a:t>
            </a:r>
            <a:r>
              <a:rPr lang="tr-TR" dirty="0"/>
              <a:t> </a:t>
            </a:r>
            <a:r>
              <a:rPr lang="tr-TR" dirty="0" err="1"/>
              <a:t>Nasr</a:t>
            </a:r>
            <a:r>
              <a:rPr lang="tr-TR" dirty="0"/>
              <a:t> el-</a:t>
            </a:r>
            <a:r>
              <a:rPr lang="tr-TR" dirty="0" err="1"/>
              <a:t>Fârâbî’nin</a:t>
            </a:r>
            <a:r>
              <a:rPr lang="tr-TR" dirty="0"/>
              <a:t> hayatı hakkındaki bilgimiz son derece sınırlı olduğu gibi, sahip olduklarımızın bir kısmı da kesinlikten uzaktır. Türkistan’da </a:t>
            </a:r>
            <a:r>
              <a:rPr lang="tr-TR" dirty="0" err="1"/>
              <a:t>Mâverâünnehir’in</a:t>
            </a:r>
            <a:r>
              <a:rPr lang="tr-TR" dirty="0"/>
              <a:t> </a:t>
            </a:r>
            <a:r>
              <a:rPr lang="tr-TR" dirty="0" err="1"/>
              <a:t>Ortaçağ’lardaki</a:t>
            </a:r>
            <a:r>
              <a:rPr lang="tr-TR" dirty="0"/>
              <a:t> önemli merkezleri arasında bulunan ve eski adı </a:t>
            </a:r>
            <a:r>
              <a:rPr lang="tr-TR" dirty="0" err="1"/>
              <a:t>Otrar</a:t>
            </a:r>
            <a:r>
              <a:rPr lang="tr-TR" dirty="0"/>
              <a:t> olan </a:t>
            </a:r>
            <a:r>
              <a:rPr lang="tr-TR" dirty="0" err="1"/>
              <a:t>Fârâb</a:t>
            </a:r>
            <a:r>
              <a:rPr lang="tr-TR" dirty="0"/>
              <a:t> ilinin </a:t>
            </a:r>
            <a:r>
              <a:rPr lang="tr-TR" dirty="0" err="1"/>
              <a:t>Vesiç</a:t>
            </a:r>
            <a:r>
              <a:rPr lang="tr-TR" dirty="0"/>
              <a:t> kasabasında asker bir ailenin çocuğu olarak dünyaya gelmiş ev Şam’da vefat etmiştir. Sağlam dayanaktan yoksun bazı aksi görüşlere rağmen onun Türk soyuna mensup olduğu kabul görür. </a:t>
            </a:r>
          </a:p>
        </p:txBody>
      </p:sp>
    </p:spTree>
    <p:extLst>
      <p:ext uri="{BB962C8B-B14F-4D97-AF65-F5344CB8AC3E}">
        <p14:creationId xmlns="" xmlns:p14="http://schemas.microsoft.com/office/powerpoint/2010/main" val="1566828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El-</a:t>
            </a:r>
            <a:r>
              <a:rPr lang="tr-TR" b="1" dirty="0" err="1"/>
              <a:t>Muallimu’s</a:t>
            </a:r>
            <a:r>
              <a:rPr lang="tr-TR" b="1" dirty="0"/>
              <a:t>-Sânî</a:t>
            </a:r>
            <a:endParaRPr lang="tr-TR" dirty="0"/>
          </a:p>
          <a:p>
            <a:r>
              <a:rPr lang="tr-TR" dirty="0"/>
              <a:t>Filozof </a:t>
            </a:r>
            <a:r>
              <a:rPr lang="tr-TR" dirty="0" err="1"/>
              <a:t>Fârâbî</a:t>
            </a:r>
            <a:r>
              <a:rPr lang="tr-TR" dirty="0"/>
              <a:t> her şeyden önce bir mantıkçıdır. Felsefi tahsil ona göre ancak ciddi bir mantık eğitiminden sonra mümkündür. Aristo’dan sonra İskenderiye’de felsefi ilimler müfredatının zorunlu bir parçası olarak okutulan mantık, Hıristiyanlığın hüküm sürdüğü dönemlerde, inancı olumsuz etkileyebileceği düşüncesiyle bir sınırlandırmaya tabi tutulmuştur. Mantık öğretimi, Aristo’nun </a:t>
            </a:r>
            <a:r>
              <a:rPr lang="tr-TR" i="1" dirty="0"/>
              <a:t>kategoriler, Önerme Üzerine </a:t>
            </a:r>
            <a:r>
              <a:rPr lang="tr-TR" dirty="0"/>
              <a:t>ve </a:t>
            </a:r>
            <a:r>
              <a:rPr lang="tr-TR" i="1" dirty="0"/>
              <a:t>Birinci </a:t>
            </a:r>
            <a:r>
              <a:rPr lang="tr-TR" i="1" dirty="0" err="1"/>
              <a:t>Analitikler</a:t>
            </a:r>
            <a:r>
              <a:rPr lang="tr-TR" dirty="0" err="1"/>
              <a:t>’in</a:t>
            </a:r>
            <a:r>
              <a:rPr lang="tr-TR" dirty="0"/>
              <a:t> ilk kısmı ve </a:t>
            </a:r>
            <a:r>
              <a:rPr lang="tr-TR" dirty="0" err="1"/>
              <a:t>Porphyrios’un</a:t>
            </a:r>
            <a:r>
              <a:rPr lang="tr-TR" dirty="0"/>
              <a:t> </a:t>
            </a:r>
            <a:r>
              <a:rPr lang="tr-TR" i="1" dirty="0" err="1"/>
              <a:t>İsagoji</a:t>
            </a:r>
            <a:r>
              <a:rPr lang="tr-TR" dirty="0" err="1"/>
              <a:t>’si</a:t>
            </a:r>
            <a:r>
              <a:rPr lang="tr-TR" dirty="0"/>
              <a:t> çerçevesinde ilerlemiş, bunların dışındaki mantık kitapları, </a:t>
            </a:r>
            <a:r>
              <a:rPr lang="tr-TR" i="1" dirty="0"/>
              <a:t>İkinci Analitikler</a:t>
            </a:r>
            <a:r>
              <a:rPr lang="tr-TR" dirty="0"/>
              <a:t>, </a:t>
            </a:r>
            <a:r>
              <a:rPr lang="tr-TR" i="1" dirty="0"/>
              <a:t>Topikler </a:t>
            </a:r>
            <a:r>
              <a:rPr lang="tr-TR" dirty="0"/>
              <a:t>ve </a:t>
            </a:r>
            <a:r>
              <a:rPr lang="tr-TR" i="1" dirty="0"/>
              <a:t>Sofistik Deliller </a:t>
            </a:r>
            <a:r>
              <a:rPr lang="tr-TR" dirty="0"/>
              <a:t>inanca zarar verir düşüncesiyle müfredatın dışında bırakılmıştı. İslami dönemdeki müfredat da bu çerçevenin dışına çıkmamıştı. </a:t>
            </a:r>
            <a:r>
              <a:rPr lang="tr-TR" dirty="0" err="1"/>
              <a:t>Fârâbî</a:t>
            </a:r>
            <a:r>
              <a:rPr lang="tr-TR" dirty="0"/>
              <a:t>, Aristo mantığının bütün kitaplarının mantık müfredatı içerisinde değerlendirmeye alan ilk kişidir. Böylelikle mantığın en önemli konusu olan ispat teorisini inceleyen </a:t>
            </a:r>
            <a:r>
              <a:rPr lang="tr-TR" i="1" dirty="0"/>
              <a:t>İkinci Analitikler (</a:t>
            </a:r>
            <a:r>
              <a:rPr lang="tr-TR" i="1" dirty="0" err="1"/>
              <a:t>Kitâbu’l-Burhân</a:t>
            </a:r>
            <a:r>
              <a:rPr lang="tr-TR" i="1" dirty="0"/>
              <a:t>) </a:t>
            </a:r>
            <a:r>
              <a:rPr lang="tr-TR" dirty="0"/>
              <a:t>tekrar müfredattaki yerini almıştır. </a:t>
            </a:r>
            <a:r>
              <a:rPr lang="tr-TR" dirty="0" err="1"/>
              <a:t>Fârâbî’nin</a:t>
            </a:r>
            <a:r>
              <a:rPr lang="tr-TR" dirty="0"/>
              <a:t> ikinci muallim (el-</a:t>
            </a:r>
            <a:r>
              <a:rPr lang="tr-TR" dirty="0" err="1"/>
              <a:t>muallimu’s</a:t>
            </a:r>
            <a:r>
              <a:rPr lang="tr-TR" dirty="0"/>
              <a:t>-</a:t>
            </a:r>
            <a:r>
              <a:rPr lang="tr-TR" dirty="0" err="1"/>
              <a:t>sânî</a:t>
            </a:r>
            <a:r>
              <a:rPr lang="tr-TR" dirty="0"/>
              <a:t>/</a:t>
            </a:r>
            <a:r>
              <a:rPr lang="tr-TR" dirty="0" err="1"/>
              <a:t>magister</a:t>
            </a:r>
            <a:r>
              <a:rPr lang="tr-TR" dirty="0"/>
              <a:t> </a:t>
            </a:r>
            <a:r>
              <a:rPr lang="tr-TR" dirty="0" err="1"/>
              <a:t>secundus</a:t>
            </a:r>
            <a:r>
              <a:rPr lang="tr-TR" dirty="0"/>
              <a:t>) olarak tanınması, mantık eğitimi müfredatındaki köklü ve </a:t>
            </a:r>
            <a:r>
              <a:rPr lang="tr-TR" dirty="0" err="1"/>
              <a:t>revisyonist</a:t>
            </a:r>
            <a:r>
              <a:rPr lang="tr-TR" dirty="0"/>
              <a:t> yaklaşımı sebebiyledir. </a:t>
            </a:r>
          </a:p>
          <a:p>
            <a:endParaRPr lang="tr-TR" dirty="0"/>
          </a:p>
        </p:txBody>
      </p:sp>
    </p:spTree>
    <p:extLst>
      <p:ext uri="{BB962C8B-B14F-4D97-AF65-F5344CB8AC3E}">
        <p14:creationId xmlns="" xmlns:p14="http://schemas.microsoft.com/office/powerpoint/2010/main" val="1712945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err="1"/>
              <a:t>Fârâbî’de</a:t>
            </a:r>
            <a:r>
              <a:rPr lang="tr-TR" b="1" dirty="0"/>
              <a:t> Tanrı, Evren ve İnsan</a:t>
            </a:r>
            <a:endParaRPr lang="tr-TR" dirty="0"/>
          </a:p>
          <a:p>
            <a:r>
              <a:rPr lang="tr-TR" dirty="0" err="1"/>
              <a:t>Fârâbî</a:t>
            </a:r>
            <a:r>
              <a:rPr lang="tr-TR" dirty="0"/>
              <a:t>, kendi imkânları çerçevesinde Tanrı, evren ve insana ilişkin, felsefi örgüsü özenli, bütüncül ve oldukça düzenli bir sistem ortaya koymuştur. Metafizik açısından </a:t>
            </a:r>
            <a:r>
              <a:rPr lang="tr-TR" dirty="0" err="1"/>
              <a:t>Fârâbî’nin</a:t>
            </a:r>
            <a:r>
              <a:rPr lang="tr-TR" dirty="0"/>
              <a:t> kurduğu yapı, Eflatun, Aristo ve </a:t>
            </a:r>
            <a:r>
              <a:rPr lang="tr-TR" dirty="0" err="1"/>
              <a:t>Plotinus</a:t>
            </a:r>
            <a:r>
              <a:rPr lang="tr-TR" dirty="0"/>
              <a:t> gibi filozofların etkisini yansıtmakla birlikte, kendisine aittir. Bu yapının İslami kültürden yansıyan renkleri göz kamaştırıcıdır ve bu nedenle zaman zaman fark edilememektedir. Tanrı-insan ilişkisi ve bu ilişkinin bir ürünü olarak vahyi taşıyan kişi olarak filozof-peygamber fikri bizi yerli etkilere de götürür. Tanrı’yı Grek felsefesinin etkisi altında bir olan, kendini düşünen düşünce, ilk sebep olarak gördüğü gibi dini düşüncenin etkisiyle de müdebbir/yönetici ve </a:t>
            </a:r>
            <a:r>
              <a:rPr lang="tr-TR" dirty="0" err="1"/>
              <a:t>vahyedici</a:t>
            </a:r>
            <a:r>
              <a:rPr lang="tr-TR" dirty="0"/>
              <a:t> olarak tasvir eder. Bu bakımdan o Tanrı’nın faal akıl aracılığıyla mükemmel yöneticiye </a:t>
            </a:r>
            <a:r>
              <a:rPr lang="tr-TR" dirty="0" err="1"/>
              <a:t>vahyettiğini</a:t>
            </a:r>
            <a:r>
              <a:rPr lang="tr-TR" dirty="0"/>
              <a:t> düşünür. Burada faal aklın dini terminoloji ile paraleli, </a:t>
            </a:r>
            <a:r>
              <a:rPr lang="tr-TR" dirty="0" err="1"/>
              <a:t>Fârâbî</a:t>
            </a:r>
            <a:r>
              <a:rPr lang="tr-TR" dirty="0"/>
              <a:t> tarafından bizzat Cebrail olarak hatırlatılır. Bu itibarla mükemmel yönetici, sadece Greklerin mükemmel filozof-kralı değil, aynı samanda dini inancın vahiy alan peygamberidir.</a:t>
            </a:r>
          </a:p>
        </p:txBody>
      </p:sp>
    </p:spTree>
    <p:extLst>
      <p:ext uri="{BB962C8B-B14F-4D97-AF65-F5344CB8AC3E}">
        <p14:creationId xmlns="" xmlns:p14="http://schemas.microsoft.com/office/powerpoint/2010/main" val="189256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a:t>Fârâbî</a:t>
            </a:r>
            <a:r>
              <a:rPr lang="tr-TR" dirty="0"/>
              <a:t>, bazı araştırmacılar tarafından panteizm olarak nitelendirilen bir varlık ve evren tasavvuruna sahiptir. Tanrı bütün var olanların kendisinden taşıp çıktığı zorunlu varlıktır. Aristocu Tanrı tasavvurundan farklı olarak </a:t>
            </a:r>
            <a:r>
              <a:rPr lang="tr-TR" dirty="0" err="1"/>
              <a:t>Fârâbî</a:t>
            </a:r>
            <a:r>
              <a:rPr lang="tr-TR" dirty="0"/>
              <a:t>, Tanrı’yı evrenin yaratıcısı ve yöneticisi olarak düşünmektedir. Bu yönetim bir adalet, bilgelik ve inayet olarak, hiyerarşik şekilde </a:t>
            </a:r>
            <a:r>
              <a:rPr lang="tr-TR" dirty="0" err="1"/>
              <a:t>sudûr</a:t>
            </a:r>
            <a:r>
              <a:rPr lang="tr-TR" dirty="0"/>
              <a:t> eden bütün varlık tabakalarında, hiçbir tabii şet dışta kalmayacak şekilde etkindir. Tanrı bu bağlamıyla evrenin yöneticisi ve nihai gayesidir. Bütün var olanlar kendi yaratılış gayelerine uygun fiilleri gerçekleştirmekle tanrısal bilgeliğin gayelerine iştirak etmiş olurlar. Bu bağlamda </a:t>
            </a:r>
            <a:r>
              <a:rPr lang="tr-TR" dirty="0" err="1"/>
              <a:t>Fârâbî</a:t>
            </a:r>
            <a:r>
              <a:rPr lang="tr-TR" dirty="0"/>
              <a:t> felsefesinde ikincil sebepler veya soyut/ayrık akıllar olarak nitelendirilen tanrısal varlıklardan maddi varlıklara kadar her bir şey hem varlığını hem de gayesini Tanrı’dan alır</a:t>
            </a:r>
            <a:r>
              <a:rPr lang="tr-TR" dirty="0" smtClean="0"/>
              <a:t>.</a:t>
            </a:r>
            <a:endParaRPr lang="tr-TR" dirty="0"/>
          </a:p>
        </p:txBody>
      </p:sp>
    </p:spTree>
    <p:extLst>
      <p:ext uri="{BB962C8B-B14F-4D97-AF65-F5344CB8AC3E}">
        <p14:creationId xmlns="" xmlns:p14="http://schemas.microsoft.com/office/powerpoint/2010/main" val="1220528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İnsan </a:t>
            </a:r>
            <a:r>
              <a:rPr lang="tr-TR" dirty="0" err="1"/>
              <a:t>cisimsel</a:t>
            </a:r>
            <a:r>
              <a:rPr lang="tr-TR" dirty="0"/>
              <a:t> olmak bakımından tabiata, akıllı olmak bakımından tabiat ötesine aittir. Tabiatın en yetkin varlığı olarak bitkisel ve hayvani nefsin işlevlerine ilaveten düşünme ve konuşma yeteneği ile donatılmıştır.  Tabiatın bir parçası olarak da diğer tabiat varlıklarının gayesidir; tabiattaki her bir şey ve her bir oluş nihai düzeyde ona hizmet etmek üzere yaratılmıştır. Akıl sebebiyle insan çift taraflı bir etkiye sahiptir.  Geliştirilmediğinde insanı hayvan düzeyinde bırakacak bir dezavantaja dönüşecek olan bu nitelik, geliştirilip yetkinleştirildiğinde onu tanrısal varlıklar mertebesine ulaştıracak bir avantaja dönüşür. Bu çift taraflı yönelim aynı zamanda sorumluluğun da kaynağıdır.</a:t>
            </a:r>
          </a:p>
          <a:p>
            <a:endParaRPr lang="tr-TR" dirty="0"/>
          </a:p>
        </p:txBody>
      </p:sp>
    </p:spTree>
    <p:extLst>
      <p:ext uri="{BB962C8B-B14F-4D97-AF65-F5344CB8AC3E}">
        <p14:creationId xmlns="" xmlns:p14="http://schemas.microsoft.com/office/powerpoint/2010/main" val="341249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Fârâbî’nin</a:t>
            </a:r>
            <a:r>
              <a:rPr lang="tr-TR" dirty="0"/>
              <a:t> insan felsefesi ise, hünerlerini okuyucusuna yansıtacağı bir alandır ve filozofun ana çalışması da bu alanda ortaya çıkmaktadır. </a:t>
            </a:r>
            <a:r>
              <a:rPr lang="tr-TR" dirty="0" err="1"/>
              <a:t>Fârâbî’ye</a:t>
            </a:r>
            <a:r>
              <a:rPr lang="tr-TR" dirty="0"/>
              <a:t> göre insan, doğasından kaynaklanan sebeplerden ötürü toplum içinde yaşamak durumundadır. İyi ile kötünün tespiti ve bu ikisi arasında tercih yapabilme imkânı akıl varlığı olarak insanın elindedir. Buna karşın dünyevi ihtiras ve şehvetler onu yanıltıp atıl duruma getirebilir. İçerinde yaşadığı toplumun yapısı ve gayesi insanın geleceği açısından son derece önemlidir. Gelecek ile kastedilen ise öte dünyadaki durumudur ve </a:t>
            </a:r>
            <a:r>
              <a:rPr lang="tr-TR" dirty="0" err="1"/>
              <a:t>Fârâbî</a:t>
            </a:r>
            <a:r>
              <a:rPr lang="tr-TR" dirty="0"/>
              <a:t> bunu en son mutluluk (es-</a:t>
            </a:r>
            <a:r>
              <a:rPr lang="tr-TR" dirty="0" err="1"/>
              <a:t>sa‘adetu’l</a:t>
            </a:r>
            <a:r>
              <a:rPr lang="tr-TR" dirty="0"/>
              <a:t>-</a:t>
            </a:r>
            <a:r>
              <a:rPr lang="tr-TR" dirty="0" err="1"/>
              <a:t>kusvâ</a:t>
            </a:r>
            <a:r>
              <a:rPr lang="tr-TR" dirty="0"/>
              <a:t>) olarak belirler. İnsanın en son gayesi mutluluktur ve her bir insan mutlu olmak ister.</a:t>
            </a:r>
          </a:p>
        </p:txBody>
      </p:sp>
    </p:spTree>
    <p:extLst>
      <p:ext uri="{BB962C8B-B14F-4D97-AF65-F5344CB8AC3E}">
        <p14:creationId xmlns="" xmlns:p14="http://schemas.microsoft.com/office/powerpoint/2010/main" val="1066543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Erdemli Toplum ve Mutluluk</a:t>
            </a:r>
            <a:endParaRPr lang="tr-TR" dirty="0"/>
          </a:p>
          <a:p>
            <a:r>
              <a:rPr lang="tr-TR" dirty="0"/>
              <a:t>Pek çok mutluluk kuramı vardır ve her birey tek başına bunlar </a:t>
            </a:r>
            <a:r>
              <a:rPr lang="tr-TR" dirty="0" err="1"/>
              <a:t>Arassından</a:t>
            </a:r>
            <a:r>
              <a:rPr lang="tr-TR" dirty="0"/>
              <a:t> doğru olanı belirleyip seçme gücüne fiilen sahip değildir. Bu nedenle ahlak ve siyaset insana gerçek mutluluğu sağlamak ve onu yönlendirmek için vardır. Gerçek mutluluğa ulaşmak için kurulmuş toplum erdemli toplumdur ve onun yöneticisi Tanrı’dan almış olduğu vahiy ve güçle sevk ve idare eden ilk başkandır. Böylece erdemli toplum da Tanrı tarafından yönetilmektedir. Tanrı ile erdemli yönetici, erdemli toplumla evren arasında yapı ve işleyiş bakımından benzerlikler bulunur.</a:t>
            </a:r>
          </a:p>
          <a:p>
            <a:endParaRPr lang="tr-TR" dirty="0"/>
          </a:p>
        </p:txBody>
      </p:sp>
    </p:spTree>
    <p:extLst>
      <p:ext uri="{BB962C8B-B14F-4D97-AF65-F5344CB8AC3E}">
        <p14:creationId xmlns="" xmlns:p14="http://schemas.microsoft.com/office/powerpoint/2010/main" val="6244497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Yöneticilik erdemli başkanın erdemli siyaset maharetine sahip bir kral olmasını gerektirirken, ideal yönetim ve gerçek mutluluğun bilgi zemininde tanımlanıp belirlenmesi de onun bir filozof olmasını zorunlu kılar. İnsanları en uygun konuşma ve anlatma yöntemleriyle eğitmek, mutluluğa yönlendirmek ve bu yolda gerekli olan görüş/inanç ve fiilleri belirleyip bir din olarak topluma sunmak içinse ilk başkanın peygamber olması kaçınılmazdır. Böylece </a:t>
            </a:r>
            <a:r>
              <a:rPr lang="tr-TR" dirty="0" err="1"/>
              <a:t>Fârâbî’ye</a:t>
            </a:r>
            <a:r>
              <a:rPr lang="tr-TR" dirty="0"/>
              <a:t> göre, siyasetin alanında felsefe ve din aynı gayeleri gerçekleştirmeye çalışan iki disiplin olarak bir arada bulunmaktadır</a:t>
            </a:r>
            <a:r>
              <a:rPr lang="tr-TR" dirty="0" smtClean="0"/>
              <a:t>.</a:t>
            </a:r>
            <a:endParaRPr lang="tr-TR" dirty="0"/>
          </a:p>
        </p:txBody>
      </p:sp>
    </p:spTree>
    <p:extLst>
      <p:ext uri="{BB962C8B-B14F-4D97-AF65-F5344CB8AC3E}">
        <p14:creationId xmlns="" xmlns:p14="http://schemas.microsoft.com/office/powerpoint/2010/main" val="1468549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Not: Bu metin ağırlıklı olarak Yaşar </a:t>
            </a:r>
            <a:r>
              <a:rPr lang="tr-TR" dirty="0" err="1"/>
              <a:t>Aydınlı’nın</a:t>
            </a:r>
            <a:r>
              <a:rPr lang="tr-TR" dirty="0"/>
              <a:t> </a:t>
            </a:r>
            <a:r>
              <a:rPr lang="tr-TR" i="1" dirty="0" err="1"/>
              <a:t>Fârâbî</a:t>
            </a:r>
            <a:r>
              <a:rPr lang="tr-TR" i="1" dirty="0"/>
              <a:t> </a:t>
            </a:r>
            <a:r>
              <a:rPr lang="tr-TR" dirty="0"/>
              <a:t>adlı eserinden </a:t>
            </a:r>
            <a:r>
              <a:rPr lang="tr-TR" dirty="0" smtClean="0"/>
              <a:t>derlenmiştir</a:t>
            </a:r>
            <a:r>
              <a:rPr lang="tr-TR" dirty="0"/>
              <a:t>.</a:t>
            </a:r>
          </a:p>
        </p:txBody>
      </p:sp>
    </p:spTree>
    <p:extLst>
      <p:ext uri="{BB962C8B-B14F-4D97-AF65-F5344CB8AC3E}">
        <p14:creationId xmlns="" xmlns:p14="http://schemas.microsoft.com/office/powerpoint/2010/main" val="855410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Fârâbî</a:t>
            </a:r>
            <a:r>
              <a:rPr lang="tr-TR" b="1" dirty="0"/>
              <a:t> Hakkında Bazı Eserler</a:t>
            </a:r>
            <a:endParaRPr lang="tr-TR" dirty="0"/>
          </a:p>
          <a:p>
            <a:r>
              <a:rPr lang="tr-TR" dirty="0" err="1"/>
              <a:t>Fârâbî</a:t>
            </a:r>
            <a:r>
              <a:rPr lang="tr-TR" dirty="0"/>
              <a:t>,</a:t>
            </a:r>
            <a:r>
              <a:rPr lang="tr-TR" b="1" i="1" dirty="0"/>
              <a:t> </a:t>
            </a:r>
            <a:r>
              <a:rPr lang="tr-TR" i="1" dirty="0"/>
              <a:t>El-</a:t>
            </a:r>
            <a:r>
              <a:rPr lang="tr-TR" i="1" dirty="0" err="1"/>
              <a:t>Medînetu’l</a:t>
            </a:r>
            <a:r>
              <a:rPr lang="tr-TR" i="1" dirty="0"/>
              <a:t>-Fazıla</a:t>
            </a:r>
            <a:endParaRPr lang="tr-TR" dirty="0"/>
          </a:p>
          <a:p>
            <a:r>
              <a:rPr lang="tr-TR" dirty="0" err="1"/>
              <a:t>Fârâbî</a:t>
            </a:r>
            <a:r>
              <a:rPr lang="tr-TR" dirty="0"/>
              <a:t>, </a:t>
            </a:r>
            <a:r>
              <a:rPr lang="tr-TR" i="1" dirty="0"/>
              <a:t>es-</a:t>
            </a:r>
            <a:r>
              <a:rPr lang="tr-TR" i="1" dirty="0" err="1"/>
              <a:t>Siyâsetu’l</a:t>
            </a:r>
            <a:r>
              <a:rPr lang="tr-TR" i="1" dirty="0"/>
              <a:t>-</a:t>
            </a:r>
            <a:r>
              <a:rPr lang="tr-TR" i="1" dirty="0" err="1"/>
              <a:t>Medeniyye</a:t>
            </a:r>
            <a:endParaRPr lang="tr-TR" dirty="0"/>
          </a:p>
          <a:p>
            <a:r>
              <a:rPr lang="tr-TR" dirty="0" err="1"/>
              <a:t>Fârâbî</a:t>
            </a:r>
            <a:r>
              <a:rPr lang="tr-TR" dirty="0"/>
              <a:t>, </a:t>
            </a:r>
            <a:r>
              <a:rPr lang="tr-TR" i="1" dirty="0" err="1"/>
              <a:t>Kitâbu’l-Hurûf</a:t>
            </a:r>
            <a:endParaRPr lang="tr-TR" dirty="0"/>
          </a:p>
          <a:p>
            <a:r>
              <a:rPr lang="tr-TR" dirty="0"/>
              <a:t>Yaşar Aydınlı, </a:t>
            </a:r>
            <a:r>
              <a:rPr lang="tr-TR" i="1" dirty="0" err="1"/>
              <a:t>Fârâbî</a:t>
            </a:r>
            <a:endParaRPr lang="tr-TR" dirty="0"/>
          </a:p>
          <a:p>
            <a:r>
              <a:rPr lang="tr-TR" dirty="0"/>
              <a:t>Yaşar Aydınlı, </a:t>
            </a:r>
            <a:r>
              <a:rPr lang="tr-TR" i="1" dirty="0" err="1"/>
              <a:t>Fârâbî’de</a:t>
            </a:r>
            <a:r>
              <a:rPr lang="tr-TR" i="1" dirty="0"/>
              <a:t> Tanrı-İnsan İlişkisi</a:t>
            </a:r>
            <a:endParaRPr lang="tr-TR" dirty="0"/>
          </a:p>
          <a:p>
            <a:r>
              <a:rPr lang="tr-TR" dirty="0"/>
              <a:t>Eyüp Şahin, </a:t>
            </a:r>
            <a:r>
              <a:rPr lang="tr-TR" i="1" dirty="0" err="1"/>
              <a:t>Fârâbî’de</a:t>
            </a:r>
            <a:r>
              <a:rPr lang="tr-TR" i="1" dirty="0"/>
              <a:t> Zihin Felsefesi</a:t>
            </a:r>
            <a:endParaRPr lang="tr-TR" dirty="0"/>
          </a:p>
        </p:txBody>
      </p:sp>
      <p:sp>
        <p:nvSpPr>
          <p:cNvPr id="4" name="Metin kutusu 3"/>
          <p:cNvSpPr txBox="1"/>
          <p:nvPr/>
        </p:nvSpPr>
        <p:spPr>
          <a:xfrm>
            <a:off x="1658679" y="8718698"/>
            <a:ext cx="184731" cy="369332"/>
          </a:xfrm>
          <a:prstGeom prst="rect">
            <a:avLst/>
          </a:prstGeom>
          <a:noFill/>
        </p:spPr>
        <p:txBody>
          <a:bodyPr wrap="none" rtlCol="0">
            <a:spAutoFit/>
          </a:bodyPr>
          <a:lstStyle/>
          <a:p>
            <a:endParaRPr lang="tr-TR"/>
          </a:p>
        </p:txBody>
      </p:sp>
    </p:spTree>
    <p:extLst>
      <p:ext uri="{BB962C8B-B14F-4D97-AF65-F5344CB8AC3E}">
        <p14:creationId xmlns="" xmlns:p14="http://schemas.microsoft.com/office/powerpoint/2010/main" val="2122576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Fârâbî’nin</a:t>
            </a:r>
            <a:r>
              <a:rPr lang="tr-TR" dirty="0"/>
              <a:t> Bağdat’a gelmeden önceki hayatı, gençlik yılları ve dolayısıyla eğitimi hakkında sahip olduğumuz bilgiler çok azdır. Bazı kaynaklarda dile getirilen doğduğu yerde kadılık yaptığına dair bilgiler doğruysa, fıkıh, tefsir, hadis gibi temel İslami ilimlerde sağlam bir eğitim almış olduğu söylenebilir. Ancak kadılık yaptığına dair bilginin mahiyeti hakkında doyurucu bilgiye sahip değiliz. </a:t>
            </a:r>
            <a:r>
              <a:rPr lang="tr-TR" dirty="0" err="1"/>
              <a:t>Fârâbî’nin</a:t>
            </a:r>
            <a:r>
              <a:rPr lang="tr-TR" dirty="0"/>
              <a:t> </a:t>
            </a:r>
            <a:r>
              <a:rPr lang="tr-TR" dirty="0" err="1"/>
              <a:t>kwndi</a:t>
            </a:r>
            <a:r>
              <a:rPr lang="tr-TR" dirty="0"/>
              <a:t> yazıları onun İslami ilimlerle kadılık yapacak seviyede irtibatlı olduğunu gösteren işaretler taşımamaktadır. Eğer böyle bir görevde bulunduysa bunun tarih olarak hangi dönemde gerçekleştiği de belirsizdir.</a:t>
            </a:r>
          </a:p>
          <a:p>
            <a:endParaRPr lang="tr-TR" dirty="0"/>
          </a:p>
        </p:txBody>
      </p:sp>
    </p:spTree>
    <p:extLst>
      <p:ext uri="{BB962C8B-B14F-4D97-AF65-F5344CB8AC3E}">
        <p14:creationId xmlns="" xmlns:p14="http://schemas.microsoft.com/office/powerpoint/2010/main" val="298552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Bibliyografik eserlerde hayatına dair verilen bilgilerin önemli ve nispeten kesin olanları seyahatleriyle ilgilidir. Bu çerçevede onun Türkistan ve İran’ın Taşkent, Buhara, Semerkant, </a:t>
            </a:r>
            <a:r>
              <a:rPr lang="tr-TR" dirty="0" err="1"/>
              <a:t>Merv</a:t>
            </a:r>
            <a:r>
              <a:rPr lang="tr-TR" dirty="0"/>
              <a:t>, </a:t>
            </a:r>
            <a:r>
              <a:rPr lang="tr-TR" dirty="0" err="1"/>
              <a:t>Belh</a:t>
            </a:r>
            <a:r>
              <a:rPr lang="tr-TR" dirty="0"/>
              <a:t> ve Rey gibi önemli kültür ve ticaret merkezlerini dolaştıktan sonra, ilme duyduğu açlığı doyurmak ve kendini yetiştirip geliştirmek üzere zamanın en büyük ilim ve kültür merkezi olan Bağdat’a geldiği görülür. Bağdat’a gelmeden önce sadece lisan ve dini ilimlerde değil akli ve felsefi ilimlerde de tahsil görmüş ve bir alt yapı oluşturduğu anlaşılıyor. Gençlik yıllarında akli ilimlere yönelik büyük bir meraka sahip olduğu, felsefe ve genel olarak nazari meselelere ilgi duyduğu ve antik dönemde yaşamış olan bilginleri incelemekten zevk aldığı kaynaklarda kaydedilmektedir. </a:t>
            </a:r>
          </a:p>
        </p:txBody>
      </p:sp>
    </p:spTree>
    <p:extLst>
      <p:ext uri="{BB962C8B-B14F-4D97-AF65-F5344CB8AC3E}">
        <p14:creationId xmlns="" xmlns:p14="http://schemas.microsoft.com/office/powerpoint/2010/main" val="1082325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a:t>Fârâbî’nin</a:t>
            </a:r>
            <a:r>
              <a:rPr lang="tr-TR" dirty="0"/>
              <a:t> kaç dil bildiği konusu tartışmalı olup bu tartışmada bir sonuca ulaşmak da mümkün görünmemektedir.  Ana dili dışında Arapça ve muhtemelen Farsça biliyordu. Bağdat’ta Yunan asıllı hocalar ve Grekçe bilen Süryani meslektaşlarıyla geçirdiği uzun yıllar dikkate alınırsa bir dereceye kadar Yunanca ve Süryanice bildiği, bunların dışında bazı dilleri de anladığı tahmin edilebilir. </a:t>
            </a:r>
          </a:p>
          <a:p>
            <a:r>
              <a:rPr lang="tr-TR" dirty="0" err="1"/>
              <a:t>Fârâbî’nin</a:t>
            </a:r>
            <a:r>
              <a:rPr lang="tr-TR" dirty="0"/>
              <a:t> ünlü dil bilgini </a:t>
            </a:r>
            <a:r>
              <a:rPr lang="tr-TR" dirty="0" err="1"/>
              <a:t>Ebû</a:t>
            </a:r>
            <a:r>
              <a:rPr lang="tr-TR" dirty="0"/>
              <a:t> Bekir </a:t>
            </a:r>
            <a:r>
              <a:rPr lang="tr-TR" dirty="0" err="1"/>
              <a:t>İbnu’s-Serrâc’dan</a:t>
            </a:r>
            <a:r>
              <a:rPr lang="tr-TR" dirty="0"/>
              <a:t> gramer dersi alması ve ona mantık okutması, Bağdat’taki hayatı hakkında sahip olduğumuz bilgilerden biridir. İki âlim arasında gerçekleşen bu hoca-talebe ilişkisini basit bir öğrenme meselesi olarak değil yüksek düzeyli akademik bir aşk olarak görmenin daha makul olacağı söylenebilir. </a:t>
            </a:r>
          </a:p>
          <a:p>
            <a:endParaRPr lang="tr-TR" dirty="0"/>
          </a:p>
        </p:txBody>
      </p:sp>
    </p:spTree>
    <p:extLst>
      <p:ext uri="{BB962C8B-B14F-4D97-AF65-F5344CB8AC3E}">
        <p14:creationId xmlns="" xmlns:p14="http://schemas.microsoft.com/office/powerpoint/2010/main" val="2016155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 arada onun ilk olarak yaşı kemale erdiği halde derslerini sürdüren dönemin önde gelen mantık üstadı Hıristiyan mütercim ve yorumcu </a:t>
            </a:r>
            <a:r>
              <a:rPr lang="tr-TR" dirty="0" err="1"/>
              <a:t>Ebû</a:t>
            </a:r>
            <a:r>
              <a:rPr lang="tr-TR" dirty="0"/>
              <a:t> </a:t>
            </a:r>
            <a:r>
              <a:rPr lang="tr-TR" dirty="0" err="1"/>
              <a:t>Bişr</a:t>
            </a:r>
            <a:r>
              <a:rPr lang="tr-TR" dirty="0"/>
              <a:t> </a:t>
            </a:r>
            <a:r>
              <a:rPr lang="tr-TR" dirty="0" err="1"/>
              <a:t>Mattâ</a:t>
            </a:r>
            <a:r>
              <a:rPr lang="tr-TR" dirty="0"/>
              <a:t> b. </a:t>
            </a:r>
            <a:r>
              <a:rPr lang="tr-TR" dirty="0" err="1"/>
              <a:t>Yûnus’tan</a:t>
            </a:r>
            <a:r>
              <a:rPr lang="tr-TR" dirty="0"/>
              <a:t> ders aldığı kaynakların müştereken ortaya koyduğu bir durumdur. Buna ilaveten </a:t>
            </a:r>
            <a:r>
              <a:rPr lang="tr-TR" dirty="0" err="1"/>
              <a:t>Yuhanna</a:t>
            </a:r>
            <a:r>
              <a:rPr lang="tr-TR" dirty="0"/>
              <a:t> </a:t>
            </a:r>
            <a:r>
              <a:rPr lang="tr-TR" dirty="0" err="1"/>
              <a:t>b.Haylân’dan</a:t>
            </a:r>
            <a:r>
              <a:rPr lang="tr-TR" dirty="0"/>
              <a:t> da felsefe ve mantık tahsil ettiği ve özellikle Aristo’nun </a:t>
            </a:r>
            <a:r>
              <a:rPr lang="tr-TR" i="1" dirty="0"/>
              <a:t>İkinci </a:t>
            </a:r>
            <a:r>
              <a:rPr lang="tr-TR" i="1" dirty="0" err="1"/>
              <a:t>Analitikler</a:t>
            </a:r>
            <a:r>
              <a:rPr lang="tr-TR" dirty="0" err="1"/>
              <a:t>’ini</a:t>
            </a:r>
            <a:r>
              <a:rPr lang="tr-TR" dirty="0"/>
              <a:t> ondan okuduğu bilinmektedir. </a:t>
            </a:r>
            <a:r>
              <a:rPr lang="tr-TR" dirty="0" err="1"/>
              <a:t>Fârâbî</a:t>
            </a:r>
            <a:r>
              <a:rPr lang="tr-TR" dirty="0"/>
              <a:t> her ikisi de Hıristiyan olan bu hocaları kendini geliştirmek için büyük bir fırsat olarak görmüştür.</a:t>
            </a:r>
          </a:p>
          <a:p>
            <a:r>
              <a:rPr lang="tr-TR" dirty="0"/>
              <a:t>Günümüze ulaşan bilgiler arasında onun Harran’a bir seyahat yaptığı da yer almaktadır. </a:t>
            </a:r>
            <a:endParaRPr lang="tr-TR" dirty="0" smtClean="0"/>
          </a:p>
          <a:p>
            <a:r>
              <a:rPr lang="tr-TR" dirty="0" smtClean="0"/>
              <a:t>Felsefe</a:t>
            </a:r>
            <a:r>
              <a:rPr lang="tr-TR" dirty="0"/>
              <a:t>, mantık, müzik, matematik gibi akli ilimlerdeki öğrenimiyle akademik kariyerini Bağdat’ta gerçekleştirmiş olduğu açıktır. Eserlerinin hemen hemen tamamını Irak ve Suriye’de kaleme aldığı da bilinmektedir.</a:t>
            </a:r>
          </a:p>
          <a:p>
            <a:endParaRPr lang="tr-TR" dirty="0"/>
          </a:p>
        </p:txBody>
      </p:sp>
    </p:spTree>
    <p:extLst>
      <p:ext uri="{BB962C8B-B14F-4D97-AF65-F5344CB8AC3E}">
        <p14:creationId xmlns="" xmlns:p14="http://schemas.microsoft.com/office/powerpoint/2010/main" val="1188680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Bağdat’ta din ve siyaset alanlarında meydana gelen toplumsal ve siyasal kargaşanın, saki ve huzurlu bir hayatı neredeyse imkânsız hale getirmesiyle, </a:t>
            </a:r>
            <a:r>
              <a:rPr lang="tr-TR" dirty="0" err="1"/>
              <a:t>Fârâbî’nin</a:t>
            </a:r>
            <a:r>
              <a:rPr lang="tr-TR" dirty="0"/>
              <a:t> 941-2 yılında beklide bir daha geri dönmemek üzere Suriye bölgesine Halep ve Şam’a gittiğini biliyoruz. Suriye’de yaşadığım yıllarla ilgili olarak günümüze ulaşan sınırlı bilgilerden biri, onun Halep’in yönetimini elinde bulunduran </a:t>
            </a:r>
            <a:r>
              <a:rPr lang="tr-TR" dirty="0" err="1"/>
              <a:t>Hamdânî</a:t>
            </a:r>
            <a:r>
              <a:rPr lang="tr-TR" dirty="0"/>
              <a:t> </a:t>
            </a:r>
            <a:r>
              <a:rPr lang="tr-TR" dirty="0" err="1"/>
              <a:t>Emîri</a:t>
            </a:r>
            <a:r>
              <a:rPr lang="tr-TR" dirty="0"/>
              <a:t> </a:t>
            </a:r>
            <a:r>
              <a:rPr lang="tr-TR" dirty="0" err="1"/>
              <a:t>Seyfuddevle</a:t>
            </a:r>
            <a:r>
              <a:rPr lang="tr-TR" dirty="0"/>
              <a:t> </a:t>
            </a:r>
            <a:r>
              <a:rPr lang="tr-TR" dirty="0" err="1"/>
              <a:t>Ebu’l</a:t>
            </a:r>
            <a:r>
              <a:rPr lang="tr-TR" dirty="0"/>
              <a:t>-Hasan Ali b. </a:t>
            </a:r>
            <a:r>
              <a:rPr lang="tr-TR" dirty="0" err="1"/>
              <a:t>Hamdân</a:t>
            </a:r>
            <a:r>
              <a:rPr lang="tr-TR" dirty="0"/>
              <a:t> ile dostluk ilişkisidir. Emir,  </a:t>
            </a:r>
            <a:r>
              <a:rPr lang="tr-TR" dirty="0" err="1"/>
              <a:t>Fârâbî’ye</a:t>
            </a:r>
            <a:r>
              <a:rPr lang="tr-TR" dirty="0"/>
              <a:t> âlim olarak hak ettiği ilgiyi göstermiş ve konuk olarak sarayında ağırlamıştır. </a:t>
            </a:r>
            <a:r>
              <a:rPr lang="tr-TR" dirty="0" err="1"/>
              <a:t>Fârâbî’ye</a:t>
            </a:r>
            <a:r>
              <a:rPr lang="tr-TR" dirty="0"/>
              <a:t> maddi ve manevi imkânlar sunan bu dostluk onun vefatına karda devam etmiştir. </a:t>
            </a:r>
            <a:r>
              <a:rPr lang="tr-TR" dirty="0" err="1"/>
              <a:t>Fârâbî’nin</a:t>
            </a:r>
            <a:r>
              <a:rPr lang="tr-TR" dirty="0"/>
              <a:t> bu esnada, vefatından bir iki yıl kadar önce Mısır’a gittiğini ve bir süre kaldıktan sonra tekrar Şam’a döndüğünü de biliyoruz. Miladi 950 yılında hamisi </a:t>
            </a:r>
            <a:r>
              <a:rPr lang="tr-TR" dirty="0" err="1"/>
              <a:t>Seyfuddevle</a:t>
            </a:r>
            <a:r>
              <a:rPr lang="tr-TR" dirty="0"/>
              <a:t> ile beraber bazı devlet adamlarının da iştirak ettiği bir cenaze töreniyle Şam’a defnedilmiştir. Bugün mezarının tam olarak nerede olduğu bilinmemektedir. </a:t>
            </a:r>
          </a:p>
          <a:p>
            <a:endParaRPr lang="tr-TR" dirty="0"/>
          </a:p>
        </p:txBody>
      </p:sp>
    </p:spTree>
    <p:extLst>
      <p:ext uri="{BB962C8B-B14F-4D97-AF65-F5344CB8AC3E}">
        <p14:creationId xmlns="" xmlns:p14="http://schemas.microsoft.com/office/powerpoint/2010/main" val="1292083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Felsefeyi insanın kendisiyle yaptığı bir konuşma olarak gören </a:t>
            </a:r>
            <a:r>
              <a:rPr lang="tr-TR" dirty="0" err="1"/>
              <a:t>Fârâbî</a:t>
            </a:r>
            <a:r>
              <a:rPr lang="tr-TR" dirty="0"/>
              <a:t> insanlarla bir arada olmaktan hoşlanmazdı; kitaplarıyla baş başa kalıp okumayı ve ilim tahsil etmeyi her şeyin önünde tutardı. Yalnızlığın verdiği huzur içerisinde tabiatın güzelliklerini müşahede ederek felsefi meseleler üzerinde düşünmekten büyük bir haz duyardı. Sıkıntı ve musibetler karşısında sabırlı ve dirençli olmayı kendisine ilke edinmiş, zor zamanlarına rağmen ilim felsefeyle meşgul olmaktan asla uzaklaşmamıştır. Evlenmemiş olmasının arkasında yatan sebep ilim ve düşünceye duyduğu derin aşk ve ilgisiydi.</a:t>
            </a:r>
          </a:p>
          <a:p>
            <a:endParaRPr lang="tr-TR" dirty="0"/>
          </a:p>
        </p:txBody>
      </p:sp>
    </p:spTree>
    <p:extLst>
      <p:ext uri="{BB962C8B-B14F-4D97-AF65-F5344CB8AC3E}">
        <p14:creationId xmlns="" xmlns:p14="http://schemas.microsoft.com/office/powerpoint/2010/main" val="1183945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Kaynaklar </a:t>
            </a:r>
            <a:r>
              <a:rPr lang="tr-TR" dirty="0" err="1"/>
              <a:t>Fârâbî’nin</a:t>
            </a:r>
            <a:r>
              <a:rPr lang="tr-TR" dirty="0"/>
              <a:t> dünyaya ve maddi şeylere bakışının </a:t>
            </a:r>
            <a:r>
              <a:rPr lang="tr-TR" dirty="0" err="1"/>
              <a:t>zahid</a:t>
            </a:r>
            <a:r>
              <a:rPr lang="tr-TR" dirty="0"/>
              <a:t> ve bilgece olduğu yönünde hemfikirdir. Dünyanın maddi değerlerine, para, mal-mülk, yeme-içme, giyim-kuşam dâhil olmak üzere gibi genel anlamda dünyevi nimetlere karşı kanaatkârlığıyla biliniyordu. Dostu ve hamisi </a:t>
            </a:r>
            <a:r>
              <a:rPr lang="tr-TR" dirty="0" err="1"/>
              <a:t>Seyfuddevle’nin</a:t>
            </a:r>
            <a:r>
              <a:rPr lang="tr-TR" dirty="0"/>
              <a:t> bolca sunmuş olduğu maddi imkân ve nimetlerden, günlük hayatını idame ettirecek miktarı aşmaksızın faydalanmıştır. İlim, hikmet ve irfanda elde etmiş olduğu yüksek mertebeler onun hayat standardında hiçbir değişikliğe yol açmamıştır. İnsanlar onu hep aynı elbiselerle görmüşlerdir.</a:t>
            </a:r>
          </a:p>
        </p:txBody>
      </p:sp>
    </p:spTree>
    <p:extLst>
      <p:ext uri="{BB962C8B-B14F-4D97-AF65-F5344CB8AC3E}">
        <p14:creationId xmlns="" xmlns:p14="http://schemas.microsoft.com/office/powerpoint/2010/main" val="754048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2682</Words>
  <Application>Microsoft Macintosh PowerPoint</Application>
  <PresentationFormat>Özel</PresentationFormat>
  <Paragraphs>69</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Office Teması</vt:lpstr>
      <vt:lpstr>FÂRÂBÎ ve FELSEFESİ  (1. KISIM)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FÂRÂBÎ ve FELSEFESİ (1. KISIM)</dc:title>
  <dc:creator>Eyüp Şahin</dc:creator>
  <cp:lastModifiedBy>eyüp ş</cp:lastModifiedBy>
  <cp:revision>3</cp:revision>
  <dcterms:created xsi:type="dcterms:W3CDTF">2017-12-06T03:08:46Z</dcterms:created>
  <dcterms:modified xsi:type="dcterms:W3CDTF">2017-12-05T21:00:01Z</dcterms:modified>
</cp:coreProperties>
</file>