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56" r:id="rId2"/>
    <p:sldId id="264" r:id="rId3"/>
    <p:sldId id="257" r:id="rId4"/>
    <p:sldId id="260" r:id="rId5"/>
    <p:sldId id="261" r:id="rId6"/>
    <p:sldId id="259" r:id="rId7"/>
    <p:sldId id="277" r:id="rId8"/>
    <p:sldId id="275" r:id="rId9"/>
    <p:sldId id="262" r:id="rId10"/>
    <p:sldId id="263" r:id="rId11"/>
    <p:sldId id="266" r:id="rId12"/>
    <p:sldId id="270" r:id="rId13"/>
    <p:sldId id="271" r:id="rId14"/>
    <p:sldId id="268" r:id="rId15"/>
    <p:sldId id="267" r:id="rId16"/>
    <p:sldId id="276" r:id="rId17"/>
    <p:sldId id="272" r:id="rId18"/>
    <p:sldId id="273" r:id="rId19"/>
    <p:sldId id="284" r:id="rId20"/>
    <p:sldId id="278" r:id="rId21"/>
    <p:sldId id="280" r:id="rId22"/>
    <p:sldId id="281" r:id="rId23"/>
    <p:sldId id="274" r:id="rId24"/>
    <p:sldId id="282" r:id="rId25"/>
    <p:sldId id="279" r:id="rId26"/>
    <p:sldId id="265" r:id="rId27"/>
    <p:sldId id="283" r:id="rId2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  <a:srgbClr val="512373"/>
    <a:srgbClr val="FF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8978" autoAdjust="0"/>
  </p:normalViewPr>
  <p:slideViewPr>
    <p:cSldViewPr snapToGrid="0">
      <p:cViewPr varScale="1">
        <p:scale>
          <a:sx n="79" d="100"/>
          <a:sy n="79" d="100"/>
        </p:scale>
        <p:origin x="183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Sütun1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8-4B8E-B06B-1CE01D88458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8-4B8E-B06B-1CE01D88458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8-4B8E-B06B-1CE01D884584}"/>
              </c:ext>
            </c:extLst>
          </c:dPt>
          <c:dPt>
            <c:idx val="3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DAC-4849-93EA-FD420A016665}"/>
              </c:ext>
            </c:extLst>
          </c:dPt>
          <c:dPt>
            <c:idx val="4"/>
            <c:bubble3D val="0"/>
            <c:spPr>
              <a:solidFill>
                <a:srgbClr val="76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AC-4849-93EA-FD420A0166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Sayfa1!$A$2:$A$6</c:f>
              <c:strCache>
                <c:ptCount val="5"/>
                <c:pt idx="0">
                  <c:v>Euthanasia only</c:v>
                </c:pt>
                <c:pt idx="1">
                  <c:v>Other</c:v>
                </c:pt>
                <c:pt idx="2">
                  <c:v>Surgery only</c:v>
                </c:pt>
                <c:pt idx="3">
                  <c:v>Vincristine only</c:v>
                </c:pt>
                <c:pt idx="4">
                  <c:v>Vincristine+other</c:v>
                </c:pt>
              </c:strCache>
            </c:strRef>
          </c:cat>
          <c:val>
            <c:numRef>
              <c:f>Sayfa1!$B$2:$B$6</c:f>
              <c:numCache>
                <c:formatCode>0%</c:formatCode>
                <c:ptCount val="5"/>
                <c:pt idx="0">
                  <c:v>3.0000000000000006E-2</c:v>
                </c:pt>
                <c:pt idx="1">
                  <c:v>4.0000000000000008E-2</c:v>
                </c:pt>
                <c:pt idx="2">
                  <c:v>0.11000000000000001</c:v>
                </c:pt>
                <c:pt idx="3">
                  <c:v>0.35000000000000003</c:v>
                </c:pt>
                <c:pt idx="4">
                  <c:v>0.47000000000000003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C-4849-93EA-FD420A016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98407128456771"/>
          <c:y val="0.19959843540958164"/>
          <c:w val="0.18648778956978213"/>
          <c:h val="0.51437462340553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A26C3-C5EA-4EB0-923E-6625401B9DAC}" type="doc">
      <dgm:prSet loTypeId="urn:microsoft.com/office/officeart/2005/8/layout/vProcess5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657BE393-FA29-4BEF-8EED-9942EE6F7F05}">
      <dgm:prSet/>
      <dgm:spPr/>
      <dgm:t>
        <a:bodyPr/>
        <a:lstStyle/>
        <a:p>
          <a:pPr rtl="0"/>
          <a:r>
            <a:rPr lang="tr-TR" dirty="0" err="1" smtClean="0"/>
            <a:t>Anamnesis</a:t>
          </a:r>
          <a:endParaRPr lang="tr-TR" dirty="0"/>
        </a:p>
      </dgm:t>
    </dgm:pt>
    <dgm:pt modelId="{DDC407B6-5F2A-412C-A965-A35E8C649285}" type="parTrans" cxnId="{47016DD6-874D-49B2-AC8C-D1F6A44349C4}">
      <dgm:prSet/>
      <dgm:spPr/>
      <dgm:t>
        <a:bodyPr/>
        <a:lstStyle/>
        <a:p>
          <a:endParaRPr lang="tr-TR"/>
        </a:p>
      </dgm:t>
    </dgm:pt>
    <dgm:pt modelId="{F69D967C-2405-49B5-A44C-B76323197D38}" type="sibTrans" cxnId="{47016DD6-874D-49B2-AC8C-D1F6A44349C4}">
      <dgm:prSet/>
      <dgm:spPr>
        <a:solidFill>
          <a:srgbClr val="512373"/>
        </a:solidFill>
      </dgm:spPr>
      <dgm:t>
        <a:bodyPr/>
        <a:lstStyle/>
        <a:p>
          <a:endParaRPr lang="tr-TR"/>
        </a:p>
      </dgm:t>
    </dgm:pt>
    <dgm:pt modelId="{675DFEF8-AB00-4453-8595-3BA5FAF334B3}">
      <dgm:prSet/>
      <dgm:spPr/>
      <dgm:t>
        <a:bodyPr/>
        <a:lstStyle/>
        <a:p>
          <a:pPr rtl="0"/>
          <a:r>
            <a:rPr lang="tr-TR" smtClean="0"/>
            <a:t>Clinical findings</a:t>
          </a:r>
          <a:endParaRPr lang="tr-TR"/>
        </a:p>
      </dgm:t>
    </dgm:pt>
    <dgm:pt modelId="{F8036621-F3A5-443D-8B48-F85771F41360}" type="parTrans" cxnId="{18ADD5DF-B5EF-4100-98AB-C5793D71505D}">
      <dgm:prSet/>
      <dgm:spPr/>
      <dgm:t>
        <a:bodyPr/>
        <a:lstStyle/>
        <a:p>
          <a:endParaRPr lang="tr-TR"/>
        </a:p>
      </dgm:t>
    </dgm:pt>
    <dgm:pt modelId="{CC558C6C-60E5-4CB5-8D64-2836ED7DE199}" type="sibTrans" cxnId="{18ADD5DF-B5EF-4100-98AB-C5793D71505D}">
      <dgm:prSet/>
      <dgm:spPr>
        <a:solidFill>
          <a:srgbClr val="512373"/>
        </a:solidFill>
      </dgm:spPr>
      <dgm:t>
        <a:bodyPr/>
        <a:lstStyle/>
        <a:p>
          <a:endParaRPr lang="tr-TR"/>
        </a:p>
      </dgm:t>
    </dgm:pt>
    <dgm:pt modelId="{45F6E03F-F664-408E-BAAA-F68F9C6ED241}">
      <dgm:prSet/>
      <dgm:spPr/>
      <dgm:t>
        <a:bodyPr/>
        <a:lstStyle/>
        <a:p>
          <a:pPr rtl="0"/>
          <a:r>
            <a:rPr lang="tr-TR" smtClean="0"/>
            <a:t>Cytology and histology</a:t>
          </a:r>
          <a:endParaRPr lang="tr-TR"/>
        </a:p>
      </dgm:t>
    </dgm:pt>
    <dgm:pt modelId="{47E30739-5F44-4EAB-8A49-1752EB929188}" type="parTrans" cxnId="{94A4C63E-1B3F-4340-B8D1-7EB319FFA70F}">
      <dgm:prSet/>
      <dgm:spPr/>
      <dgm:t>
        <a:bodyPr/>
        <a:lstStyle/>
        <a:p>
          <a:endParaRPr lang="tr-TR"/>
        </a:p>
      </dgm:t>
    </dgm:pt>
    <dgm:pt modelId="{64004DB3-006F-426B-81BF-7231A0CA3CF9}" type="sibTrans" cxnId="{94A4C63E-1B3F-4340-B8D1-7EB319FFA70F}">
      <dgm:prSet/>
      <dgm:spPr>
        <a:solidFill>
          <a:srgbClr val="512373"/>
        </a:solidFill>
      </dgm:spPr>
      <dgm:t>
        <a:bodyPr/>
        <a:lstStyle/>
        <a:p>
          <a:endParaRPr lang="tr-TR"/>
        </a:p>
      </dgm:t>
    </dgm:pt>
    <dgm:pt modelId="{51047C76-F958-4AAC-9CE2-63C914AFCFDA}">
      <dgm:prSet/>
      <dgm:spPr/>
      <dgm:t>
        <a:bodyPr/>
        <a:lstStyle/>
        <a:p>
          <a:pPr rtl="0"/>
          <a:r>
            <a:rPr lang="tr-TR" dirty="0" err="1" smtClean="0"/>
            <a:t>Cytogenetic</a:t>
          </a:r>
          <a:r>
            <a:rPr lang="tr-TR" dirty="0" smtClean="0"/>
            <a:t> </a:t>
          </a:r>
          <a:r>
            <a:rPr lang="tr-TR" dirty="0" err="1" smtClean="0"/>
            <a:t>and</a:t>
          </a:r>
          <a:r>
            <a:rPr lang="tr-TR" dirty="0" smtClean="0"/>
            <a:t> </a:t>
          </a:r>
          <a:r>
            <a:rPr lang="tr-TR" dirty="0" err="1" smtClean="0"/>
            <a:t>molecular</a:t>
          </a:r>
          <a:r>
            <a:rPr lang="tr-TR" dirty="0" smtClean="0"/>
            <a:t> </a:t>
          </a:r>
          <a:r>
            <a:rPr lang="tr-TR" dirty="0" err="1" smtClean="0"/>
            <a:t>techniques</a:t>
          </a:r>
          <a:endParaRPr lang="tr-TR" dirty="0"/>
        </a:p>
      </dgm:t>
    </dgm:pt>
    <dgm:pt modelId="{C727A876-7ECD-4FDA-A46D-9F7297F55641}" type="parTrans" cxnId="{028BE0A6-E1DD-48B5-A0C4-516C82CA59CF}">
      <dgm:prSet/>
      <dgm:spPr/>
      <dgm:t>
        <a:bodyPr/>
        <a:lstStyle/>
        <a:p>
          <a:endParaRPr lang="tr-TR"/>
        </a:p>
      </dgm:t>
    </dgm:pt>
    <dgm:pt modelId="{26025EF0-E77D-4377-950D-7EE3415EF318}" type="sibTrans" cxnId="{028BE0A6-E1DD-48B5-A0C4-516C82CA59CF}">
      <dgm:prSet/>
      <dgm:spPr/>
      <dgm:t>
        <a:bodyPr/>
        <a:lstStyle/>
        <a:p>
          <a:endParaRPr lang="tr-TR"/>
        </a:p>
      </dgm:t>
    </dgm:pt>
    <dgm:pt modelId="{499FB5D8-C6C9-486E-A428-1CFF1E6FEDC1}" type="pres">
      <dgm:prSet presAssocID="{D61A26C3-C5EA-4EB0-923E-6625401B9DA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D5605B3-D11F-4831-97B2-FFBA98652C76}" type="pres">
      <dgm:prSet presAssocID="{D61A26C3-C5EA-4EB0-923E-6625401B9DAC}" presName="dummyMaxCanvas" presStyleCnt="0">
        <dgm:presLayoutVars/>
      </dgm:prSet>
      <dgm:spPr/>
    </dgm:pt>
    <dgm:pt modelId="{CC33A7A4-BE63-47AF-B946-917EBDB3855D}" type="pres">
      <dgm:prSet presAssocID="{D61A26C3-C5EA-4EB0-923E-6625401B9DAC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A2E511E-619E-48E8-AC38-60647B4D8FAD}" type="pres">
      <dgm:prSet presAssocID="{D61A26C3-C5EA-4EB0-923E-6625401B9DAC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5ED9CB2-07F4-46E7-9803-C8B5275E2ED0}" type="pres">
      <dgm:prSet presAssocID="{D61A26C3-C5EA-4EB0-923E-6625401B9DAC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064F2BE-E540-4034-8123-84A2E2831D88}" type="pres">
      <dgm:prSet presAssocID="{D61A26C3-C5EA-4EB0-923E-6625401B9DAC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D67E0B-E0E4-4B12-917C-1B5CF90BA827}" type="pres">
      <dgm:prSet presAssocID="{D61A26C3-C5EA-4EB0-923E-6625401B9DAC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9371094-1029-4E8D-915A-3CF40F872CE0}" type="pres">
      <dgm:prSet presAssocID="{D61A26C3-C5EA-4EB0-923E-6625401B9DAC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53DACB9-F458-44B1-B1FA-E76882148C4C}" type="pres">
      <dgm:prSet presAssocID="{D61A26C3-C5EA-4EB0-923E-6625401B9DAC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871C575-0809-40A2-ADEF-97A88B953052}" type="pres">
      <dgm:prSet presAssocID="{D61A26C3-C5EA-4EB0-923E-6625401B9DAC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7CC9A38-F55C-487B-B7C4-E23CF163FC83}" type="pres">
      <dgm:prSet presAssocID="{D61A26C3-C5EA-4EB0-923E-6625401B9DAC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BAEAF3-F350-48C1-8F9A-1AC99A18DF96}" type="pres">
      <dgm:prSet presAssocID="{D61A26C3-C5EA-4EB0-923E-6625401B9DAC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112B2D3-9AC0-4F6A-83B5-7C195AD8AFF5}" type="pres">
      <dgm:prSet presAssocID="{D61A26C3-C5EA-4EB0-923E-6625401B9DAC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28BE0A6-E1DD-48B5-A0C4-516C82CA59CF}" srcId="{D61A26C3-C5EA-4EB0-923E-6625401B9DAC}" destId="{51047C76-F958-4AAC-9CE2-63C914AFCFDA}" srcOrd="3" destOrd="0" parTransId="{C727A876-7ECD-4FDA-A46D-9F7297F55641}" sibTransId="{26025EF0-E77D-4377-950D-7EE3415EF318}"/>
    <dgm:cxn modelId="{14241FD3-138D-4DAC-9F19-4D6F1E6B5095}" type="presOf" srcId="{675DFEF8-AB00-4453-8595-3BA5FAF334B3}" destId="{8A2E511E-619E-48E8-AC38-60647B4D8FAD}" srcOrd="0" destOrd="0" presId="urn:microsoft.com/office/officeart/2005/8/layout/vProcess5"/>
    <dgm:cxn modelId="{5B6F2B1F-5BF4-4666-93D9-2B9619B9E123}" type="presOf" srcId="{45F6E03F-F664-408E-BAAA-F68F9C6ED241}" destId="{A2BAEAF3-F350-48C1-8F9A-1AC99A18DF96}" srcOrd="1" destOrd="0" presId="urn:microsoft.com/office/officeart/2005/8/layout/vProcess5"/>
    <dgm:cxn modelId="{0D5D6C29-1A2C-4BD5-96EA-777B3B945485}" type="presOf" srcId="{675DFEF8-AB00-4453-8595-3BA5FAF334B3}" destId="{27CC9A38-F55C-487B-B7C4-E23CF163FC83}" srcOrd="1" destOrd="0" presId="urn:microsoft.com/office/officeart/2005/8/layout/vProcess5"/>
    <dgm:cxn modelId="{8D2CBA02-78EE-471A-ADA4-E5B509851C3B}" type="presOf" srcId="{657BE393-FA29-4BEF-8EED-9942EE6F7F05}" destId="{4871C575-0809-40A2-ADEF-97A88B953052}" srcOrd="1" destOrd="0" presId="urn:microsoft.com/office/officeart/2005/8/layout/vProcess5"/>
    <dgm:cxn modelId="{C72F3365-CC54-4AAC-AD99-44695EEC0269}" type="presOf" srcId="{D61A26C3-C5EA-4EB0-923E-6625401B9DAC}" destId="{499FB5D8-C6C9-486E-A428-1CFF1E6FEDC1}" srcOrd="0" destOrd="0" presId="urn:microsoft.com/office/officeart/2005/8/layout/vProcess5"/>
    <dgm:cxn modelId="{2EF25B9D-1803-462F-B1FC-30D79EA1C2E9}" type="presOf" srcId="{F69D967C-2405-49B5-A44C-B76323197D38}" destId="{87D67E0B-E0E4-4B12-917C-1B5CF90BA827}" srcOrd="0" destOrd="0" presId="urn:microsoft.com/office/officeart/2005/8/layout/vProcess5"/>
    <dgm:cxn modelId="{93B92081-7462-4059-99B7-723D15FA047F}" type="presOf" srcId="{51047C76-F958-4AAC-9CE2-63C914AFCFDA}" destId="{D112B2D3-9AC0-4F6A-83B5-7C195AD8AFF5}" srcOrd="1" destOrd="0" presId="urn:microsoft.com/office/officeart/2005/8/layout/vProcess5"/>
    <dgm:cxn modelId="{E5069138-B2DB-4B9E-8624-F07518C94A3D}" type="presOf" srcId="{657BE393-FA29-4BEF-8EED-9942EE6F7F05}" destId="{CC33A7A4-BE63-47AF-B946-917EBDB3855D}" srcOrd="0" destOrd="0" presId="urn:microsoft.com/office/officeart/2005/8/layout/vProcess5"/>
    <dgm:cxn modelId="{CFE780C4-1F54-4D45-B4C7-171CBF0983C7}" type="presOf" srcId="{45F6E03F-F664-408E-BAAA-F68F9C6ED241}" destId="{05ED9CB2-07F4-46E7-9803-C8B5275E2ED0}" srcOrd="0" destOrd="0" presId="urn:microsoft.com/office/officeart/2005/8/layout/vProcess5"/>
    <dgm:cxn modelId="{777CB095-173C-45E6-9A72-A88B861C8E22}" type="presOf" srcId="{51047C76-F958-4AAC-9CE2-63C914AFCFDA}" destId="{E064F2BE-E540-4034-8123-84A2E2831D88}" srcOrd="0" destOrd="0" presId="urn:microsoft.com/office/officeart/2005/8/layout/vProcess5"/>
    <dgm:cxn modelId="{47016DD6-874D-49B2-AC8C-D1F6A44349C4}" srcId="{D61A26C3-C5EA-4EB0-923E-6625401B9DAC}" destId="{657BE393-FA29-4BEF-8EED-9942EE6F7F05}" srcOrd="0" destOrd="0" parTransId="{DDC407B6-5F2A-412C-A965-A35E8C649285}" sibTransId="{F69D967C-2405-49B5-A44C-B76323197D38}"/>
    <dgm:cxn modelId="{18ADD5DF-B5EF-4100-98AB-C5793D71505D}" srcId="{D61A26C3-C5EA-4EB0-923E-6625401B9DAC}" destId="{675DFEF8-AB00-4453-8595-3BA5FAF334B3}" srcOrd="1" destOrd="0" parTransId="{F8036621-F3A5-443D-8B48-F85771F41360}" sibTransId="{CC558C6C-60E5-4CB5-8D64-2836ED7DE199}"/>
    <dgm:cxn modelId="{EDB42D66-DB2A-449D-B360-6A6C3DACFF8F}" type="presOf" srcId="{CC558C6C-60E5-4CB5-8D64-2836ED7DE199}" destId="{39371094-1029-4E8D-915A-3CF40F872CE0}" srcOrd="0" destOrd="0" presId="urn:microsoft.com/office/officeart/2005/8/layout/vProcess5"/>
    <dgm:cxn modelId="{94A4C63E-1B3F-4340-B8D1-7EB319FFA70F}" srcId="{D61A26C3-C5EA-4EB0-923E-6625401B9DAC}" destId="{45F6E03F-F664-408E-BAAA-F68F9C6ED241}" srcOrd="2" destOrd="0" parTransId="{47E30739-5F44-4EAB-8A49-1752EB929188}" sibTransId="{64004DB3-006F-426B-81BF-7231A0CA3CF9}"/>
    <dgm:cxn modelId="{5983D968-0B92-48FD-9D3B-069210C3BFCC}" type="presOf" srcId="{64004DB3-006F-426B-81BF-7231A0CA3CF9}" destId="{F53DACB9-F458-44B1-B1FA-E76882148C4C}" srcOrd="0" destOrd="0" presId="urn:microsoft.com/office/officeart/2005/8/layout/vProcess5"/>
    <dgm:cxn modelId="{DE52D05C-1B49-4269-A778-6E6AA2115067}" type="presParOf" srcId="{499FB5D8-C6C9-486E-A428-1CFF1E6FEDC1}" destId="{8D5605B3-D11F-4831-97B2-FFBA98652C76}" srcOrd="0" destOrd="0" presId="urn:microsoft.com/office/officeart/2005/8/layout/vProcess5"/>
    <dgm:cxn modelId="{D5CCC13A-8A47-4380-A132-4AC7016796C7}" type="presParOf" srcId="{499FB5D8-C6C9-486E-A428-1CFF1E6FEDC1}" destId="{CC33A7A4-BE63-47AF-B946-917EBDB3855D}" srcOrd="1" destOrd="0" presId="urn:microsoft.com/office/officeart/2005/8/layout/vProcess5"/>
    <dgm:cxn modelId="{5D7FCD11-682E-457A-993A-BCC534840F39}" type="presParOf" srcId="{499FB5D8-C6C9-486E-A428-1CFF1E6FEDC1}" destId="{8A2E511E-619E-48E8-AC38-60647B4D8FAD}" srcOrd="2" destOrd="0" presId="urn:microsoft.com/office/officeart/2005/8/layout/vProcess5"/>
    <dgm:cxn modelId="{452F646D-6B54-4063-AD7E-EC3397B1F73F}" type="presParOf" srcId="{499FB5D8-C6C9-486E-A428-1CFF1E6FEDC1}" destId="{05ED9CB2-07F4-46E7-9803-C8B5275E2ED0}" srcOrd="3" destOrd="0" presId="urn:microsoft.com/office/officeart/2005/8/layout/vProcess5"/>
    <dgm:cxn modelId="{4397C122-6308-4E0E-8C3B-38B4487177F5}" type="presParOf" srcId="{499FB5D8-C6C9-486E-A428-1CFF1E6FEDC1}" destId="{E064F2BE-E540-4034-8123-84A2E2831D88}" srcOrd="4" destOrd="0" presId="urn:microsoft.com/office/officeart/2005/8/layout/vProcess5"/>
    <dgm:cxn modelId="{E22F433A-E9D7-4DDA-8526-EB2B8B1136E1}" type="presParOf" srcId="{499FB5D8-C6C9-486E-A428-1CFF1E6FEDC1}" destId="{87D67E0B-E0E4-4B12-917C-1B5CF90BA827}" srcOrd="5" destOrd="0" presId="urn:microsoft.com/office/officeart/2005/8/layout/vProcess5"/>
    <dgm:cxn modelId="{BB813BB4-A053-42AD-B1CA-7B262C2F2178}" type="presParOf" srcId="{499FB5D8-C6C9-486E-A428-1CFF1E6FEDC1}" destId="{39371094-1029-4E8D-915A-3CF40F872CE0}" srcOrd="6" destOrd="0" presId="urn:microsoft.com/office/officeart/2005/8/layout/vProcess5"/>
    <dgm:cxn modelId="{BB652ADF-9BAF-444A-BE25-9FD4F39B8CE2}" type="presParOf" srcId="{499FB5D8-C6C9-486E-A428-1CFF1E6FEDC1}" destId="{F53DACB9-F458-44B1-B1FA-E76882148C4C}" srcOrd="7" destOrd="0" presId="urn:microsoft.com/office/officeart/2005/8/layout/vProcess5"/>
    <dgm:cxn modelId="{E3B0B9E0-3988-46F7-996F-0B05509A9505}" type="presParOf" srcId="{499FB5D8-C6C9-486E-A428-1CFF1E6FEDC1}" destId="{4871C575-0809-40A2-ADEF-97A88B953052}" srcOrd="8" destOrd="0" presId="urn:microsoft.com/office/officeart/2005/8/layout/vProcess5"/>
    <dgm:cxn modelId="{A64C7AA5-41CE-4E4A-8C14-0CA55F600506}" type="presParOf" srcId="{499FB5D8-C6C9-486E-A428-1CFF1E6FEDC1}" destId="{27CC9A38-F55C-487B-B7C4-E23CF163FC83}" srcOrd="9" destOrd="0" presId="urn:microsoft.com/office/officeart/2005/8/layout/vProcess5"/>
    <dgm:cxn modelId="{DD2BFD1E-97AC-4273-92C6-3A1C78F8053B}" type="presParOf" srcId="{499FB5D8-C6C9-486E-A428-1CFF1E6FEDC1}" destId="{A2BAEAF3-F350-48C1-8F9A-1AC99A18DF96}" srcOrd="10" destOrd="0" presId="urn:microsoft.com/office/officeart/2005/8/layout/vProcess5"/>
    <dgm:cxn modelId="{32FF5EFD-EAFB-4068-82EC-0109029BAE68}" type="presParOf" srcId="{499FB5D8-C6C9-486E-A428-1CFF1E6FEDC1}" destId="{D112B2D3-9AC0-4F6A-83B5-7C195AD8AFF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240A50-ECE6-4D39-8AF9-12373B3FCB21}" type="doc">
      <dgm:prSet loTypeId="urn:microsoft.com/office/officeart/2005/8/layout/hProcess9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9D35BA28-D151-443C-BE66-352F7E423A7F}">
      <dgm:prSet/>
      <dgm:spPr/>
      <dgm:t>
        <a:bodyPr/>
        <a:lstStyle/>
        <a:p>
          <a:pPr rtl="0"/>
          <a:r>
            <a:rPr lang="tr-TR" dirty="0" err="1" smtClean="0"/>
            <a:t>Vincristine</a:t>
          </a:r>
          <a:r>
            <a:rPr lang="tr-TR" dirty="0" smtClean="0"/>
            <a:t> </a:t>
          </a:r>
          <a:r>
            <a:rPr lang="tr-TR" dirty="0" err="1" smtClean="0"/>
            <a:t>sulphate</a:t>
          </a:r>
          <a:endParaRPr lang="tr-TR" dirty="0"/>
        </a:p>
      </dgm:t>
    </dgm:pt>
    <dgm:pt modelId="{2D062946-9548-41B4-87AF-41CBB391FF00}" type="parTrans" cxnId="{51575D91-10D9-498E-8430-805E23C85F5A}">
      <dgm:prSet/>
      <dgm:spPr/>
      <dgm:t>
        <a:bodyPr/>
        <a:lstStyle/>
        <a:p>
          <a:endParaRPr lang="tr-TR"/>
        </a:p>
      </dgm:t>
    </dgm:pt>
    <dgm:pt modelId="{62FE44CD-1964-4488-B284-FC7D02C0B675}" type="sibTrans" cxnId="{51575D91-10D9-498E-8430-805E23C85F5A}">
      <dgm:prSet/>
      <dgm:spPr/>
      <dgm:t>
        <a:bodyPr/>
        <a:lstStyle/>
        <a:p>
          <a:endParaRPr lang="tr-TR"/>
        </a:p>
      </dgm:t>
    </dgm:pt>
    <dgm:pt modelId="{F2014ABF-D024-4613-BE54-853266DEBE9F}">
      <dgm:prSet/>
      <dgm:spPr/>
      <dgm:t>
        <a:bodyPr/>
        <a:lstStyle/>
        <a:p>
          <a:pPr rtl="0"/>
          <a:r>
            <a:rPr lang="tr-TR" dirty="0" smtClean="0"/>
            <a:t>W</a:t>
          </a:r>
          <a:r>
            <a:rPr lang="en-US" dirty="0" err="1" smtClean="0"/>
            <a:t>eekly</a:t>
          </a:r>
          <a:r>
            <a:rPr lang="en-US" dirty="0" smtClean="0"/>
            <a:t> at a dose of </a:t>
          </a:r>
          <a:r>
            <a:rPr lang="tr-TR" dirty="0" smtClean="0"/>
            <a:t>25 </a:t>
          </a:r>
          <a:r>
            <a:rPr lang="tr-T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µg</a:t>
          </a:r>
          <a:r>
            <a:rPr lang="en-US" dirty="0" smtClean="0"/>
            <a:t>/kg, </a:t>
          </a:r>
          <a:r>
            <a:rPr lang="tr-TR" dirty="0" smtClean="0"/>
            <a:t>IV</a:t>
          </a:r>
          <a:r>
            <a:rPr lang="en-US" dirty="0" smtClean="0"/>
            <a:t>.</a:t>
          </a:r>
          <a:endParaRPr lang="tr-TR" dirty="0"/>
        </a:p>
      </dgm:t>
    </dgm:pt>
    <dgm:pt modelId="{5D499A92-C990-46C3-9302-4ABE37806391}" type="parTrans" cxnId="{9D6A16A0-7C42-4A07-93D1-C2C0D80BDA74}">
      <dgm:prSet/>
      <dgm:spPr/>
      <dgm:t>
        <a:bodyPr/>
        <a:lstStyle/>
        <a:p>
          <a:endParaRPr lang="tr-TR"/>
        </a:p>
      </dgm:t>
    </dgm:pt>
    <dgm:pt modelId="{0161F84E-00A3-4252-BE61-A1595CF68423}" type="sibTrans" cxnId="{9D6A16A0-7C42-4A07-93D1-C2C0D80BDA74}">
      <dgm:prSet/>
      <dgm:spPr/>
      <dgm:t>
        <a:bodyPr/>
        <a:lstStyle/>
        <a:p>
          <a:endParaRPr lang="tr-TR"/>
        </a:p>
      </dgm:t>
    </dgm:pt>
    <dgm:pt modelId="{5EE92083-9A60-4DE0-A188-495A3E48037A}">
      <dgm:prSet/>
      <dgm:spPr/>
      <dgm:t>
        <a:bodyPr/>
        <a:lstStyle/>
        <a:p>
          <a:pPr rtl="0"/>
          <a:r>
            <a:rPr lang="tr-TR" dirty="0" err="1" smtClean="0"/>
            <a:t>After</a:t>
          </a:r>
          <a:r>
            <a:rPr lang="tr-TR" dirty="0" smtClean="0"/>
            <a:t> </a:t>
          </a:r>
          <a:r>
            <a:rPr lang="en-US" dirty="0" smtClean="0"/>
            <a:t>2-8 injections</a:t>
          </a:r>
          <a:r>
            <a:rPr lang="tr-TR" dirty="0" smtClean="0"/>
            <a:t> – 90% </a:t>
          </a:r>
          <a:r>
            <a:rPr lang="tr-TR" dirty="0" err="1" smtClean="0"/>
            <a:t>treatable</a:t>
          </a:r>
          <a:r>
            <a:rPr lang="tr-TR" dirty="0" smtClean="0"/>
            <a:t>.</a:t>
          </a:r>
          <a:endParaRPr lang="tr-TR" dirty="0"/>
        </a:p>
      </dgm:t>
    </dgm:pt>
    <dgm:pt modelId="{3631BEAE-410B-4935-80B4-B341E9AB4174}" type="parTrans" cxnId="{79F1CBF6-D3A4-41EA-AF26-7BA4784DEB6A}">
      <dgm:prSet/>
      <dgm:spPr/>
      <dgm:t>
        <a:bodyPr/>
        <a:lstStyle/>
        <a:p>
          <a:endParaRPr lang="tr-TR"/>
        </a:p>
      </dgm:t>
    </dgm:pt>
    <dgm:pt modelId="{45CEDD7D-74A9-4C38-BEE4-44DE2C478744}" type="sibTrans" cxnId="{79F1CBF6-D3A4-41EA-AF26-7BA4784DEB6A}">
      <dgm:prSet/>
      <dgm:spPr/>
      <dgm:t>
        <a:bodyPr/>
        <a:lstStyle/>
        <a:p>
          <a:endParaRPr lang="tr-TR"/>
        </a:p>
      </dgm:t>
    </dgm:pt>
    <dgm:pt modelId="{D062518E-44B1-4315-B9EC-8E2DCBBACEB9}" type="pres">
      <dgm:prSet presAssocID="{E1240A50-ECE6-4D39-8AF9-12373B3FCB2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97A78E1-FA81-4F33-85A1-16BBD686D2E3}" type="pres">
      <dgm:prSet presAssocID="{E1240A50-ECE6-4D39-8AF9-12373B3FCB21}" presName="arrow" presStyleLbl="bgShp" presStyleIdx="0" presStyleCnt="1"/>
      <dgm:spPr>
        <a:solidFill>
          <a:srgbClr val="760000"/>
        </a:solidFill>
      </dgm:spPr>
    </dgm:pt>
    <dgm:pt modelId="{AA167B1F-8B0A-4890-A9B4-FC19AA05CD8E}" type="pres">
      <dgm:prSet presAssocID="{E1240A50-ECE6-4D39-8AF9-12373B3FCB21}" presName="linearProcess" presStyleCnt="0"/>
      <dgm:spPr/>
    </dgm:pt>
    <dgm:pt modelId="{A86057D5-189B-4064-BB79-399F53EB13E1}" type="pres">
      <dgm:prSet presAssocID="{9D35BA28-D151-443C-BE66-352F7E423A7F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9A445C-7371-45B7-A5D5-D3DAE251FA2E}" type="pres">
      <dgm:prSet presAssocID="{62FE44CD-1964-4488-B284-FC7D02C0B675}" presName="sibTrans" presStyleCnt="0"/>
      <dgm:spPr/>
    </dgm:pt>
    <dgm:pt modelId="{FD47D696-07C1-4E78-BA71-AD9538A7F3F3}" type="pres">
      <dgm:prSet presAssocID="{F2014ABF-D024-4613-BE54-853266DEBE9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910BBA0-FA2E-4A5B-890A-3F3EC30DC88F}" type="pres">
      <dgm:prSet presAssocID="{0161F84E-00A3-4252-BE61-A1595CF68423}" presName="sibTrans" presStyleCnt="0"/>
      <dgm:spPr/>
    </dgm:pt>
    <dgm:pt modelId="{2B786043-B428-413C-89E2-6E47842EB6DD}" type="pres">
      <dgm:prSet presAssocID="{5EE92083-9A60-4DE0-A188-495A3E48037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4546869-35C1-499E-8E18-7C3BA82F0678}" type="presOf" srcId="{F2014ABF-D024-4613-BE54-853266DEBE9F}" destId="{FD47D696-07C1-4E78-BA71-AD9538A7F3F3}" srcOrd="0" destOrd="0" presId="urn:microsoft.com/office/officeart/2005/8/layout/hProcess9"/>
    <dgm:cxn modelId="{CACE316B-C954-4096-A6B5-381BCFFC74D2}" type="presOf" srcId="{9D35BA28-D151-443C-BE66-352F7E423A7F}" destId="{A86057D5-189B-4064-BB79-399F53EB13E1}" srcOrd="0" destOrd="0" presId="urn:microsoft.com/office/officeart/2005/8/layout/hProcess9"/>
    <dgm:cxn modelId="{9D6A16A0-7C42-4A07-93D1-C2C0D80BDA74}" srcId="{E1240A50-ECE6-4D39-8AF9-12373B3FCB21}" destId="{F2014ABF-D024-4613-BE54-853266DEBE9F}" srcOrd="1" destOrd="0" parTransId="{5D499A92-C990-46C3-9302-4ABE37806391}" sibTransId="{0161F84E-00A3-4252-BE61-A1595CF68423}"/>
    <dgm:cxn modelId="{A20C86FC-63C9-4452-84A6-BE2D6076D4BC}" type="presOf" srcId="{E1240A50-ECE6-4D39-8AF9-12373B3FCB21}" destId="{D062518E-44B1-4315-B9EC-8E2DCBBACEB9}" srcOrd="0" destOrd="0" presId="urn:microsoft.com/office/officeart/2005/8/layout/hProcess9"/>
    <dgm:cxn modelId="{79F1CBF6-D3A4-41EA-AF26-7BA4784DEB6A}" srcId="{E1240A50-ECE6-4D39-8AF9-12373B3FCB21}" destId="{5EE92083-9A60-4DE0-A188-495A3E48037A}" srcOrd="2" destOrd="0" parTransId="{3631BEAE-410B-4935-80B4-B341E9AB4174}" sibTransId="{45CEDD7D-74A9-4C38-BEE4-44DE2C478744}"/>
    <dgm:cxn modelId="{51575D91-10D9-498E-8430-805E23C85F5A}" srcId="{E1240A50-ECE6-4D39-8AF9-12373B3FCB21}" destId="{9D35BA28-D151-443C-BE66-352F7E423A7F}" srcOrd="0" destOrd="0" parTransId="{2D062946-9548-41B4-87AF-41CBB391FF00}" sibTransId="{62FE44CD-1964-4488-B284-FC7D02C0B675}"/>
    <dgm:cxn modelId="{EDC03285-AC00-46A9-A90E-932084F96607}" type="presOf" srcId="{5EE92083-9A60-4DE0-A188-495A3E48037A}" destId="{2B786043-B428-413C-89E2-6E47842EB6DD}" srcOrd="0" destOrd="0" presId="urn:microsoft.com/office/officeart/2005/8/layout/hProcess9"/>
    <dgm:cxn modelId="{15F06B88-ACEF-4412-9B8E-B81B80557747}" type="presParOf" srcId="{D062518E-44B1-4315-B9EC-8E2DCBBACEB9}" destId="{C97A78E1-FA81-4F33-85A1-16BBD686D2E3}" srcOrd="0" destOrd="0" presId="urn:microsoft.com/office/officeart/2005/8/layout/hProcess9"/>
    <dgm:cxn modelId="{4563F158-596A-48A3-BDE3-C0581E531C5C}" type="presParOf" srcId="{D062518E-44B1-4315-B9EC-8E2DCBBACEB9}" destId="{AA167B1F-8B0A-4890-A9B4-FC19AA05CD8E}" srcOrd="1" destOrd="0" presId="urn:microsoft.com/office/officeart/2005/8/layout/hProcess9"/>
    <dgm:cxn modelId="{B9E99086-5B10-44D4-A51D-0330382CA2A2}" type="presParOf" srcId="{AA167B1F-8B0A-4890-A9B4-FC19AA05CD8E}" destId="{A86057D5-189B-4064-BB79-399F53EB13E1}" srcOrd="0" destOrd="0" presId="urn:microsoft.com/office/officeart/2005/8/layout/hProcess9"/>
    <dgm:cxn modelId="{5E47B223-749E-4CCE-955E-4674FB1DCF19}" type="presParOf" srcId="{AA167B1F-8B0A-4890-A9B4-FC19AA05CD8E}" destId="{D09A445C-7371-45B7-A5D5-D3DAE251FA2E}" srcOrd="1" destOrd="0" presId="urn:microsoft.com/office/officeart/2005/8/layout/hProcess9"/>
    <dgm:cxn modelId="{04638D4B-9159-45AF-AFBE-2418B0BE3AF4}" type="presParOf" srcId="{AA167B1F-8B0A-4890-A9B4-FC19AA05CD8E}" destId="{FD47D696-07C1-4E78-BA71-AD9538A7F3F3}" srcOrd="2" destOrd="0" presId="urn:microsoft.com/office/officeart/2005/8/layout/hProcess9"/>
    <dgm:cxn modelId="{CD0E0B78-0B1C-4B8F-B966-F4CEE90AE1A1}" type="presParOf" srcId="{AA167B1F-8B0A-4890-A9B4-FC19AA05CD8E}" destId="{7910BBA0-FA2E-4A5B-890A-3F3EC30DC88F}" srcOrd="3" destOrd="0" presId="urn:microsoft.com/office/officeart/2005/8/layout/hProcess9"/>
    <dgm:cxn modelId="{8C4798E8-6451-4E56-8FD1-C23A9C1249C0}" type="presParOf" srcId="{AA167B1F-8B0A-4890-A9B4-FC19AA05CD8E}" destId="{2B786043-B428-413C-89E2-6E47842EB6D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53CC34-3514-4255-B1FD-9E406DE0CFAD}" type="doc">
      <dgm:prSet loTypeId="urn:microsoft.com/office/officeart/2005/8/layout/equation1" loCatId="process" qsTypeId="urn:microsoft.com/office/officeart/2005/8/quickstyle/simple1" qsCatId="simple" csTypeId="urn:microsoft.com/office/officeart/2005/8/colors/colorful2" csCatId="colorful" phldr="1"/>
      <dgm:spPr/>
    </dgm:pt>
    <dgm:pt modelId="{0057FA09-7E1C-4F3F-82FB-A2B8221B20CD}">
      <dgm:prSet phldrT="[Metin]" custT="1"/>
      <dgm:spPr/>
      <dgm:t>
        <a:bodyPr/>
        <a:lstStyle/>
        <a:p>
          <a:r>
            <a:rPr lang="tr-TR" sz="4000" dirty="0" err="1" smtClean="0">
              <a:solidFill>
                <a:srgbClr val="760000"/>
              </a:solidFill>
            </a:rPr>
            <a:t>Vincristine</a:t>
          </a:r>
          <a:r>
            <a:rPr lang="tr-TR" sz="4000" dirty="0" smtClean="0">
              <a:solidFill>
                <a:srgbClr val="760000"/>
              </a:solidFill>
            </a:rPr>
            <a:t> </a:t>
          </a:r>
          <a:r>
            <a:rPr lang="tr-TR" sz="4000" dirty="0" err="1" smtClean="0">
              <a:solidFill>
                <a:srgbClr val="760000"/>
              </a:solidFill>
            </a:rPr>
            <a:t>sulphate</a:t>
          </a:r>
          <a:endParaRPr lang="tr-TR" sz="4000" dirty="0" smtClean="0">
            <a:solidFill>
              <a:srgbClr val="760000"/>
            </a:solidFill>
          </a:endParaRPr>
        </a:p>
        <a:p>
          <a:r>
            <a:rPr lang="tr-TR" sz="3600" dirty="0" smtClean="0"/>
            <a:t>25 </a:t>
          </a:r>
          <a:r>
            <a:rPr lang="tr-TR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µ</a:t>
          </a:r>
          <a:r>
            <a:rPr lang="tr-TR" sz="3600" dirty="0" smtClean="0"/>
            <a:t>g/kg</a:t>
          </a:r>
        </a:p>
        <a:p>
          <a:r>
            <a:rPr lang="tr-TR" sz="3600" dirty="0" err="1" smtClean="0"/>
            <a:t>Intravenous</a:t>
          </a:r>
          <a:endParaRPr lang="tr-TR" sz="3600" dirty="0"/>
        </a:p>
      </dgm:t>
    </dgm:pt>
    <dgm:pt modelId="{23590646-CA16-4CD2-A5BE-3772EBC64B13}" type="parTrans" cxnId="{5D1CD7D2-1A81-4C5A-83C1-D861B3435EE4}">
      <dgm:prSet/>
      <dgm:spPr/>
      <dgm:t>
        <a:bodyPr/>
        <a:lstStyle/>
        <a:p>
          <a:endParaRPr lang="tr-TR" sz="2800"/>
        </a:p>
      </dgm:t>
    </dgm:pt>
    <dgm:pt modelId="{83E12785-A2FF-404D-9580-7AC0B06079A2}" type="sibTrans" cxnId="{5D1CD7D2-1A81-4C5A-83C1-D861B3435EE4}">
      <dgm:prSet custT="1"/>
      <dgm:spPr>
        <a:solidFill>
          <a:srgbClr val="760000"/>
        </a:solidFill>
      </dgm:spPr>
      <dgm:t>
        <a:bodyPr/>
        <a:lstStyle/>
        <a:p>
          <a:endParaRPr lang="tr-TR" sz="2000"/>
        </a:p>
      </dgm:t>
    </dgm:pt>
    <dgm:pt modelId="{68B908EB-5817-43C3-B6D1-7D3065483191}">
      <dgm:prSet phldrT="[Metin]" custT="1"/>
      <dgm:spPr/>
      <dgm:t>
        <a:bodyPr/>
        <a:lstStyle/>
        <a:p>
          <a:r>
            <a:rPr lang="tr-TR" sz="4800" b="0" dirty="0" err="1" smtClean="0">
              <a:solidFill>
                <a:srgbClr val="760000"/>
              </a:solidFill>
            </a:rPr>
            <a:t>rhIFN</a:t>
          </a:r>
          <a:r>
            <a:rPr lang="el-GR" sz="4800" b="0" dirty="0" smtClean="0">
              <a:solidFill>
                <a:srgbClr val="760000"/>
              </a:solidFill>
            </a:rPr>
            <a:t>α-2</a:t>
          </a:r>
          <a:r>
            <a:rPr lang="tr-TR" sz="4800" b="0" dirty="0" smtClean="0">
              <a:solidFill>
                <a:srgbClr val="760000"/>
              </a:solidFill>
            </a:rPr>
            <a:t>a</a:t>
          </a:r>
        </a:p>
        <a:p>
          <a:r>
            <a:rPr lang="tr-TR" sz="3600" dirty="0" smtClean="0"/>
            <a:t>1.5 </a:t>
          </a:r>
          <a:r>
            <a:rPr lang="tr-TR" sz="3600" dirty="0" err="1" smtClean="0"/>
            <a:t>million</a:t>
          </a:r>
          <a:r>
            <a:rPr lang="tr-TR" sz="3600" dirty="0" smtClean="0"/>
            <a:t> IU</a:t>
          </a:r>
        </a:p>
        <a:p>
          <a:r>
            <a:rPr lang="tr-TR" sz="3600" dirty="0" err="1" smtClean="0"/>
            <a:t>Intratumoural</a:t>
          </a:r>
          <a:endParaRPr lang="tr-TR" sz="3600" dirty="0"/>
        </a:p>
      </dgm:t>
    </dgm:pt>
    <dgm:pt modelId="{6E0389C7-3998-412D-BCC9-BAD0BFDD886B}" type="parTrans" cxnId="{BC5FF0B9-2DCB-4409-B84D-34BD6E3D7467}">
      <dgm:prSet/>
      <dgm:spPr/>
      <dgm:t>
        <a:bodyPr/>
        <a:lstStyle/>
        <a:p>
          <a:endParaRPr lang="tr-TR" sz="2800"/>
        </a:p>
      </dgm:t>
    </dgm:pt>
    <dgm:pt modelId="{E1B16760-920E-428B-874D-2049892C29DF}" type="sibTrans" cxnId="{BC5FF0B9-2DCB-4409-B84D-34BD6E3D7467}">
      <dgm:prSet/>
      <dgm:spPr/>
      <dgm:t>
        <a:bodyPr/>
        <a:lstStyle/>
        <a:p>
          <a:endParaRPr lang="tr-TR" sz="2800"/>
        </a:p>
      </dgm:t>
    </dgm:pt>
    <dgm:pt modelId="{CE228AE9-4BD9-4747-B9F6-E867D1E6FDB4}" type="pres">
      <dgm:prSet presAssocID="{9B53CC34-3514-4255-B1FD-9E406DE0CFAD}" presName="linearFlow" presStyleCnt="0">
        <dgm:presLayoutVars>
          <dgm:dir/>
          <dgm:resizeHandles val="exact"/>
        </dgm:presLayoutVars>
      </dgm:prSet>
      <dgm:spPr/>
    </dgm:pt>
    <dgm:pt modelId="{27091205-6A1A-4A10-8A6F-FAC9E7C5BA55}" type="pres">
      <dgm:prSet presAssocID="{0057FA09-7E1C-4F3F-82FB-A2B8221B20C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E80532D-E810-41A1-BD5F-C08E6AA1A0A4}" type="pres">
      <dgm:prSet presAssocID="{83E12785-A2FF-404D-9580-7AC0B06079A2}" presName="spacerL" presStyleCnt="0"/>
      <dgm:spPr/>
    </dgm:pt>
    <dgm:pt modelId="{EB243FBD-BC15-4BB6-93EC-E1929F5A32B2}" type="pres">
      <dgm:prSet presAssocID="{83E12785-A2FF-404D-9580-7AC0B06079A2}" presName="sibTrans" presStyleLbl="sibTrans2D1" presStyleIdx="0" presStyleCnt="1" custScaleX="34505" custScaleY="35052"/>
      <dgm:spPr>
        <a:prstGeom prst="mathPlus">
          <a:avLst/>
        </a:prstGeom>
      </dgm:spPr>
      <dgm:t>
        <a:bodyPr/>
        <a:lstStyle/>
        <a:p>
          <a:endParaRPr lang="tr-TR"/>
        </a:p>
      </dgm:t>
    </dgm:pt>
    <dgm:pt modelId="{2FD5CA87-0F5B-441C-9374-370A9F1A92BF}" type="pres">
      <dgm:prSet presAssocID="{83E12785-A2FF-404D-9580-7AC0B06079A2}" presName="spacerR" presStyleCnt="0"/>
      <dgm:spPr/>
    </dgm:pt>
    <dgm:pt modelId="{2AB2D6C4-06CF-45B2-9970-DB30614DB24A}" type="pres">
      <dgm:prSet presAssocID="{68B908EB-5817-43C3-B6D1-7D306548319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77CC456-A5B4-4638-A0EE-7293260E9049}" type="presOf" srcId="{68B908EB-5817-43C3-B6D1-7D3065483191}" destId="{2AB2D6C4-06CF-45B2-9970-DB30614DB24A}" srcOrd="0" destOrd="0" presId="urn:microsoft.com/office/officeart/2005/8/layout/equation1"/>
    <dgm:cxn modelId="{5DA479A6-59FD-4D2E-8D89-6FE6EDD09C25}" type="presOf" srcId="{9B53CC34-3514-4255-B1FD-9E406DE0CFAD}" destId="{CE228AE9-4BD9-4747-B9F6-E867D1E6FDB4}" srcOrd="0" destOrd="0" presId="urn:microsoft.com/office/officeart/2005/8/layout/equation1"/>
    <dgm:cxn modelId="{5D1CD7D2-1A81-4C5A-83C1-D861B3435EE4}" srcId="{9B53CC34-3514-4255-B1FD-9E406DE0CFAD}" destId="{0057FA09-7E1C-4F3F-82FB-A2B8221B20CD}" srcOrd="0" destOrd="0" parTransId="{23590646-CA16-4CD2-A5BE-3772EBC64B13}" sibTransId="{83E12785-A2FF-404D-9580-7AC0B06079A2}"/>
    <dgm:cxn modelId="{80C43903-C53B-4A9E-9347-0BB1E5DDA55A}" type="presOf" srcId="{0057FA09-7E1C-4F3F-82FB-A2B8221B20CD}" destId="{27091205-6A1A-4A10-8A6F-FAC9E7C5BA55}" srcOrd="0" destOrd="0" presId="urn:microsoft.com/office/officeart/2005/8/layout/equation1"/>
    <dgm:cxn modelId="{356FB800-E8AC-450F-8463-F47F61B31AFC}" type="presOf" srcId="{83E12785-A2FF-404D-9580-7AC0B06079A2}" destId="{EB243FBD-BC15-4BB6-93EC-E1929F5A32B2}" srcOrd="0" destOrd="0" presId="urn:microsoft.com/office/officeart/2005/8/layout/equation1"/>
    <dgm:cxn modelId="{BC5FF0B9-2DCB-4409-B84D-34BD6E3D7467}" srcId="{9B53CC34-3514-4255-B1FD-9E406DE0CFAD}" destId="{68B908EB-5817-43C3-B6D1-7D3065483191}" srcOrd="1" destOrd="0" parTransId="{6E0389C7-3998-412D-BCC9-BAD0BFDD886B}" sibTransId="{E1B16760-920E-428B-874D-2049892C29DF}"/>
    <dgm:cxn modelId="{0EAA42C6-0EBA-451D-A0B9-202E709D0FE2}" type="presParOf" srcId="{CE228AE9-4BD9-4747-B9F6-E867D1E6FDB4}" destId="{27091205-6A1A-4A10-8A6F-FAC9E7C5BA55}" srcOrd="0" destOrd="0" presId="urn:microsoft.com/office/officeart/2005/8/layout/equation1"/>
    <dgm:cxn modelId="{921522DE-2DE4-45FD-83F0-7EE8957A1A10}" type="presParOf" srcId="{CE228AE9-4BD9-4747-B9F6-E867D1E6FDB4}" destId="{0E80532D-E810-41A1-BD5F-C08E6AA1A0A4}" srcOrd="1" destOrd="0" presId="urn:microsoft.com/office/officeart/2005/8/layout/equation1"/>
    <dgm:cxn modelId="{BA16D92D-7DB8-4304-B812-DD3E3C500E5F}" type="presParOf" srcId="{CE228AE9-4BD9-4747-B9F6-E867D1E6FDB4}" destId="{EB243FBD-BC15-4BB6-93EC-E1929F5A32B2}" srcOrd="2" destOrd="0" presId="urn:microsoft.com/office/officeart/2005/8/layout/equation1"/>
    <dgm:cxn modelId="{1FA7FD8F-C6F4-4E63-96E1-E82AAE44FF61}" type="presParOf" srcId="{CE228AE9-4BD9-4747-B9F6-E867D1E6FDB4}" destId="{2FD5CA87-0F5B-441C-9374-370A9F1A92BF}" srcOrd="3" destOrd="0" presId="urn:microsoft.com/office/officeart/2005/8/layout/equation1"/>
    <dgm:cxn modelId="{7ADAC1B6-A137-48AC-8884-2A3A305C18AC}" type="presParOf" srcId="{CE228AE9-4BD9-4747-B9F6-E867D1E6FDB4}" destId="{2AB2D6C4-06CF-45B2-9970-DB30614DB24A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E41B42-792B-4D63-8E98-7112ECEEB1F7}" type="doc">
      <dgm:prSet loTypeId="urn:microsoft.com/office/officeart/2005/8/layout/gear1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38C6FEC2-C232-4774-ACF0-3CEAC521FFC6}">
      <dgm:prSet/>
      <dgm:spPr>
        <a:solidFill>
          <a:srgbClr val="760000"/>
        </a:solidFill>
      </dgm:spPr>
      <dgm:t>
        <a:bodyPr/>
        <a:lstStyle/>
        <a:p>
          <a:pPr rtl="0"/>
          <a:r>
            <a:rPr lang="tr-TR" dirty="0" smtClean="0"/>
            <a:t>How </a:t>
          </a:r>
          <a:r>
            <a:rPr lang="tr-TR" dirty="0" err="1" smtClean="0"/>
            <a:t>did</a:t>
          </a:r>
          <a:r>
            <a:rPr lang="tr-TR" dirty="0" smtClean="0"/>
            <a:t> </a:t>
          </a:r>
          <a:r>
            <a:rPr lang="en-US" dirty="0" err="1" smtClean="0"/>
            <a:t>rhIFN</a:t>
          </a:r>
          <a:r>
            <a:rPr lang="en-US" dirty="0" smtClean="0"/>
            <a:t>α-2a</a:t>
          </a:r>
          <a:r>
            <a:rPr lang="tr-TR" dirty="0" smtClean="0"/>
            <a:t> </a:t>
          </a:r>
          <a:r>
            <a:rPr lang="tr-TR" dirty="0" err="1" smtClean="0"/>
            <a:t>work</a:t>
          </a:r>
          <a:r>
            <a:rPr lang="tr-TR" dirty="0" smtClean="0"/>
            <a:t>? </a:t>
          </a:r>
          <a:endParaRPr lang="tr-TR" dirty="0"/>
        </a:p>
      </dgm:t>
    </dgm:pt>
    <dgm:pt modelId="{BA07F0DB-7B51-438F-9070-0CD8C66A125F}" type="parTrans" cxnId="{E1E88CD9-5732-4E24-B5F1-BE95964A61DD}">
      <dgm:prSet/>
      <dgm:spPr/>
      <dgm:t>
        <a:bodyPr/>
        <a:lstStyle/>
        <a:p>
          <a:endParaRPr lang="tr-TR"/>
        </a:p>
      </dgm:t>
    </dgm:pt>
    <dgm:pt modelId="{E353EDC9-6E5A-4A75-BFC6-AC8458D9417A}" type="sibTrans" cxnId="{E1E88CD9-5732-4E24-B5F1-BE95964A61DD}">
      <dgm:prSet/>
      <dgm:spPr/>
      <dgm:t>
        <a:bodyPr/>
        <a:lstStyle/>
        <a:p>
          <a:endParaRPr lang="tr-TR"/>
        </a:p>
      </dgm:t>
    </dgm:pt>
    <dgm:pt modelId="{B67B551B-687E-43CA-ABD1-981FD84B21EB}" type="pres">
      <dgm:prSet presAssocID="{03E41B42-792B-4D63-8E98-7112ECEEB1F7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64C1B63-A741-44AB-89FD-ED24E6142601}" type="pres">
      <dgm:prSet presAssocID="{38C6FEC2-C232-4774-ACF0-3CEAC521FFC6}" presName="gear1" presStyleLbl="node1" presStyleIdx="0" presStyleCnt="1" custScaleX="183636" custScaleY="17467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567DEFA-2090-4547-A210-8180B1AE3EDE}" type="pres">
      <dgm:prSet presAssocID="{38C6FEC2-C232-4774-ACF0-3CEAC521FFC6}" presName="gear1srcNode" presStyleLbl="node1" presStyleIdx="0" presStyleCnt="1"/>
      <dgm:spPr/>
      <dgm:t>
        <a:bodyPr/>
        <a:lstStyle/>
        <a:p>
          <a:endParaRPr lang="tr-TR"/>
        </a:p>
      </dgm:t>
    </dgm:pt>
    <dgm:pt modelId="{CDCF209E-055B-4A0D-9D90-11C55B6167F7}" type="pres">
      <dgm:prSet presAssocID="{38C6FEC2-C232-4774-ACF0-3CEAC521FFC6}" presName="gear1dstNode" presStyleLbl="node1" presStyleIdx="0" presStyleCnt="1"/>
      <dgm:spPr/>
      <dgm:t>
        <a:bodyPr/>
        <a:lstStyle/>
        <a:p>
          <a:endParaRPr lang="tr-TR"/>
        </a:p>
      </dgm:t>
    </dgm:pt>
    <dgm:pt modelId="{B0674BE0-C818-48AE-A33D-DFFBEB46063C}" type="pres">
      <dgm:prSet presAssocID="{E353EDC9-6E5A-4A75-BFC6-AC8458D9417A}" presName="connector1" presStyleLbl="sibTrans2D1" presStyleIdx="0" presStyleCnt="1" custScaleX="183636" custScaleY="174670"/>
      <dgm:spPr/>
      <dgm:t>
        <a:bodyPr/>
        <a:lstStyle/>
        <a:p>
          <a:endParaRPr lang="tr-TR"/>
        </a:p>
      </dgm:t>
    </dgm:pt>
  </dgm:ptLst>
  <dgm:cxnLst>
    <dgm:cxn modelId="{DC3C46C8-C47C-405D-8066-B183C7EA54C2}" type="presOf" srcId="{38C6FEC2-C232-4774-ACF0-3CEAC521FFC6}" destId="{CDCF209E-055B-4A0D-9D90-11C55B6167F7}" srcOrd="2" destOrd="0" presId="urn:microsoft.com/office/officeart/2005/8/layout/gear1"/>
    <dgm:cxn modelId="{0449174C-D2A7-460A-A89D-145C507A8599}" type="presOf" srcId="{03E41B42-792B-4D63-8E98-7112ECEEB1F7}" destId="{B67B551B-687E-43CA-ABD1-981FD84B21EB}" srcOrd="0" destOrd="0" presId="urn:microsoft.com/office/officeart/2005/8/layout/gear1"/>
    <dgm:cxn modelId="{E1E88CD9-5732-4E24-B5F1-BE95964A61DD}" srcId="{03E41B42-792B-4D63-8E98-7112ECEEB1F7}" destId="{38C6FEC2-C232-4774-ACF0-3CEAC521FFC6}" srcOrd="0" destOrd="0" parTransId="{BA07F0DB-7B51-438F-9070-0CD8C66A125F}" sibTransId="{E353EDC9-6E5A-4A75-BFC6-AC8458D9417A}"/>
    <dgm:cxn modelId="{AEFA0048-D58A-4D25-9EE3-2CA31C010F0A}" type="presOf" srcId="{E353EDC9-6E5A-4A75-BFC6-AC8458D9417A}" destId="{B0674BE0-C818-48AE-A33D-DFFBEB46063C}" srcOrd="0" destOrd="0" presId="urn:microsoft.com/office/officeart/2005/8/layout/gear1"/>
    <dgm:cxn modelId="{CA3DD0F2-C57E-457A-98F2-409A7ADD0209}" type="presOf" srcId="{38C6FEC2-C232-4774-ACF0-3CEAC521FFC6}" destId="{C64C1B63-A741-44AB-89FD-ED24E6142601}" srcOrd="0" destOrd="0" presId="urn:microsoft.com/office/officeart/2005/8/layout/gear1"/>
    <dgm:cxn modelId="{2FFB0867-EAE6-48C1-BCA7-56FD802276A5}" type="presOf" srcId="{38C6FEC2-C232-4774-ACF0-3CEAC521FFC6}" destId="{2567DEFA-2090-4547-A210-8180B1AE3EDE}" srcOrd="1" destOrd="0" presId="urn:microsoft.com/office/officeart/2005/8/layout/gear1"/>
    <dgm:cxn modelId="{11991018-F5A6-4BCE-BF35-42A73998F287}" type="presParOf" srcId="{B67B551B-687E-43CA-ABD1-981FD84B21EB}" destId="{C64C1B63-A741-44AB-89FD-ED24E6142601}" srcOrd="0" destOrd="0" presId="urn:microsoft.com/office/officeart/2005/8/layout/gear1"/>
    <dgm:cxn modelId="{1B3040AE-1264-48F6-BC6F-774F021083DB}" type="presParOf" srcId="{B67B551B-687E-43CA-ABD1-981FD84B21EB}" destId="{2567DEFA-2090-4547-A210-8180B1AE3EDE}" srcOrd="1" destOrd="0" presId="urn:microsoft.com/office/officeart/2005/8/layout/gear1"/>
    <dgm:cxn modelId="{460E18D2-A0E2-4098-95C1-1CA691CC43FE}" type="presParOf" srcId="{B67B551B-687E-43CA-ABD1-981FD84B21EB}" destId="{CDCF209E-055B-4A0D-9D90-11C55B6167F7}" srcOrd="2" destOrd="0" presId="urn:microsoft.com/office/officeart/2005/8/layout/gear1"/>
    <dgm:cxn modelId="{04B46300-4345-48C3-B91F-5BEFEB6BC61D}" type="presParOf" srcId="{B67B551B-687E-43CA-ABD1-981FD84B21EB}" destId="{B0674BE0-C818-48AE-A33D-DFFBEB46063C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1EC9EE-1014-4916-ADCE-066C44D17FB3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AFAA3F7-11FC-46C0-B58A-7AB1EBAF5E86}">
      <dgm:prSet phldrT="[Metin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MHC </a:t>
          </a:r>
          <a:r>
            <a:rPr lang="tr-TR" dirty="0" err="1" smtClean="0"/>
            <a:t>loss</a:t>
          </a:r>
          <a:endParaRPr lang="tr-TR" dirty="0"/>
        </a:p>
      </dgm:t>
    </dgm:pt>
    <dgm:pt modelId="{3A63E25F-82CF-4FBC-B7F9-F5851D42FAA0}" type="parTrans" cxnId="{17C4211E-7663-40FF-8381-B09B42A68CD4}">
      <dgm:prSet/>
      <dgm:spPr/>
      <dgm:t>
        <a:bodyPr/>
        <a:lstStyle/>
        <a:p>
          <a:endParaRPr lang="tr-TR"/>
        </a:p>
      </dgm:t>
    </dgm:pt>
    <dgm:pt modelId="{B2C96B42-F546-4E48-9D81-0E63C5B63A13}" type="sibTrans" cxnId="{17C4211E-7663-40FF-8381-B09B42A68CD4}">
      <dgm:prSet/>
      <dgm:spPr/>
      <dgm:t>
        <a:bodyPr/>
        <a:lstStyle/>
        <a:p>
          <a:endParaRPr lang="tr-TR"/>
        </a:p>
      </dgm:t>
    </dgm:pt>
    <dgm:pt modelId="{C4285889-A87E-4F2B-8A37-AD190198B655}">
      <dgm:prSet phldrT="[Metin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tr-TR" dirty="0" smtClean="0"/>
            <a:t>TGF-</a:t>
          </a:r>
          <a:r>
            <a:rPr lang="el-GR" dirty="0" smtClean="0"/>
            <a:t>β</a:t>
          </a:r>
          <a:r>
            <a:rPr lang="tr-TR" dirty="0" smtClean="0"/>
            <a:t> </a:t>
          </a:r>
          <a:r>
            <a:rPr lang="tr-TR" dirty="0" err="1" smtClean="0"/>
            <a:t>expression</a:t>
          </a:r>
          <a:endParaRPr lang="tr-TR" dirty="0"/>
        </a:p>
      </dgm:t>
    </dgm:pt>
    <dgm:pt modelId="{27D8B8F3-5DC6-4B02-9AE7-88A9A053D74C}" type="parTrans" cxnId="{79111436-9D1C-46C6-B0B4-67436675F8C6}">
      <dgm:prSet/>
      <dgm:spPr/>
      <dgm:t>
        <a:bodyPr/>
        <a:lstStyle/>
        <a:p>
          <a:endParaRPr lang="tr-TR"/>
        </a:p>
      </dgm:t>
    </dgm:pt>
    <dgm:pt modelId="{A908E25D-8594-4860-9709-E87C3218B725}" type="sibTrans" cxnId="{79111436-9D1C-46C6-B0B4-67436675F8C6}">
      <dgm:prSet/>
      <dgm:spPr/>
      <dgm:t>
        <a:bodyPr/>
        <a:lstStyle/>
        <a:p>
          <a:endParaRPr lang="tr-TR"/>
        </a:p>
      </dgm:t>
    </dgm:pt>
    <dgm:pt modelId="{7975B79B-BB30-4B73-BD04-8E42465E78DA}" type="pres">
      <dgm:prSet presAssocID="{911EC9EE-1014-4916-ADCE-066C44D17FB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3EC7E12-6AA4-460C-BD66-49B74FA98CAE}" type="pres">
      <dgm:prSet presAssocID="{BAFAA3F7-11FC-46C0-B58A-7AB1EBAF5E8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645F43C-BCFB-44F4-92DC-8143FE0B5DA9}" type="pres">
      <dgm:prSet presAssocID="{B2C96B42-F546-4E48-9D81-0E63C5B63A13}" presName="sibTrans" presStyleCnt="0"/>
      <dgm:spPr/>
    </dgm:pt>
    <dgm:pt modelId="{8E60E10D-16F7-42E6-B683-9B3C52F974D2}" type="pres">
      <dgm:prSet presAssocID="{C4285889-A87E-4F2B-8A37-AD190198B65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4346AA2-A50F-467A-990F-A95BE575F7CE}" type="presOf" srcId="{C4285889-A87E-4F2B-8A37-AD190198B655}" destId="{8E60E10D-16F7-42E6-B683-9B3C52F974D2}" srcOrd="0" destOrd="0" presId="urn:microsoft.com/office/officeart/2005/8/layout/default#1"/>
    <dgm:cxn modelId="{79111436-9D1C-46C6-B0B4-67436675F8C6}" srcId="{911EC9EE-1014-4916-ADCE-066C44D17FB3}" destId="{C4285889-A87E-4F2B-8A37-AD190198B655}" srcOrd="1" destOrd="0" parTransId="{27D8B8F3-5DC6-4B02-9AE7-88A9A053D74C}" sibTransId="{A908E25D-8594-4860-9709-E87C3218B725}"/>
    <dgm:cxn modelId="{5F419283-538E-411E-8095-D9FA404B9C88}" type="presOf" srcId="{BAFAA3F7-11FC-46C0-B58A-7AB1EBAF5E86}" destId="{93EC7E12-6AA4-460C-BD66-49B74FA98CAE}" srcOrd="0" destOrd="0" presId="urn:microsoft.com/office/officeart/2005/8/layout/default#1"/>
    <dgm:cxn modelId="{17C4211E-7663-40FF-8381-B09B42A68CD4}" srcId="{911EC9EE-1014-4916-ADCE-066C44D17FB3}" destId="{BAFAA3F7-11FC-46C0-B58A-7AB1EBAF5E86}" srcOrd="0" destOrd="0" parTransId="{3A63E25F-82CF-4FBC-B7F9-F5851D42FAA0}" sibTransId="{B2C96B42-F546-4E48-9D81-0E63C5B63A13}"/>
    <dgm:cxn modelId="{5C1305EE-0046-4178-83E1-69357BDF5072}" type="presOf" srcId="{911EC9EE-1014-4916-ADCE-066C44D17FB3}" destId="{7975B79B-BB30-4B73-BD04-8E42465E78DA}" srcOrd="0" destOrd="0" presId="urn:microsoft.com/office/officeart/2005/8/layout/default#1"/>
    <dgm:cxn modelId="{E9E089D3-A679-4BB2-AB38-76A94C2B3B23}" type="presParOf" srcId="{7975B79B-BB30-4B73-BD04-8E42465E78DA}" destId="{93EC7E12-6AA4-460C-BD66-49B74FA98CAE}" srcOrd="0" destOrd="0" presId="urn:microsoft.com/office/officeart/2005/8/layout/default#1"/>
    <dgm:cxn modelId="{439815D3-0AE8-434B-90B6-3835AE280F34}" type="presParOf" srcId="{7975B79B-BB30-4B73-BD04-8E42465E78DA}" destId="{0645F43C-BCFB-44F4-92DC-8143FE0B5DA9}" srcOrd="1" destOrd="0" presId="urn:microsoft.com/office/officeart/2005/8/layout/default#1"/>
    <dgm:cxn modelId="{9620F4C7-A563-4B73-B65C-82CA619BF829}" type="presParOf" srcId="{7975B79B-BB30-4B73-BD04-8E42465E78DA}" destId="{8E60E10D-16F7-42E6-B683-9B3C52F974D2}" srcOrd="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DD4E14-F599-41A8-8370-43BE49515ACD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5D629A18-AE2F-4FF9-8C9E-CADC3420E6F8}">
      <dgm:prSet phldrT="[Metin]"/>
      <dgm:spPr/>
      <dgm:t>
        <a:bodyPr/>
        <a:lstStyle/>
        <a:p>
          <a:r>
            <a:rPr lang="tr-TR" dirty="0" err="1" smtClean="0"/>
            <a:t>Growth</a:t>
          </a:r>
          <a:endParaRPr lang="tr-TR" dirty="0"/>
        </a:p>
      </dgm:t>
    </dgm:pt>
    <dgm:pt modelId="{D8166ED3-5AB0-4720-869E-3F9FBD7F435B}" type="parTrans" cxnId="{7130504E-BF21-4E73-B4CF-CC7EEF1C5D85}">
      <dgm:prSet/>
      <dgm:spPr/>
      <dgm:t>
        <a:bodyPr/>
        <a:lstStyle/>
        <a:p>
          <a:endParaRPr lang="tr-TR"/>
        </a:p>
      </dgm:t>
    </dgm:pt>
    <dgm:pt modelId="{4D451F1C-91DD-4ED7-AA6C-2B3A7F294141}" type="sibTrans" cxnId="{7130504E-BF21-4E73-B4CF-CC7EEF1C5D85}">
      <dgm:prSet/>
      <dgm:spPr/>
      <dgm:t>
        <a:bodyPr/>
        <a:lstStyle/>
        <a:p>
          <a:endParaRPr lang="tr-TR"/>
        </a:p>
      </dgm:t>
    </dgm:pt>
    <dgm:pt modelId="{754F7657-2E46-44CD-82EB-1D161355A502}">
      <dgm:prSet phldrT="[Metin]"/>
      <dgm:spPr/>
      <dgm:t>
        <a:bodyPr/>
        <a:lstStyle/>
        <a:p>
          <a:r>
            <a:rPr lang="tr-TR" dirty="0" err="1" smtClean="0"/>
            <a:t>Stasis</a:t>
          </a:r>
          <a:endParaRPr lang="tr-TR" dirty="0"/>
        </a:p>
      </dgm:t>
    </dgm:pt>
    <dgm:pt modelId="{4C31F1E7-44E1-4C4D-B3A6-B131E080AFAA}" type="parTrans" cxnId="{77887DED-A0A7-4D44-A37B-C2C197775E69}">
      <dgm:prSet/>
      <dgm:spPr/>
      <dgm:t>
        <a:bodyPr/>
        <a:lstStyle/>
        <a:p>
          <a:endParaRPr lang="tr-TR"/>
        </a:p>
      </dgm:t>
    </dgm:pt>
    <dgm:pt modelId="{5AB1B78A-085C-44F0-89A5-78CCB1FB3414}" type="sibTrans" cxnId="{77887DED-A0A7-4D44-A37B-C2C197775E69}">
      <dgm:prSet/>
      <dgm:spPr/>
      <dgm:t>
        <a:bodyPr/>
        <a:lstStyle/>
        <a:p>
          <a:endParaRPr lang="tr-TR"/>
        </a:p>
      </dgm:t>
    </dgm:pt>
    <dgm:pt modelId="{2610FA17-CB0B-4B54-ABE1-D80F4427EE5D}">
      <dgm:prSet phldrT="[Metin]"/>
      <dgm:spPr/>
      <dgm:t>
        <a:bodyPr/>
        <a:lstStyle/>
        <a:p>
          <a:r>
            <a:rPr lang="tr-TR" dirty="0" err="1" smtClean="0"/>
            <a:t>Regression</a:t>
          </a:r>
          <a:endParaRPr lang="tr-TR" dirty="0"/>
        </a:p>
      </dgm:t>
    </dgm:pt>
    <dgm:pt modelId="{266A28F3-2AC5-4942-9A0D-801F1DBD861E}" type="parTrans" cxnId="{200A9016-05D5-4FF4-92EB-72699C92A707}">
      <dgm:prSet/>
      <dgm:spPr/>
      <dgm:t>
        <a:bodyPr/>
        <a:lstStyle/>
        <a:p>
          <a:endParaRPr lang="tr-TR"/>
        </a:p>
      </dgm:t>
    </dgm:pt>
    <dgm:pt modelId="{EBF984E5-4BF2-43A1-8826-721AA2C1BD6F}" type="sibTrans" cxnId="{200A9016-05D5-4FF4-92EB-72699C92A707}">
      <dgm:prSet/>
      <dgm:spPr/>
      <dgm:t>
        <a:bodyPr/>
        <a:lstStyle/>
        <a:p>
          <a:endParaRPr lang="tr-TR"/>
        </a:p>
      </dgm:t>
    </dgm:pt>
    <dgm:pt modelId="{0F558323-5E91-4C11-89D7-D9858AAD05FE}" type="pres">
      <dgm:prSet presAssocID="{3BDD4E14-F599-41A8-8370-43BE49515A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B04FB1F-022E-4A85-B4B1-0EC14DA82349}" type="pres">
      <dgm:prSet presAssocID="{5D629A18-AE2F-4FF9-8C9E-CADC3420E6F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5453E3C-2CD6-4AAF-87B9-E435964DC476}" type="pres">
      <dgm:prSet presAssocID="{4D451F1C-91DD-4ED7-AA6C-2B3A7F294141}" presName="sibTrans" presStyleLbl="sibTrans2D1" presStyleIdx="0" presStyleCnt="2"/>
      <dgm:spPr/>
      <dgm:t>
        <a:bodyPr/>
        <a:lstStyle/>
        <a:p>
          <a:endParaRPr lang="tr-TR"/>
        </a:p>
      </dgm:t>
    </dgm:pt>
    <dgm:pt modelId="{C48A7EA3-A7AD-4349-B3A6-C15967D021A8}" type="pres">
      <dgm:prSet presAssocID="{4D451F1C-91DD-4ED7-AA6C-2B3A7F294141}" presName="connectorText" presStyleLbl="sibTrans2D1" presStyleIdx="0" presStyleCnt="2"/>
      <dgm:spPr/>
      <dgm:t>
        <a:bodyPr/>
        <a:lstStyle/>
        <a:p>
          <a:endParaRPr lang="tr-TR"/>
        </a:p>
      </dgm:t>
    </dgm:pt>
    <dgm:pt modelId="{7FCD862B-5999-47A3-B7EE-7815D9A65F67}" type="pres">
      <dgm:prSet presAssocID="{754F7657-2E46-44CD-82EB-1D161355A50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745D8BA-19E1-43B7-9EBA-9CFA96BEB085}" type="pres">
      <dgm:prSet presAssocID="{5AB1B78A-085C-44F0-89A5-78CCB1FB3414}" presName="sibTrans" presStyleLbl="sibTrans2D1" presStyleIdx="1" presStyleCnt="2"/>
      <dgm:spPr/>
      <dgm:t>
        <a:bodyPr/>
        <a:lstStyle/>
        <a:p>
          <a:endParaRPr lang="tr-TR"/>
        </a:p>
      </dgm:t>
    </dgm:pt>
    <dgm:pt modelId="{FC3D1B9A-A310-4646-BB21-2B7B66019431}" type="pres">
      <dgm:prSet presAssocID="{5AB1B78A-085C-44F0-89A5-78CCB1FB3414}" presName="connectorText" presStyleLbl="sibTrans2D1" presStyleIdx="1" presStyleCnt="2"/>
      <dgm:spPr/>
      <dgm:t>
        <a:bodyPr/>
        <a:lstStyle/>
        <a:p>
          <a:endParaRPr lang="tr-TR"/>
        </a:p>
      </dgm:t>
    </dgm:pt>
    <dgm:pt modelId="{A0BF7527-B57F-466B-8C6E-DB9EDDB695F1}" type="pres">
      <dgm:prSet presAssocID="{2610FA17-CB0B-4B54-ABE1-D80F4427EE5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6392618-D191-4F88-9E6A-9CC86B20134B}" type="presOf" srcId="{5D629A18-AE2F-4FF9-8C9E-CADC3420E6F8}" destId="{0B04FB1F-022E-4A85-B4B1-0EC14DA82349}" srcOrd="0" destOrd="0" presId="urn:microsoft.com/office/officeart/2005/8/layout/process1"/>
    <dgm:cxn modelId="{A6F6DCBC-108A-465D-96CE-208BB5DD0673}" type="presOf" srcId="{5AB1B78A-085C-44F0-89A5-78CCB1FB3414}" destId="{1745D8BA-19E1-43B7-9EBA-9CFA96BEB085}" srcOrd="0" destOrd="0" presId="urn:microsoft.com/office/officeart/2005/8/layout/process1"/>
    <dgm:cxn modelId="{7130504E-BF21-4E73-B4CF-CC7EEF1C5D85}" srcId="{3BDD4E14-F599-41A8-8370-43BE49515ACD}" destId="{5D629A18-AE2F-4FF9-8C9E-CADC3420E6F8}" srcOrd="0" destOrd="0" parTransId="{D8166ED3-5AB0-4720-869E-3F9FBD7F435B}" sibTransId="{4D451F1C-91DD-4ED7-AA6C-2B3A7F294141}"/>
    <dgm:cxn modelId="{7678B361-46A0-4729-B76A-CF50E063D6B1}" type="presOf" srcId="{3BDD4E14-F599-41A8-8370-43BE49515ACD}" destId="{0F558323-5E91-4C11-89D7-D9858AAD05FE}" srcOrd="0" destOrd="0" presId="urn:microsoft.com/office/officeart/2005/8/layout/process1"/>
    <dgm:cxn modelId="{21290FAC-3CE1-4441-926B-A73BE7E70C98}" type="presOf" srcId="{5AB1B78A-085C-44F0-89A5-78CCB1FB3414}" destId="{FC3D1B9A-A310-4646-BB21-2B7B66019431}" srcOrd="1" destOrd="0" presId="urn:microsoft.com/office/officeart/2005/8/layout/process1"/>
    <dgm:cxn modelId="{42F8DDF4-20C3-4DB3-BDB5-30CBC0160F1C}" type="presOf" srcId="{2610FA17-CB0B-4B54-ABE1-D80F4427EE5D}" destId="{A0BF7527-B57F-466B-8C6E-DB9EDDB695F1}" srcOrd="0" destOrd="0" presId="urn:microsoft.com/office/officeart/2005/8/layout/process1"/>
    <dgm:cxn modelId="{200A9016-05D5-4FF4-92EB-72699C92A707}" srcId="{3BDD4E14-F599-41A8-8370-43BE49515ACD}" destId="{2610FA17-CB0B-4B54-ABE1-D80F4427EE5D}" srcOrd="2" destOrd="0" parTransId="{266A28F3-2AC5-4942-9A0D-801F1DBD861E}" sibTransId="{EBF984E5-4BF2-43A1-8826-721AA2C1BD6F}"/>
    <dgm:cxn modelId="{4FE6E253-4FFF-4663-BE0B-92323E7B8217}" type="presOf" srcId="{4D451F1C-91DD-4ED7-AA6C-2B3A7F294141}" destId="{E5453E3C-2CD6-4AAF-87B9-E435964DC476}" srcOrd="0" destOrd="0" presId="urn:microsoft.com/office/officeart/2005/8/layout/process1"/>
    <dgm:cxn modelId="{CC51788C-4610-43C8-96E3-2E7CBF2B47F5}" type="presOf" srcId="{4D451F1C-91DD-4ED7-AA6C-2B3A7F294141}" destId="{C48A7EA3-A7AD-4349-B3A6-C15967D021A8}" srcOrd="1" destOrd="0" presId="urn:microsoft.com/office/officeart/2005/8/layout/process1"/>
    <dgm:cxn modelId="{D4A5A0CD-4C7F-4A02-8ECE-638CA253B13B}" type="presOf" srcId="{754F7657-2E46-44CD-82EB-1D161355A502}" destId="{7FCD862B-5999-47A3-B7EE-7815D9A65F67}" srcOrd="0" destOrd="0" presId="urn:microsoft.com/office/officeart/2005/8/layout/process1"/>
    <dgm:cxn modelId="{77887DED-A0A7-4D44-A37B-C2C197775E69}" srcId="{3BDD4E14-F599-41A8-8370-43BE49515ACD}" destId="{754F7657-2E46-44CD-82EB-1D161355A502}" srcOrd="1" destOrd="0" parTransId="{4C31F1E7-44E1-4C4D-B3A6-B131E080AFAA}" sibTransId="{5AB1B78A-085C-44F0-89A5-78CCB1FB3414}"/>
    <dgm:cxn modelId="{684E33CA-0402-4174-87D3-BDC95008AB06}" type="presParOf" srcId="{0F558323-5E91-4C11-89D7-D9858AAD05FE}" destId="{0B04FB1F-022E-4A85-B4B1-0EC14DA82349}" srcOrd="0" destOrd="0" presId="urn:microsoft.com/office/officeart/2005/8/layout/process1"/>
    <dgm:cxn modelId="{65DA6770-7526-4670-87F2-732362985854}" type="presParOf" srcId="{0F558323-5E91-4C11-89D7-D9858AAD05FE}" destId="{E5453E3C-2CD6-4AAF-87B9-E435964DC476}" srcOrd="1" destOrd="0" presId="urn:microsoft.com/office/officeart/2005/8/layout/process1"/>
    <dgm:cxn modelId="{554627E7-87AE-4557-A305-16F11FBEB0B7}" type="presParOf" srcId="{E5453E3C-2CD6-4AAF-87B9-E435964DC476}" destId="{C48A7EA3-A7AD-4349-B3A6-C15967D021A8}" srcOrd="0" destOrd="0" presId="urn:microsoft.com/office/officeart/2005/8/layout/process1"/>
    <dgm:cxn modelId="{ACD0CE09-FE29-48C7-920E-4E5ABEAB9345}" type="presParOf" srcId="{0F558323-5E91-4C11-89D7-D9858AAD05FE}" destId="{7FCD862B-5999-47A3-B7EE-7815D9A65F67}" srcOrd="2" destOrd="0" presId="urn:microsoft.com/office/officeart/2005/8/layout/process1"/>
    <dgm:cxn modelId="{181153B3-ABDA-4309-8A9D-129FB0DACCE6}" type="presParOf" srcId="{0F558323-5E91-4C11-89D7-D9858AAD05FE}" destId="{1745D8BA-19E1-43B7-9EBA-9CFA96BEB085}" srcOrd="3" destOrd="0" presId="urn:microsoft.com/office/officeart/2005/8/layout/process1"/>
    <dgm:cxn modelId="{3C4F16D7-1DD2-4496-8EF9-EE9AFDE87B11}" type="presParOf" srcId="{1745D8BA-19E1-43B7-9EBA-9CFA96BEB085}" destId="{FC3D1B9A-A310-4646-BB21-2B7B66019431}" srcOrd="0" destOrd="0" presId="urn:microsoft.com/office/officeart/2005/8/layout/process1"/>
    <dgm:cxn modelId="{7AB5CDAC-50D0-49E0-AF02-DF4ADD3BABA1}" type="presParOf" srcId="{0F558323-5E91-4C11-89D7-D9858AAD05FE}" destId="{A0BF7527-B57F-466B-8C6E-DB9EDDB695F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2DADB6-DE75-47CF-8C96-E145A9D3BC39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A3B48DCA-0935-4A31-9117-B7B1FB6D5BC6}">
      <dgm:prSet phldrT="[Metin]"/>
      <dgm:spPr>
        <a:solidFill>
          <a:srgbClr val="512373"/>
        </a:solidFill>
      </dgm:spPr>
      <dgm:t>
        <a:bodyPr/>
        <a:lstStyle/>
        <a:p>
          <a:r>
            <a:rPr lang="tr-TR" dirty="0" err="1" smtClean="0"/>
            <a:t>Understanding</a:t>
          </a:r>
          <a:r>
            <a:rPr lang="tr-TR" dirty="0" smtClean="0"/>
            <a:t> CTVT </a:t>
          </a:r>
          <a:r>
            <a:rPr lang="tr-TR" dirty="0" err="1" smtClean="0"/>
            <a:t>immunology</a:t>
          </a:r>
          <a:endParaRPr lang="tr-TR" dirty="0"/>
        </a:p>
      </dgm:t>
    </dgm:pt>
    <dgm:pt modelId="{5089EA83-C60F-4B1F-8C70-E77CBFAD5890}" type="parTrans" cxnId="{73375D4F-235D-44B5-A914-C1F4C44A222E}">
      <dgm:prSet/>
      <dgm:spPr/>
      <dgm:t>
        <a:bodyPr/>
        <a:lstStyle/>
        <a:p>
          <a:endParaRPr lang="tr-TR"/>
        </a:p>
      </dgm:t>
    </dgm:pt>
    <dgm:pt modelId="{165F0559-9906-4940-A0F1-2CE273874010}" type="sibTrans" cxnId="{73375D4F-235D-44B5-A914-C1F4C44A222E}">
      <dgm:prSet/>
      <dgm:spPr/>
      <dgm:t>
        <a:bodyPr/>
        <a:lstStyle/>
        <a:p>
          <a:endParaRPr lang="tr-TR"/>
        </a:p>
      </dgm:t>
    </dgm:pt>
    <dgm:pt modelId="{416FD099-03BE-4456-9646-B245840A108C}">
      <dgm:prSet phldrT="[Metin]"/>
      <dgm:spPr>
        <a:solidFill>
          <a:srgbClr val="760000"/>
        </a:solidFill>
      </dgm:spPr>
      <dgm:t>
        <a:bodyPr/>
        <a:lstStyle/>
        <a:p>
          <a:r>
            <a:rPr lang="tr-TR" dirty="0" err="1" smtClean="0"/>
            <a:t>Effective</a:t>
          </a:r>
          <a:r>
            <a:rPr lang="tr-TR" dirty="0" smtClean="0"/>
            <a:t> </a:t>
          </a:r>
          <a:r>
            <a:rPr lang="tr-TR" dirty="0" err="1" smtClean="0"/>
            <a:t>and</a:t>
          </a:r>
          <a:r>
            <a:rPr lang="tr-TR" dirty="0" smtClean="0"/>
            <a:t> </a:t>
          </a:r>
          <a:r>
            <a:rPr lang="tr-TR" dirty="0" err="1" smtClean="0"/>
            <a:t>practical</a:t>
          </a:r>
          <a:r>
            <a:rPr lang="tr-TR" dirty="0" smtClean="0"/>
            <a:t> </a:t>
          </a:r>
          <a:r>
            <a:rPr lang="tr-TR" dirty="0" err="1" smtClean="0"/>
            <a:t>treatment</a:t>
          </a:r>
          <a:r>
            <a:rPr lang="tr-TR" dirty="0" smtClean="0"/>
            <a:t> </a:t>
          </a:r>
          <a:r>
            <a:rPr lang="tr-TR" dirty="0" err="1" smtClean="0"/>
            <a:t>methods</a:t>
          </a:r>
          <a:endParaRPr lang="tr-TR" dirty="0"/>
        </a:p>
      </dgm:t>
    </dgm:pt>
    <dgm:pt modelId="{3824A118-4889-4ED4-91B6-0A0DED4E24FC}" type="parTrans" cxnId="{676F0F68-A36D-4B88-A450-9533C9D32686}">
      <dgm:prSet/>
      <dgm:spPr/>
      <dgm:t>
        <a:bodyPr/>
        <a:lstStyle/>
        <a:p>
          <a:endParaRPr lang="tr-TR"/>
        </a:p>
      </dgm:t>
    </dgm:pt>
    <dgm:pt modelId="{962263FB-E3E9-4B07-A2D7-3D3B8FD05BD7}" type="sibTrans" cxnId="{676F0F68-A36D-4B88-A450-9533C9D32686}">
      <dgm:prSet/>
      <dgm:spPr/>
      <dgm:t>
        <a:bodyPr/>
        <a:lstStyle/>
        <a:p>
          <a:endParaRPr lang="tr-TR"/>
        </a:p>
      </dgm:t>
    </dgm:pt>
    <dgm:pt modelId="{5A318616-996C-478E-96AB-E4A256058697}" type="pres">
      <dgm:prSet presAssocID="{ED2DADB6-DE75-47CF-8C96-E145A9D3BC39}" presName="Name0" presStyleCnt="0">
        <dgm:presLayoutVars>
          <dgm:dir/>
          <dgm:resizeHandles val="exact"/>
        </dgm:presLayoutVars>
      </dgm:prSet>
      <dgm:spPr/>
    </dgm:pt>
    <dgm:pt modelId="{B57C2199-35F4-4899-BBF8-85249C1ECA74}" type="pres">
      <dgm:prSet presAssocID="{A3B48DCA-0935-4A31-9117-B7B1FB6D5BC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C02AEDA-84A4-41B9-819D-087AD190B38C}" type="pres">
      <dgm:prSet presAssocID="{165F0559-9906-4940-A0F1-2CE273874010}" presName="sibTrans" presStyleLbl="sibTrans2D1" presStyleIdx="0" presStyleCnt="1"/>
      <dgm:spPr/>
      <dgm:t>
        <a:bodyPr/>
        <a:lstStyle/>
        <a:p>
          <a:endParaRPr lang="tr-TR"/>
        </a:p>
      </dgm:t>
    </dgm:pt>
    <dgm:pt modelId="{A3D9E7C0-CD02-4F37-B0AB-7E46444EA17C}" type="pres">
      <dgm:prSet presAssocID="{165F0559-9906-4940-A0F1-2CE273874010}" presName="connectorText" presStyleLbl="sibTrans2D1" presStyleIdx="0" presStyleCnt="1"/>
      <dgm:spPr/>
      <dgm:t>
        <a:bodyPr/>
        <a:lstStyle/>
        <a:p>
          <a:endParaRPr lang="tr-TR"/>
        </a:p>
      </dgm:t>
    </dgm:pt>
    <dgm:pt modelId="{7C5AF335-36FC-4F12-88BE-65531EC48EBF}" type="pres">
      <dgm:prSet presAssocID="{416FD099-03BE-4456-9646-B245840A108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FD485B7-0401-4435-BCB8-66DF5155FF90}" type="presOf" srcId="{416FD099-03BE-4456-9646-B245840A108C}" destId="{7C5AF335-36FC-4F12-88BE-65531EC48EBF}" srcOrd="0" destOrd="0" presId="urn:microsoft.com/office/officeart/2005/8/layout/process1"/>
    <dgm:cxn modelId="{07B9B24C-96EB-4E36-BC96-114C971CBD00}" type="presOf" srcId="{165F0559-9906-4940-A0F1-2CE273874010}" destId="{BC02AEDA-84A4-41B9-819D-087AD190B38C}" srcOrd="0" destOrd="0" presId="urn:microsoft.com/office/officeart/2005/8/layout/process1"/>
    <dgm:cxn modelId="{58BD26A9-A890-4CF4-8856-80B11F1FAE65}" type="presOf" srcId="{A3B48DCA-0935-4A31-9117-B7B1FB6D5BC6}" destId="{B57C2199-35F4-4899-BBF8-85249C1ECA74}" srcOrd="0" destOrd="0" presId="urn:microsoft.com/office/officeart/2005/8/layout/process1"/>
    <dgm:cxn modelId="{22DD22FC-3FF2-4439-9553-79DD38FC85B4}" type="presOf" srcId="{ED2DADB6-DE75-47CF-8C96-E145A9D3BC39}" destId="{5A318616-996C-478E-96AB-E4A256058697}" srcOrd="0" destOrd="0" presId="urn:microsoft.com/office/officeart/2005/8/layout/process1"/>
    <dgm:cxn modelId="{73375D4F-235D-44B5-A914-C1F4C44A222E}" srcId="{ED2DADB6-DE75-47CF-8C96-E145A9D3BC39}" destId="{A3B48DCA-0935-4A31-9117-B7B1FB6D5BC6}" srcOrd="0" destOrd="0" parTransId="{5089EA83-C60F-4B1F-8C70-E77CBFAD5890}" sibTransId="{165F0559-9906-4940-A0F1-2CE273874010}"/>
    <dgm:cxn modelId="{8AA6D99E-9B5D-4BA4-B7C8-382F54E9019A}" type="presOf" srcId="{165F0559-9906-4940-A0F1-2CE273874010}" destId="{A3D9E7C0-CD02-4F37-B0AB-7E46444EA17C}" srcOrd="1" destOrd="0" presId="urn:microsoft.com/office/officeart/2005/8/layout/process1"/>
    <dgm:cxn modelId="{676F0F68-A36D-4B88-A450-9533C9D32686}" srcId="{ED2DADB6-DE75-47CF-8C96-E145A9D3BC39}" destId="{416FD099-03BE-4456-9646-B245840A108C}" srcOrd="1" destOrd="0" parTransId="{3824A118-4889-4ED4-91B6-0A0DED4E24FC}" sibTransId="{962263FB-E3E9-4B07-A2D7-3D3B8FD05BD7}"/>
    <dgm:cxn modelId="{A762BF52-3CEA-417C-BFB9-F5E0C4B05C6C}" type="presParOf" srcId="{5A318616-996C-478E-96AB-E4A256058697}" destId="{B57C2199-35F4-4899-BBF8-85249C1ECA74}" srcOrd="0" destOrd="0" presId="urn:microsoft.com/office/officeart/2005/8/layout/process1"/>
    <dgm:cxn modelId="{095C44BB-392D-4877-A2D8-96E9B19F87F3}" type="presParOf" srcId="{5A318616-996C-478E-96AB-E4A256058697}" destId="{BC02AEDA-84A4-41B9-819D-087AD190B38C}" srcOrd="1" destOrd="0" presId="urn:microsoft.com/office/officeart/2005/8/layout/process1"/>
    <dgm:cxn modelId="{62EEE502-BA75-4193-A803-08A1A14EB199}" type="presParOf" srcId="{BC02AEDA-84A4-41B9-819D-087AD190B38C}" destId="{A3D9E7C0-CD02-4F37-B0AB-7E46444EA17C}" srcOrd="0" destOrd="0" presId="urn:microsoft.com/office/officeart/2005/8/layout/process1"/>
    <dgm:cxn modelId="{8F2835DB-F081-45C9-A4BE-0A40127120C8}" type="presParOf" srcId="{5A318616-996C-478E-96AB-E4A256058697}" destId="{7C5AF335-36FC-4F12-88BE-65531EC48EB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3A7A4-BE63-47AF-B946-917EBDB3855D}">
      <dsp:nvSpPr>
        <dsp:cNvPr id="0" name=""/>
        <dsp:cNvSpPr/>
      </dsp:nvSpPr>
      <dsp:spPr>
        <a:xfrm>
          <a:off x="0" y="0"/>
          <a:ext cx="7284720" cy="9572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dirty="0" err="1" smtClean="0"/>
            <a:t>Anamnesis</a:t>
          </a:r>
          <a:endParaRPr lang="tr-TR" sz="2900" kern="1200" dirty="0"/>
        </a:p>
      </dsp:txBody>
      <dsp:txXfrm>
        <a:off x="28038" y="28038"/>
        <a:ext cx="6170833" cy="901218"/>
      </dsp:txXfrm>
    </dsp:sp>
    <dsp:sp modelId="{8A2E511E-619E-48E8-AC38-60647B4D8FAD}">
      <dsp:nvSpPr>
        <dsp:cNvPr id="0" name=""/>
        <dsp:cNvSpPr/>
      </dsp:nvSpPr>
      <dsp:spPr>
        <a:xfrm>
          <a:off x="610095" y="1131347"/>
          <a:ext cx="7284720" cy="9572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smtClean="0"/>
            <a:t>Clinical findings</a:t>
          </a:r>
          <a:endParaRPr lang="tr-TR" sz="2900" kern="1200"/>
        </a:p>
      </dsp:txBody>
      <dsp:txXfrm>
        <a:off x="638133" y="1159385"/>
        <a:ext cx="5996307" cy="901218"/>
      </dsp:txXfrm>
    </dsp:sp>
    <dsp:sp modelId="{05ED9CB2-07F4-46E7-9803-C8B5275E2ED0}">
      <dsp:nvSpPr>
        <dsp:cNvPr id="0" name=""/>
        <dsp:cNvSpPr/>
      </dsp:nvSpPr>
      <dsp:spPr>
        <a:xfrm>
          <a:off x="1211084" y="2262695"/>
          <a:ext cx="7284720" cy="9572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smtClean="0"/>
            <a:t>Cytology and histology</a:t>
          </a:r>
          <a:endParaRPr lang="tr-TR" sz="2900" kern="1200"/>
        </a:p>
      </dsp:txBody>
      <dsp:txXfrm>
        <a:off x="1239122" y="2290733"/>
        <a:ext cx="6005413" cy="901218"/>
      </dsp:txXfrm>
    </dsp:sp>
    <dsp:sp modelId="{E064F2BE-E540-4034-8123-84A2E2831D88}">
      <dsp:nvSpPr>
        <dsp:cNvPr id="0" name=""/>
        <dsp:cNvSpPr/>
      </dsp:nvSpPr>
      <dsp:spPr>
        <a:xfrm>
          <a:off x="1821179" y="3394043"/>
          <a:ext cx="7284720" cy="9572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dirty="0" err="1" smtClean="0"/>
            <a:t>Cytogenetic</a:t>
          </a:r>
          <a:r>
            <a:rPr lang="tr-TR" sz="2900" kern="1200" dirty="0" smtClean="0"/>
            <a:t> </a:t>
          </a:r>
          <a:r>
            <a:rPr lang="tr-TR" sz="2900" kern="1200" dirty="0" err="1" smtClean="0"/>
            <a:t>and</a:t>
          </a:r>
          <a:r>
            <a:rPr lang="tr-TR" sz="2900" kern="1200" dirty="0" smtClean="0"/>
            <a:t> </a:t>
          </a:r>
          <a:r>
            <a:rPr lang="tr-TR" sz="2900" kern="1200" dirty="0" err="1" smtClean="0"/>
            <a:t>molecular</a:t>
          </a:r>
          <a:r>
            <a:rPr lang="tr-TR" sz="2900" kern="1200" dirty="0" smtClean="0"/>
            <a:t> </a:t>
          </a:r>
          <a:r>
            <a:rPr lang="tr-TR" sz="2900" kern="1200" dirty="0" err="1" smtClean="0"/>
            <a:t>techniques</a:t>
          </a:r>
          <a:endParaRPr lang="tr-TR" sz="2900" kern="1200" dirty="0"/>
        </a:p>
      </dsp:txBody>
      <dsp:txXfrm>
        <a:off x="1849217" y="3422081"/>
        <a:ext cx="5996307" cy="901218"/>
      </dsp:txXfrm>
    </dsp:sp>
    <dsp:sp modelId="{87D67E0B-E0E4-4B12-917C-1B5CF90BA827}">
      <dsp:nvSpPr>
        <dsp:cNvPr id="0" name=""/>
        <dsp:cNvSpPr/>
      </dsp:nvSpPr>
      <dsp:spPr>
        <a:xfrm>
          <a:off x="666247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rgbClr val="512373"/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kern="1200"/>
        </a:p>
      </dsp:txBody>
      <dsp:txXfrm>
        <a:off x="6802482" y="733200"/>
        <a:ext cx="342233" cy="468236"/>
      </dsp:txXfrm>
    </dsp:sp>
    <dsp:sp modelId="{39371094-1029-4E8D-915A-3CF40F872CE0}">
      <dsp:nvSpPr>
        <dsp:cNvPr id="0" name=""/>
        <dsp:cNvSpPr/>
      </dsp:nvSpPr>
      <dsp:spPr>
        <a:xfrm>
          <a:off x="727257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rgbClr val="512373"/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kern="1200"/>
        </a:p>
      </dsp:txBody>
      <dsp:txXfrm>
        <a:off x="7412577" y="1864548"/>
        <a:ext cx="342233" cy="468236"/>
      </dsp:txXfrm>
    </dsp:sp>
    <dsp:sp modelId="{F53DACB9-F458-44B1-B1FA-E76882148C4C}">
      <dsp:nvSpPr>
        <dsp:cNvPr id="0" name=""/>
        <dsp:cNvSpPr/>
      </dsp:nvSpPr>
      <dsp:spPr>
        <a:xfrm>
          <a:off x="787356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rgbClr val="512373"/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kern="1200"/>
        </a:p>
      </dsp:txBody>
      <dsp:txXfrm>
        <a:off x="8013567" y="2995896"/>
        <a:ext cx="342233" cy="468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7A78E1-FA81-4F33-85A1-16BBD686D2E3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rgbClr val="76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86057D5-189B-4064-BB79-399F53EB13E1}">
      <dsp:nvSpPr>
        <dsp:cNvPr id="0" name=""/>
        <dsp:cNvSpPr/>
      </dsp:nvSpPr>
      <dsp:spPr>
        <a:xfrm>
          <a:off x="356339" y="1305401"/>
          <a:ext cx="3154680" cy="17405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100" kern="1200" dirty="0" err="1" smtClean="0"/>
            <a:t>Vincristine</a:t>
          </a:r>
          <a:r>
            <a:rPr lang="tr-TR" sz="3100" kern="1200" dirty="0" smtClean="0"/>
            <a:t> </a:t>
          </a:r>
          <a:r>
            <a:rPr lang="tr-TR" sz="3100" kern="1200" dirty="0" err="1" smtClean="0"/>
            <a:t>sulphate</a:t>
          </a:r>
          <a:endParaRPr lang="tr-TR" sz="3100" kern="1200" dirty="0"/>
        </a:p>
      </dsp:txBody>
      <dsp:txXfrm>
        <a:off x="441305" y="1390367"/>
        <a:ext cx="2984748" cy="1570603"/>
      </dsp:txXfrm>
    </dsp:sp>
    <dsp:sp modelId="{FD47D696-07C1-4E78-BA71-AD9538A7F3F3}">
      <dsp:nvSpPr>
        <dsp:cNvPr id="0" name=""/>
        <dsp:cNvSpPr/>
      </dsp:nvSpPr>
      <dsp:spPr>
        <a:xfrm>
          <a:off x="3680460" y="1305401"/>
          <a:ext cx="3154680" cy="1740535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100" kern="1200" dirty="0" smtClean="0"/>
            <a:t>W</a:t>
          </a:r>
          <a:r>
            <a:rPr lang="en-US" sz="3100" kern="1200" dirty="0" err="1" smtClean="0"/>
            <a:t>eekly</a:t>
          </a:r>
          <a:r>
            <a:rPr lang="en-US" sz="3100" kern="1200" dirty="0" smtClean="0"/>
            <a:t> at a dose of </a:t>
          </a:r>
          <a:r>
            <a:rPr lang="tr-TR" sz="3100" kern="1200" dirty="0" smtClean="0"/>
            <a:t>25 </a:t>
          </a:r>
          <a:r>
            <a:rPr lang="tr-TR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µg</a:t>
          </a:r>
          <a:r>
            <a:rPr lang="en-US" sz="3100" kern="1200" dirty="0" smtClean="0"/>
            <a:t>/kg, </a:t>
          </a:r>
          <a:r>
            <a:rPr lang="tr-TR" sz="3100" kern="1200" dirty="0" smtClean="0"/>
            <a:t>IV</a:t>
          </a:r>
          <a:r>
            <a:rPr lang="en-US" sz="3100" kern="1200" dirty="0" smtClean="0"/>
            <a:t>.</a:t>
          </a:r>
          <a:endParaRPr lang="tr-TR" sz="3100" kern="1200" dirty="0"/>
        </a:p>
      </dsp:txBody>
      <dsp:txXfrm>
        <a:off x="3765426" y="1390367"/>
        <a:ext cx="2984748" cy="1570603"/>
      </dsp:txXfrm>
    </dsp:sp>
    <dsp:sp modelId="{2B786043-B428-413C-89E2-6E47842EB6DD}">
      <dsp:nvSpPr>
        <dsp:cNvPr id="0" name=""/>
        <dsp:cNvSpPr/>
      </dsp:nvSpPr>
      <dsp:spPr>
        <a:xfrm>
          <a:off x="7004580" y="1305401"/>
          <a:ext cx="3154680" cy="1740535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100" kern="1200" dirty="0" err="1" smtClean="0"/>
            <a:t>After</a:t>
          </a:r>
          <a:r>
            <a:rPr lang="tr-TR" sz="3100" kern="1200" dirty="0" smtClean="0"/>
            <a:t> </a:t>
          </a:r>
          <a:r>
            <a:rPr lang="en-US" sz="3100" kern="1200" dirty="0" smtClean="0"/>
            <a:t>2-8 injections</a:t>
          </a:r>
          <a:r>
            <a:rPr lang="tr-TR" sz="3100" kern="1200" dirty="0" smtClean="0"/>
            <a:t> – 90% </a:t>
          </a:r>
          <a:r>
            <a:rPr lang="tr-TR" sz="3100" kern="1200" dirty="0" err="1" smtClean="0"/>
            <a:t>treatable</a:t>
          </a:r>
          <a:r>
            <a:rPr lang="tr-TR" sz="3100" kern="1200" dirty="0" smtClean="0"/>
            <a:t>.</a:t>
          </a:r>
          <a:endParaRPr lang="tr-TR" sz="3100" kern="1200" dirty="0"/>
        </a:p>
      </dsp:txBody>
      <dsp:txXfrm>
        <a:off x="7089546" y="1390367"/>
        <a:ext cx="2984748" cy="1570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91205-6A1A-4A10-8A6F-FAC9E7C5BA55}">
      <dsp:nvSpPr>
        <dsp:cNvPr id="0" name=""/>
        <dsp:cNvSpPr/>
      </dsp:nvSpPr>
      <dsp:spPr>
        <a:xfrm>
          <a:off x="120503" y="1178"/>
          <a:ext cx="4348981" cy="43489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err="1" smtClean="0">
              <a:solidFill>
                <a:srgbClr val="760000"/>
              </a:solidFill>
            </a:rPr>
            <a:t>Vincristine</a:t>
          </a:r>
          <a:r>
            <a:rPr lang="tr-TR" sz="4000" kern="1200" dirty="0" smtClean="0">
              <a:solidFill>
                <a:srgbClr val="760000"/>
              </a:solidFill>
            </a:rPr>
            <a:t> </a:t>
          </a:r>
          <a:r>
            <a:rPr lang="tr-TR" sz="4000" kern="1200" dirty="0" err="1" smtClean="0">
              <a:solidFill>
                <a:srgbClr val="760000"/>
              </a:solidFill>
            </a:rPr>
            <a:t>sulphate</a:t>
          </a:r>
          <a:endParaRPr lang="tr-TR" sz="4000" kern="1200" dirty="0" smtClean="0">
            <a:solidFill>
              <a:srgbClr val="760000"/>
            </a:solidFill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25 </a:t>
          </a:r>
          <a:r>
            <a:rPr lang="tr-TR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µ</a:t>
          </a:r>
          <a:r>
            <a:rPr lang="tr-TR" sz="3600" kern="1200" dirty="0" smtClean="0"/>
            <a:t>g/kg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err="1" smtClean="0"/>
            <a:t>Intravenous</a:t>
          </a:r>
          <a:endParaRPr lang="tr-TR" sz="3600" kern="1200" dirty="0"/>
        </a:p>
      </dsp:txBody>
      <dsp:txXfrm>
        <a:off x="757397" y="638072"/>
        <a:ext cx="3075193" cy="3075193"/>
      </dsp:txXfrm>
    </dsp:sp>
    <dsp:sp modelId="{EB243FBD-BC15-4BB6-93EC-E1929F5A32B2}">
      <dsp:nvSpPr>
        <dsp:cNvPr id="0" name=""/>
        <dsp:cNvSpPr/>
      </dsp:nvSpPr>
      <dsp:spPr>
        <a:xfrm>
          <a:off x="4822621" y="1733591"/>
          <a:ext cx="870357" cy="884154"/>
        </a:xfrm>
        <a:prstGeom prst="mathPlus">
          <a:avLst/>
        </a:prstGeom>
        <a:solidFill>
          <a:srgbClr val="76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kern="1200"/>
        </a:p>
      </dsp:txBody>
      <dsp:txXfrm>
        <a:off x="4937987" y="2073314"/>
        <a:ext cx="639625" cy="204708"/>
      </dsp:txXfrm>
    </dsp:sp>
    <dsp:sp modelId="{2AB2D6C4-06CF-45B2-9970-DB30614DB24A}">
      <dsp:nvSpPr>
        <dsp:cNvPr id="0" name=""/>
        <dsp:cNvSpPr/>
      </dsp:nvSpPr>
      <dsp:spPr>
        <a:xfrm>
          <a:off x="6046115" y="1178"/>
          <a:ext cx="4348981" cy="4348981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800" b="0" kern="1200" dirty="0" err="1" smtClean="0">
              <a:solidFill>
                <a:srgbClr val="760000"/>
              </a:solidFill>
            </a:rPr>
            <a:t>rhIFN</a:t>
          </a:r>
          <a:r>
            <a:rPr lang="el-GR" sz="4800" b="0" kern="1200" dirty="0" smtClean="0">
              <a:solidFill>
                <a:srgbClr val="760000"/>
              </a:solidFill>
            </a:rPr>
            <a:t>α-2</a:t>
          </a:r>
          <a:r>
            <a:rPr lang="tr-TR" sz="4800" b="0" kern="1200" dirty="0" smtClean="0">
              <a:solidFill>
                <a:srgbClr val="760000"/>
              </a:solidFill>
            </a:rPr>
            <a:t>a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1.5 </a:t>
          </a:r>
          <a:r>
            <a:rPr lang="tr-TR" sz="3600" kern="1200" dirty="0" err="1" smtClean="0"/>
            <a:t>million</a:t>
          </a:r>
          <a:r>
            <a:rPr lang="tr-TR" sz="3600" kern="1200" dirty="0" smtClean="0"/>
            <a:t> IU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err="1" smtClean="0"/>
            <a:t>Intratumoural</a:t>
          </a:r>
          <a:endParaRPr lang="tr-TR" sz="3600" kern="1200" dirty="0"/>
        </a:p>
      </dsp:txBody>
      <dsp:txXfrm>
        <a:off x="6683009" y="638072"/>
        <a:ext cx="3075193" cy="30751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C1B63-A741-44AB-89FD-ED24E6142601}">
      <dsp:nvSpPr>
        <dsp:cNvPr id="0" name=""/>
        <dsp:cNvSpPr/>
      </dsp:nvSpPr>
      <dsp:spPr>
        <a:xfrm>
          <a:off x="2623460" y="102543"/>
          <a:ext cx="5268679" cy="5011437"/>
        </a:xfrm>
        <a:prstGeom prst="gear9">
          <a:avLst/>
        </a:prstGeom>
        <a:solidFill>
          <a:srgbClr val="760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800" kern="1200" dirty="0" smtClean="0"/>
            <a:t>How </a:t>
          </a:r>
          <a:r>
            <a:rPr lang="tr-TR" sz="5800" kern="1200" dirty="0" err="1" smtClean="0"/>
            <a:t>did</a:t>
          </a:r>
          <a:r>
            <a:rPr lang="tr-TR" sz="5800" kern="1200" dirty="0" smtClean="0"/>
            <a:t> </a:t>
          </a:r>
          <a:r>
            <a:rPr lang="en-US" sz="5800" kern="1200" dirty="0" err="1" smtClean="0"/>
            <a:t>rhIFN</a:t>
          </a:r>
          <a:r>
            <a:rPr lang="en-US" sz="5800" kern="1200" dirty="0" smtClean="0"/>
            <a:t>α-2a</a:t>
          </a:r>
          <a:r>
            <a:rPr lang="tr-TR" sz="5800" kern="1200" dirty="0" smtClean="0"/>
            <a:t> </a:t>
          </a:r>
          <a:r>
            <a:rPr lang="tr-TR" sz="5800" kern="1200" dirty="0" err="1" smtClean="0"/>
            <a:t>work</a:t>
          </a:r>
          <a:r>
            <a:rPr lang="tr-TR" sz="5800" kern="1200" dirty="0" smtClean="0"/>
            <a:t>? </a:t>
          </a:r>
          <a:endParaRPr lang="tr-TR" sz="5800" kern="1200" dirty="0"/>
        </a:p>
      </dsp:txBody>
      <dsp:txXfrm>
        <a:off x="3663473" y="1276448"/>
        <a:ext cx="3188653" cy="2575982"/>
      </dsp:txXfrm>
    </dsp:sp>
    <dsp:sp modelId="{B0674BE0-C818-48AE-A33D-DFFBEB46063C}">
      <dsp:nvSpPr>
        <dsp:cNvPr id="0" name=""/>
        <dsp:cNvSpPr/>
      </dsp:nvSpPr>
      <dsp:spPr>
        <a:xfrm>
          <a:off x="2511128" y="-649088"/>
          <a:ext cx="6480476" cy="6164067"/>
        </a:xfrm>
        <a:prstGeom prst="circularArrow">
          <a:avLst>
            <a:gd name="adj1" fmla="val 4878"/>
            <a:gd name="adj2" fmla="val 312630"/>
            <a:gd name="adj3" fmla="val 3212310"/>
            <a:gd name="adj4" fmla="val 15129111"/>
            <a:gd name="adj5" fmla="val 569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C7E12-6AA4-460C-BD66-49B74FA98CAE}">
      <dsp:nvSpPr>
        <dsp:cNvPr id="0" name=""/>
        <dsp:cNvSpPr/>
      </dsp:nvSpPr>
      <dsp:spPr>
        <a:xfrm>
          <a:off x="1283" y="673807"/>
          <a:ext cx="5006206" cy="3003723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500" kern="1200" dirty="0" smtClean="0"/>
            <a:t>MHC </a:t>
          </a:r>
          <a:r>
            <a:rPr lang="tr-TR" sz="6500" kern="1200" dirty="0" err="1" smtClean="0"/>
            <a:t>loss</a:t>
          </a:r>
          <a:endParaRPr lang="tr-TR" sz="6500" kern="1200" dirty="0"/>
        </a:p>
      </dsp:txBody>
      <dsp:txXfrm>
        <a:off x="1283" y="673807"/>
        <a:ext cx="5006206" cy="3003723"/>
      </dsp:txXfrm>
    </dsp:sp>
    <dsp:sp modelId="{8E60E10D-16F7-42E6-B683-9B3C52F974D2}">
      <dsp:nvSpPr>
        <dsp:cNvPr id="0" name=""/>
        <dsp:cNvSpPr/>
      </dsp:nvSpPr>
      <dsp:spPr>
        <a:xfrm>
          <a:off x="5508110" y="673807"/>
          <a:ext cx="5006206" cy="300372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500" kern="1200" dirty="0" smtClean="0"/>
            <a:t>TGF-</a:t>
          </a:r>
          <a:r>
            <a:rPr lang="el-GR" sz="6500" kern="1200" dirty="0" smtClean="0"/>
            <a:t>β</a:t>
          </a:r>
          <a:r>
            <a:rPr lang="tr-TR" sz="6500" kern="1200" dirty="0" smtClean="0"/>
            <a:t> </a:t>
          </a:r>
          <a:r>
            <a:rPr lang="tr-TR" sz="6500" kern="1200" dirty="0" err="1" smtClean="0"/>
            <a:t>expression</a:t>
          </a:r>
          <a:endParaRPr lang="tr-TR" sz="6500" kern="1200" dirty="0"/>
        </a:p>
      </dsp:txBody>
      <dsp:txXfrm>
        <a:off x="5508110" y="673807"/>
        <a:ext cx="5006206" cy="30037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4FB1F-022E-4A85-B4B1-0EC14DA82349}">
      <dsp:nvSpPr>
        <dsp:cNvPr id="0" name=""/>
        <dsp:cNvSpPr/>
      </dsp:nvSpPr>
      <dsp:spPr>
        <a:xfrm>
          <a:off x="9627" y="1272731"/>
          <a:ext cx="2877498" cy="17264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300" kern="1200" dirty="0" err="1" smtClean="0"/>
            <a:t>Growth</a:t>
          </a:r>
          <a:endParaRPr lang="tr-TR" sz="4300" kern="1200" dirty="0"/>
        </a:p>
      </dsp:txBody>
      <dsp:txXfrm>
        <a:off x="60194" y="1323298"/>
        <a:ext cx="2776364" cy="1625365"/>
      </dsp:txXfrm>
    </dsp:sp>
    <dsp:sp modelId="{E5453E3C-2CD6-4AAF-87B9-E435964DC476}">
      <dsp:nvSpPr>
        <dsp:cNvPr id="0" name=""/>
        <dsp:cNvSpPr/>
      </dsp:nvSpPr>
      <dsp:spPr>
        <a:xfrm>
          <a:off x="3174875" y="1779171"/>
          <a:ext cx="610029" cy="7136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0" kern="1200"/>
        </a:p>
      </dsp:txBody>
      <dsp:txXfrm>
        <a:off x="3174875" y="1921895"/>
        <a:ext cx="427020" cy="428171"/>
      </dsp:txXfrm>
    </dsp:sp>
    <dsp:sp modelId="{7FCD862B-5999-47A3-B7EE-7815D9A65F67}">
      <dsp:nvSpPr>
        <dsp:cNvPr id="0" name=""/>
        <dsp:cNvSpPr/>
      </dsp:nvSpPr>
      <dsp:spPr>
        <a:xfrm>
          <a:off x="4038125" y="1272731"/>
          <a:ext cx="2877498" cy="1726499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300" kern="1200" dirty="0" err="1" smtClean="0"/>
            <a:t>Stasis</a:t>
          </a:r>
          <a:endParaRPr lang="tr-TR" sz="4300" kern="1200" dirty="0"/>
        </a:p>
      </dsp:txBody>
      <dsp:txXfrm>
        <a:off x="4088692" y="1323298"/>
        <a:ext cx="2776364" cy="1625365"/>
      </dsp:txXfrm>
    </dsp:sp>
    <dsp:sp modelId="{1745D8BA-19E1-43B7-9EBA-9CFA96BEB085}">
      <dsp:nvSpPr>
        <dsp:cNvPr id="0" name=""/>
        <dsp:cNvSpPr/>
      </dsp:nvSpPr>
      <dsp:spPr>
        <a:xfrm>
          <a:off x="7203374" y="1779171"/>
          <a:ext cx="610029" cy="7136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0" kern="1200"/>
        </a:p>
      </dsp:txBody>
      <dsp:txXfrm>
        <a:off x="7203374" y="1921895"/>
        <a:ext cx="427020" cy="428171"/>
      </dsp:txXfrm>
    </dsp:sp>
    <dsp:sp modelId="{A0BF7527-B57F-466B-8C6E-DB9EDDB695F1}">
      <dsp:nvSpPr>
        <dsp:cNvPr id="0" name=""/>
        <dsp:cNvSpPr/>
      </dsp:nvSpPr>
      <dsp:spPr>
        <a:xfrm>
          <a:off x="8066623" y="1272731"/>
          <a:ext cx="2877498" cy="1726499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300" kern="1200" dirty="0" err="1" smtClean="0"/>
            <a:t>Regression</a:t>
          </a:r>
          <a:endParaRPr lang="tr-TR" sz="4300" kern="1200" dirty="0"/>
        </a:p>
      </dsp:txBody>
      <dsp:txXfrm>
        <a:off x="8117190" y="1323298"/>
        <a:ext cx="2776364" cy="16253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C2199-35F4-4899-BBF8-85249C1ECA74}">
      <dsp:nvSpPr>
        <dsp:cNvPr id="0" name=""/>
        <dsp:cNvSpPr/>
      </dsp:nvSpPr>
      <dsp:spPr>
        <a:xfrm>
          <a:off x="2053" y="1164944"/>
          <a:ext cx="4379788" cy="2627873"/>
        </a:xfrm>
        <a:prstGeom prst="roundRect">
          <a:avLst>
            <a:gd name="adj" fmla="val 10000"/>
          </a:avLst>
        </a:prstGeom>
        <a:solidFill>
          <a:srgbClr val="5123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900" kern="1200" dirty="0" err="1" smtClean="0"/>
            <a:t>Understanding</a:t>
          </a:r>
          <a:r>
            <a:rPr lang="tr-TR" sz="3900" kern="1200" dirty="0" smtClean="0"/>
            <a:t> CTVT </a:t>
          </a:r>
          <a:r>
            <a:rPr lang="tr-TR" sz="3900" kern="1200" dirty="0" err="1" smtClean="0"/>
            <a:t>immunology</a:t>
          </a:r>
          <a:endParaRPr lang="tr-TR" sz="3900" kern="1200" dirty="0"/>
        </a:p>
      </dsp:txBody>
      <dsp:txXfrm>
        <a:off x="79021" y="1241912"/>
        <a:ext cx="4225852" cy="2473937"/>
      </dsp:txXfrm>
    </dsp:sp>
    <dsp:sp modelId="{BC02AEDA-84A4-41B9-819D-087AD190B38C}">
      <dsp:nvSpPr>
        <dsp:cNvPr id="0" name=""/>
        <dsp:cNvSpPr/>
      </dsp:nvSpPr>
      <dsp:spPr>
        <a:xfrm>
          <a:off x="4819821" y="1935787"/>
          <a:ext cx="928515" cy="10861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/>
        </a:p>
      </dsp:txBody>
      <dsp:txXfrm>
        <a:off x="4819821" y="2153024"/>
        <a:ext cx="649961" cy="651713"/>
      </dsp:txXfrm>
    </dsp:sp>
    <dsp:sp modelId="{7C5AF335-36FC-4F12-88BE-65531EC48EBF}">
      <dsp:nvSpPr>
        <dsp:cNvPr id="0" name=""/>
        <dsp:cNvSpPr/>
      </dsp:nvSpPr>
      <dsp:spPr>
        <a:xfrm>
          <a:off x="6133757" y="1164944"/>
          <a:ext cx="4379788" cy="2627873"/>
        </a:xfrm>
        <a:prstGeom prst="roundRect">
          <a:avLst>
            <a:gd name="adj" fmla="val 10000"/>
          </a:avLst>
        </a:prstGeom>
        <a:solidFill>
          <a:srgbClr val="76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900" kern="1200" dirty="0" err="1" smtClean="0"/>
            <a:t>Effective</a:t>
          </a:r>
          <a:r>
            <a:rPr lang="tr-TR" sz="3900" kern="1200" dirty="0" smtClean="0"/>
            <a:t> </a:t>
          </a:r>
          <a:r>
            <a:rPr lang="tr-TR" sz="3900" kern="1200" dirty="0" err="1" smtClean="0"/>
            <a:t>and</a:t>
          </a:r>
          <a:r>
            <a:rPr lang="tr-TR" sz="3900" kern="1200" dirty="0" smtClean="0"/>
            <a:t> </a:t>
          </a:r>
          <a:r>
            <a:rPr lang="tr-TR" sz="3900" kern="1200" dirty="0" err="1" smtClean="0"/>
            <a:t>practical</a:t>
          </a:r>
          <a:r>
            <a:rPr lang="tr-TR" sz="3900" kern="1200" dirty="0" smtClean="0"/>
            <a:t> </a:t>
          </a:r>
          <a:r>
            <a:rPr lang="tr-TR" sz="3900" kern="1200" dirty="0" err="1" smtClean="0"/>
            <a:t>treatment</a:t>
          </a:r>
          <a:r>
            <a:rPr lang="tr-TR" sz="3900" kern="1200" dirty="0" smtClean="0"/>
            <a:t> </a:t>
          </a:r>
          <a:r>
            <a:rPr lang="tr-TR" sz="3900" kern="1200" dirty="0" err="1" smtClean="0"/>
            <a:t>methods</a:t>
          </a:r>
          <a:endParaRPr lang="tr-TR" sz="3900" kern="1200" dirty="0"/>
        </a:p>
      </dsp:txBody>
      <dsp:txXfrm>
        <a:off x="6210725" y="1241912"/>
        <a:ext cx="4225852" cy="2473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0.30435</cdr:x>
      <cdr:y>0.92542</cdr:y>
    </cdr:from>
    <cdr:to>
      <cdr:x>0.69565</cdr:x>
      <cdr:y>1</cdr:y>
    </cdr:to>
    <cdr:sp macro="" textlink="">
      <cdr:nvSpPr>
        <cdr:cNvPr id="2" name="Altbilgi Yer Tutucusu 9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3200400" y="4530724"/>
          <a:ext cx="4114800" cy="365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/>
        <a:lstStyle xmlns:a="http://schemas.openxmlformats.org/drawingml/2006/main">
          <a:defPPr>
            <a:defRPr lang="tr-TR"/>
          </a:defPPr>
          <a:lvl1pPr marL="0" algn="ctr" defTabSz="914400" rtl="0" eaLnBrk="1" latinLnBrk="0" hangingPunct="1">
            <a:defRPr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dirty="0" err="1" smtClean="0"/>
            <a:t>Strakova</a:t>
          </a:r>
          <a:r>
            <a:rPr lang="tr-TR" dirty="0" smtClean="0"/>
            <a:t> </a:t>
          </a:r>
          <a:r>
            <a:rPr lang="tr-TR" dirty="0" err="1" smtClean="0"/>
            <a:t>and</a:t>
          </a:r>
          <a:r>
            <a:rPr lang="tr-TR" dirty="0" smtClean="0"/>
            <a:t> </a:t>
          </a:r>
          <a:r>
            <a:rPr lang="tr-TR" dirty="0" err="1" smtClean="0"/>
            <a:t>Murchison</a:t>
          </a:r>
          <a:r>
            <a:rPr lang="tr-TR" dirty="0" smtClean="0"/>
            <a:t>, 2014</a:t>
          </a:r>
          <a:endParaRPr lang="tr-TR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857F8-CAB8-4FFB-A628-412D877CB548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E3091-D2F2-443C-A920-4D5BA403E31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078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7988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CTVT has a global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distribution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and</a:t>
            </a:r>
            <a:r>
              <a:rPr lang="tr-TR" baseline="0" dirty="0" smtClean="0"/>
              <a:t> it has </a:t>
            </a:r>
            <a:r>
              <a:rPr lang="tr-TR" baseline="0" dirty="0" err="1" smtClean="0"/>
              <a:t>been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reported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from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all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continents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except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Antarctica</a:t>
            </a:r>
            <a:r>
              <a:rPr lang="tr-TR" baseline="0" dirty="0" smtClean="0"/>
              <a:t>. </a:t>
            </a:r>
            <a:r>
              <a:rPr lang="tr-TR" baseline="0" dirty="0" err="1" smtClean="0"/>
              <a:t>It</a:t>
            </a:r>
            <a:r>
              <a:rPr lang="tr-TR" baseline="0" dirty="0" smtClean="0"/>
              <a:t> is </a:t>
            </a:r>
            <a:r>
              <a:rPr lang="tr-TR" baseline="0" dirty="0" err="1" smtClean="0"/>
              <a:t>uncommonly</a:t>
            </a:r>
            <a:r>
              <a:rPr lang="tr-TR" baseline="0" dirty="0" smtClean="0"/>
              <a:t> </a:t>
            </a:r>
            <a:r>
              <a:rPr lang="tr-TR" baseline="0" dirty="0" err="1" smtClean="0"/>
              <a:t>reported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from</a:t>
            </a:r>
            <a:r>
              <a:rPr lang="tr-TR" baseline="0" dirty="0" smtClean="0"/>
              <a:t> </a:t>
            </a:r>
            <a:r>
              <a:rPr lang="tr-TR" baseline="0" dirty="0" err="1" smtClean="0"/>
              <a:t>developed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countries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because</a:t>
            </a:r>
            <a:r>
              <a:rPr lang="tr-TR" baseline="0" dirty="0" smtClean="0"/>
              <a:t> of </a:t>
            </a:r>
            <a:r>
              <a:rPr lang="tr-TR" baseline="0" dirty="0" err="1" smtClean="0"/>
              <a:t>the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population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control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programmes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prebreeding</a:t>
            </a:r>
            <a:r>
              <a:rPr lang="tr-TR" baseline="0" dirty="0" smtClean="0"/>
              <a:t> </a:t>
            </a:r>
            <a:r>
              <a:rPr lang="tr-TR" baseline="0" dirty="0" err="1" smtClean="0"/>
              <a:t>examinations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and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successful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treatment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protocols</a:t>
            </a:r>
            <a:r>
              <a:rPr lang="tr-TR" baseline="0" dirty="0" smtClean="0"/>
              <a:t>. </a:t>
            </a:r>
            <a:r>
              <a:rPr lang="tr-TR" baseline="0" dirty="0" err="1" smtClean="0"/>
              <a:t>In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the</a:t>
            </a:r>
            <a:r>
              <a:rPr lang="tr-TR" baseline="0" dirty="0" smtClean="0"/>
              <a:t> rest of </a:t>
            </a:r>
            <a:r>
              <a:rPr lang="tr-TR" baseline="0" dirty="0" err="1" smtClean="0"/>
              <a:t>the</a:t>
            </a:r>
            <a:r>
              <a:rPr lang="tr-TR" baseline="0" dirty="0" smtClean="0"/>
              <a:t> </a:t>
            </a:r>
            <a:r>
              <a:rPr lang="tr-TR" baseline="0" smtClean="0"/>
              <a:t>World </a:t>
            </a:r>
            <a:r>
              <a:rPr lang="tr-TR" baseline="0" dirty="0" err="1" smtClean="0"/>
              <a:t>including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Turkey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baring</a:t>
            </a:r>
            <a:r>
              <a:rPr lang="tr-TR" baseline="0" dirty="0" smtClean="0"/>
              <a:t> </a:t>
            </a:r>
            <a:r>
              <a:rPr lang="tr-TR" baseline="0" dirty="0" err="1" smtClean="0"/>
              <a:t>few</a:t>
            </a:r>
            <a:r>
              <a:rPr lang="tr-TR" baseline="0" dirty="0" smtClean="0"/>
              <a:t> </a:t>
            </a:r>
            <a:r>
              <a:rPr lang="tr-TR" baseline="0" dirty="0" err="1" smtClean="0"/>
              <a:t>exceptions</a:t>
            </a:r>
            <a:r>
              <a:rPr lang="tr-TR" baseline="0" dirty="0" smtClean="0"/>
              <a:t>, CTVT </a:t>
            </a:r>
            <a:r>
              <a:rPr lang="tr-TR" baseline="0" dirty="0" err="1" smtClean="0"/>
              <a:t>remains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enzootic</a:t>
            </a:r>
            <a:r>
              <a:rPr lang="tr-TR" baseline="0" dirty="0" smtClean="0"/>
              <a:t>. </a:t>
            </a:r>
            <a:r>
              <a:rPr lang="tr-TR" baseline="0" dirty="0" err="1" smtClean="0"/>
              <a:t>And</a:t>
            </a:r>
            <a:r>
              <a:rPr lang="tr-TR" baseline="0" dirty="0" smtClean="0"/>
              <a:t> it is </a:t>
            </a:r>
            <a:r>
              <a:rPr lang="tr-TR" baseline="0" dirty="0" err="1" smtClean="0"/>
              <a:t>more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common</a:t>
            </a:r>
            <a:r>
              <a:rPr lang="tr-TR" baseline="0" dirty="0" smtClean="0"/>
              <a:t> in </a:t>
            </a:r>
            <a:r>
              <a:rPr lang="tr-TR" baseline="0" dirty="0" err="1" smtClean="0"/>
              <a:t>tropical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and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subtropical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regions</a:t>
            </a:r>
            <a:r>
              <a:rPr lang="tr-TR" baseline="0" dirty="0" smtClean="0"/>
              <a:t>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7625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cauliflower-like, pedunculated,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nodular, papillary or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multilobulated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It ranges from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up to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 cm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is firm,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friable. The surface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often ulcerated and inflamed and may be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haemorrhagic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infected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may be solitary or multiple and is almost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always located on the external genitalia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3063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Initially,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grows rapidly presenting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brightly sanguine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colouration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commonly associated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 oozing of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haemorrhagic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fluid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followed by protrusion of the neoplastic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lesions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deformation of the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external genitalia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peculiar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discharge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become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particularly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unpleasant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7055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commonly observed symptoms include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excessive licking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dysuria, weakness, ulcers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perine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area, anorexia, constipation,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paraphimosis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mating refusal and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9634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CTVT usually remains localized but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there are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numerous reports of CTVT metastasis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tr-TR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Sahay (1989) found metastasis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about 7% of dogs with CTV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Metastasis occasionally occurs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inguinal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lymph nodes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Metastatic growth of this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 also been recognized in the tonsils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eyes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maxillary bone of nose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kidney and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Orbital growth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may cause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blindness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0680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may arise deep in the prepuce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vagina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be difficult to see. This may lead to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misdiagnosis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if bleeding is confounded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oestrus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urethritis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cystitis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prostatitis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Diagnosis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anamnesis, clinical findings, cytology and histology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ytogenetic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molecular techniques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may also be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5271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researchers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asked respondents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report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type of treatment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they typically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administer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CTVT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majority of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respondents reported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they use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either vincristine alone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vincristine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combination with surgery,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doxorubicine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radiotherapy.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hirteen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(2.9%) respondents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the only option is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euthanasia. 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“Other” treatments included aloe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treatment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electrocautery, but do not include chemotherapy.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2880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spontaneous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regression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occur, CTVT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usually progressive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treated accordingly. Vincristine chemotherapy is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effective and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practical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Vincristine is used weekly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a dose of 0.025 mg/kg, intravenously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Complete regression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usually achieved after 2-8 injections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cure rate is over 90%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3828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aimed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investigate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recombinant human interferon alpha-2a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rhIFN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α-2a) for treatment of CTVT.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0347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indicate that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intratumoral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rhIFN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α-2a treatment alone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not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ffective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RhIFN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α-2a theraphy was discontinued and the animals in this group received vincristine therapy accordingly.</a:t>
            </a:r>
            <a:r>
              <a:rPr lang="tr-TR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combination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rhIFN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α-2a and vincristine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shortens the duration of treatment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compared to vincristine therapy alone, which is promising from a practical point of view.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7113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anine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transmissible venereal tumor (CTVT)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Tasmanian devil facial tumor disease (DFTD) are the only known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naturally occurring clonally transmissible cancers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mammals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Devil facial tumor disease is a facial tumor that affects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Tasmanian devils, and CTVT is a venereal tumor of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dogs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These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cancers are transmitted by the physical transfer of viable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tumor cells that can be transplanted into unrelated hosts. Despite their common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etiology, DFTD and CTVT have evolved independently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have unique life histories and host adaptations.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3509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6652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Immunology</a:t>
            </a:r>
            <a:r>
              <a:rPr lang="tr-TR" dirty="0" smtClean="0"/>
              <a:t> of CTVT is </a:t>
            </a:r>
            <a:r>
              <a:rPr lang="tr-TR" dirty="0" err="1" smtClean="0"/>
              <a:t>important</a:t>
            </a:r>
            <a:r>
              <a:rPr lang="tr-TR" dirty="0" smtClean="0"/>
              <a:t> </a:t>
            </a:r>
            <a:r>
              <a:rPr lang="tr-TR" dirty="0" err="1" smtClean="0"/>
              <a:t>because</a:t>
            </a:r>
            <a:r>
              <a:rPr lang="tr-TR" dirty="0" smtClean="0"/>
              <a:t>,</a:t>
            </a:r>
            <a:r>
              <a:rPr lang="tr-TR" baseline="0" dirty="0" smtClean="0"/>
              <a:t> it has </a:t>
            </a:r>
            <a:r>
              <a:rPr lang="tr-TR" baseline="0" dirty="0" err="1" smtClean="0"/>
              <a:t>immune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escape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strategies</a:t>
            </a:r>
            <a:r>
              <a:rPr lang="tr-TR" baseline="0" dirty="0" smtClean="0"/>
              <a:t>.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avoid</a:t>
            </a:r>
            <a:r>
              <a:rPr lang="tr-TR" dirty="0" smtClean="0"/>
              <a:t> </a:t>
            </a:r>
            <a:r>
              <a:rPr lang="tr-TR" dirty="0" err="1" smtClean="0"/>
              <a:t>immune</a:t>
            </a:r>
            <a:r>
              <a:rPr lang="tr-TR" dirty="0" smtClean="0"/>
              <a:t> </a:t>
            </a:r>
            <a:r>
              <a:rPr lang="tr-TR" dirty="0" err="1" smtClean="0"/>
              <a:t>response</a:t>
            </a:r>
            <a:r>
              <a:rPr lang="tr-TR" dirty="0" smtClean="0"/>
              <a:t>, CTVT </a:t>
            </a:r>
            <a:r>
              <a:rPr lang="tr-TR" dirty="0" err="1" smtClean="0"/>
              <a:t>uses</a:t>
            </a:r>
            <a:r>
              <a:rPr lang="tr-TR" dirty="0" smtClean="0"/>
              <a:t> </a:t>
            </a:r>
            <a:r>
              <a:rPr lang="tr-TR" dirty="0" err="1" smtClean="0"/>
              <a:t>Major</a:t>
            </a:r>
            <a:r>
              <a:rPr lang="tr-TR" dirty="0" smtClean="0"/>
              <a:t> </a:t>
            </a:r>
            <a:r>
              <a:rPr lang="tr-TR" dirty="0" err="1" smtClean="0"/>
              <a:t>Histocompatibility</a:t>
            </a:r>
            <a:r>
              <a:rPr lang="tr-TR" baseline="0" dirty="0" smtClean="0"/>
              <a:t> </a:t>
            </a:r>
            <a:r>
              <a:rPr lang="tr-TR" dirty="0" err="1" smtClean="0"/>
              <a:t>Complex</a:t>
            </a:r>
            <a:r>
              <a:rPr lang="tr-TR" dirty="0" smtClean="0"/>
              <a:t> </a:t>
            </a:r>
            <a:r>
              <a:rPr lang="tr-TR" dirty="0" err="1" smtClean="0"/>
              <a:t>loss</a:t>
            </a:r>
            <a:r>
              <a:rPr lang="tr-TR" dirty="0" smtClean="0"/>
              <a:t>,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and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expression</a:t>
            </a:r>
            <a:r>
              <a:rPr lang="tr-TR" baseline="0" dirty="0" smtClean="0"/>
              <a:t> of </a:t>
            </a:r>
            <a:r>
              <a:rPr lang="tr-TR" baseline="0" dirty="0" err="1" smtClean="0"/>
              <a:t>immunosupressive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cytokines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such</a:t>
            </a:r>
            <a:r>
              <a:rPr lang="tr-TR" baseline="0" dirty="0" smtClean="0"/>
              <a:t> as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transforming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growth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8128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Spontaneous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experimentally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induced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CTVT,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progressive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followed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static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regression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cases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stationary phase is evident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4269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CTVT</a:t>
            </a:r>
            <a:r>
              <a:rPr lang="tr-TR" baseline="0" dirty="0" smtClean="0"/>
              <a:t> </a:t>
            </a:r>
            <a:r>
              <a:rPr lang="tr-TR" baseline="0" dirty="0" err="1" smtClean="0"/>
              <a:t>cells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lack</a:t>
            </a:r>
            <a:r>
              <a:rPr lang="tr-TR" baseline="0" dirty="0" smtClean="0"/>
              <a:t> MHC </a:t>
            </a:r>
            <a:r>
              <a:rPr lang="tr-TR" baseline="0" dirty="0" err="1" smtClean="0"/>
              <a:t>molecules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and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they</a:t>
            </a:r>
            <a:r>
              <a:rPr lang="tr-TR" baseline="0" dirty="0" smtClean="0"/>
              <a:t> </a:t>
            </a:r>
            <a:r>
              <a:rPr lang="tr-TR" baseline="0" dirty="0" err="1" smtClean="0"/>
              <a:t>release</a:t>
            </a:r>
            <a:r>
              <a:rPr lang="tr-TR" baseline="0" dirty="0" smtClean="0"/>
              <a:t> TGF-beta </a:t>
            </a:r>
            <a:r>
              <a:rPr lang="tr-TR" baseline="0" dirty="0" err="1" smtClean="0"/>
              <a:t>which</a:t>
            </a:r>
            <a:r>
              <a:rPr lang="tr-TR" baseline="0" dirty="0" smtClean="0"/>
              <a:t> </a:t>
            </a:r>
            <a:r>
              <a:rPr lang="tr-TR" baseline="0" dirty="0" err="1" smtClean="0"/>
              <a:t>suppresses</a:t>
            </a:r>
            <a:r>
              <a:rPr lang="tr-TR" baseline="0" dirty="0" smtClean="0"/>
              <a:t> T-</a:t>
            </a:r>
            <a:r>
              <a:rPr lang="tr-TR" baseline="0" dirty="0" err="1" smtClean="0"/>
              <a:t>lymphocytes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and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natural</a:t>
            </a:r>
            <a:r>
              <a:rPr lang="tr-TR" baseline="0" dirty="0" smtClean="0"/>
              <a:t> killer </a:t>
            </a:r>
            <a:r>
              <a:rPr lang="tr-TR" baseline="0" dirty="0" err="1" smtClean="0"/>
              <a:t>cells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during</a:t>
            </a:r>
            <a:r>
              <a:rPr lang="tr-TR" baseline="0" dirty="0" smtClean="0"/>
              <a:t> </a:t>
            </a:r>
            <a:r>
              <a:rPr lang="tr-TR" baseline="0" dirty="0" err="1" smtClean="0"/>
              <a:t>growth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phase</a:t>
            </a:r>
            <a:r>
              <a:rPr lang="tr-TR" baseline="0" dirty="0" smtClean="0"/>
              <a:t>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umour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nfiltrating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ymphocyte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produce high levels of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interferon gamma,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which promotes MHC expression,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IFN-γ activity is inhibited by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TGF-β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7250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Tumour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regressions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characterized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tumour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infiltrating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lymphocytes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decreasing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tumour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proliferation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apoptosis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produce high concentrations of IL-6, antagonizing TGF-β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levels of IFN-γ and MHC expression increase, leading to T cells and NK cells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destroy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0431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conclusion</a:t>
            </a:r>
            <a:r>
              <a:rPr lang="tr-TR" dirty="0" smtClean="0"/>
              <a:t>, </a:t>
            </a:r>
            <a:r>
              <a:rPr lang="tr-TR" dirty="0" err="1" smtClean="0"/>
              <a:t>understanding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the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immunology</a:t>
            </a:r>
            <a:r>
              <a:rPr lang="tr-TR" baseline="0" dirty="0" smtClean="0"/>
              <a:t> of, Canine </a:t>
            </a:r>
            <a:r>
              <a:rPr lang="tr-TR" baseline="0" dirty="0" err="1" smtClean="0"/>
              <a:t>Transmissible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Venereal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Tumour</a:t>
            </a:r>
            <a:r>
              <a:rPr lang="tr-TR" baseline="0" dirty="0" smtClean="0"/>
              <a:t> </a:t>
            </a:r>
            <a:r>
              <a:rPr lang="tr-TR" baseline="0" dirty="0" err="1" smtClean="0"/>
              <a:t>emerging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and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progression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may</a:t>
            </a:r>
            <a:r>
              <a:rPr lang="tr-TR" baseline="0" dirty="0" smtClean="0"/>
              <a:t> </a:t>
            </a:r>
            <a:r>
              <a:rPr lang="tr-TR" baseline="0" dirty="0" err="1" smtClean="0"/>
              <a:t>lead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to</a:t>
            </a:r>
            <a:r>
              <a:rPr lang="tr-TR" baseline="0" dirty="0" smtClean="0"/>
              <a:t> </a:t>
            </a:r>
            <a:r>
              <a:rPr lang="tr-TR" baseline="0" dirty="0" err="1" smtClean="0"/>
              <a:t>more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effective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and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practical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treatment</a:t>
            </a:r>
            <a:r>
              <a:rPr lang="tr-TR" baseline="0" dirty="0" smtClean="0"/>
              <a:t> </a:t>
            </a:r>
            <a:r>
              <a:rPr lang="tr-TR" baseline="0" dirty="0" err="1" smtClean="0"/>
              <a:t>methods</a:t>
            </a:r>
            <a:r>
              <a:rPr lang="tr-TR" baseline="0" dirty="0" smtClean="0"/>
              <a:t>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1438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867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Devil Facial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Disease was first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recognised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1996 and has since spread to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 75% of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Tasmania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island</a:t>
            </a:r>
            <a:r>
              <a:rPr lang="en-US" dirty="0" smtClean="0"/>
              <a:t>. </a:t>
            </a:r>
            <a:r>
              <a:rPr lang="tr-TR" dirty="0" err="1" smtClean="0"/>
              <a:t>It</a:t>
            </a:r>
            <a:r>
              <a:rPr lang="en-US" dirty="0" smtClean="0"/>
              <a:t> is a recently emerged infectious disease characterized by the appearance of primary tumors on the face, neck and inside the mouth</a:t>
            </a:r>
            <a:r>
              <a:rPr lang="tr-TR" dirty="0" smtClean="0"/>
              <a:t>.</a:t>
            </a:r>
            <a:r>
              <a:rPr lang="tr-TR" baseline="0" dirty="0" smtClean="0"/>
              <a:t> </a:t>
            </a:r>
            <a:r>
              <a:rPr lang="en-US" dirty="0" smtClean="0"/>
              <a:t>DFTD causes death within months of the appearance of initial symptoms and has caused</a:t>
            </a:r>
            <a:r>
              <a:rPr lang="tr-TR" dirty="0" smtClean="0"/>
              <a:t> </a:t>
            </a:r>
            <a:r>
              <a:rPr lang="en-US" dirty="0" smtClean="0"/>
              <a:t>widespread devil population decline</a:t>
            </a:r>
            <a:r>
              <a:rPr lang="tr-TR" dirty="0" smtClean="0"/>
              <a:t>.</a:t>
            </a:r>
            <a:r>
              <a:rPr lang="en-US" dirty="0" smtClean="0"/>
              <a:t> Indeed, if current rates of disease spread and population</a:t>
            </a:r>
            <a:r>
              <a:rPr lang="tr-TR" dirty="0" smtClean="0"/>
              <a:t> </a:t>
            </a:r>
            <a:r>
              <a:rPr lang="en-US" dirty="0" smtClean="0"/>
              <a:t>decline continue, DFTD poses a risk of extinction of wild devils within 25–35 years.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384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Canine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transmissible venereal tumour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naturally occurring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contagious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neoplasm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mainly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genitalia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sexes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breed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  <a:r>
              <a:rPr lang="tr-T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</a:t>
            </a:r>
            <a:r>
              <a:rPr lang="tr-T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is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transmitted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coitus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tr-T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contrast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DTFD,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CTVT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generally not fatal as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-specific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host immune response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controls or clears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after transmission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 period of growth.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2851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TVT can be experimentally transplanted into other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Canid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including coyotes and foxes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raises the possibility that CTVT could become a conservation concern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if it naturally enter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endangered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such as the African wild do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3442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CTVT first emerged in a dog that lived about 11,000 years ago. All CTVT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tumours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carry the DNA belonging to this “founder dog”.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founder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drawn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phenotypic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traits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interpreted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CTVT DNA.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2593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760000"/>
                </a:solidFill>
              </a:rPr>
              <a:t>How </a:t>
            </a:r>
            <a:r>
              <a:rPr lang="tr-TR" dirty="0" err="1" smtClean="0">
                <a:solidFill>
                  <a:srgbClr val="760000"/>
                </a:solidFill>
              </a:rPr>
              <a:t>does</a:t>
            </a:r>
            <a:r>
              <a:rPr lang="tr-TR" dirty="0" smtClean="0">
                <a:solidFill>
                  <a:srgbClr val="760000"/>
                </a:solidFill>
              </a:rPr>
              <a:t> CTVT </a:t>
            </a:r>
            <a:r>
              <a:rPr lang="tr-TR" dirty="0" err="1" smtClean="0">
                <a:solidFill>
                  <a:srgbClr val="760000"/>
                </a:solidFill>
              </a:rPr>
              <a:t>still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carry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Founder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Dog’s</a:t>
            </a:r>
            <a:r>
              <a:rPr lang="tr-TR" dirty="0" smtClean="0">
                <a:solidFill>
                  <a:srgbClr val="760000"/>
                </a:solidFill>
              </a:rPr>
              <a:t> DNA? </a:t>
            </a:r>
            <a:r>
              <a:rPr lang="tr-TR" dirty="0" err="1" smtClean="0"/>
              <a:t>The</a:t>
            </a:r>
            <a:r>
              <a:rPr lang="tr-TR" baseline="0" dirty="0" smtClean="0"/>
              <a:t> DNA of </a:t>
            </a:r>
            <a:r>
              <a:rPr lang="tr-TR" baseline="0" dirty="0" err="1" smtClean="0"/>
              <a:t>the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Founder</a:t>
            </a:r>
            <a:r>
              <a:rPr lang="tr-TR" baseline="0" dirty="0" smtClean="0"/>
              <a:t> </a:t>
            </a:r>
            <a:r>
              <a:rPr lang="tr-TR" baseline="0" dirty="0" err="1" smtClean="0"/>
              <a:t>Dog</a:t>
            </a:r>
            <a:r>
              <a:rPr lang="tr-TR" baseline="0" dirty="0" smtClean="0"/>
              <a:t> </a:t>
            </a:r>
            <a:r>
              <a:rPr lang="tr-TR" baseline="0" dirty="0" err="1" smtClean="0"/>
              <a:t>could</a:t>
            </a:r>
            <a:r>
              <a:rPr lang="tr-TR" baseline="0" dirty="0" smtClean="0"/>
              <a:t> be </a:t>
            </a:r>
            <a:r>
              <a:rPr lang="tr-TR" baseline="0" dirty="0" err="1" smtClean="0"/>
              <a:t>isolated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from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todays</a:t>
            </a:r>
            <a:r>
              <a:rPr lang="tr-TR" baseline="0" dirty="0" smtClean="0"/>
              <a:t> CTVT </a:t>
            </a:r>
            <a:r>
              <a:rPr lang="tr-TR" baseline="0" dirty="0" err="1" smtClean="0"/>
              <a:t>cells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because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these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cells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acquire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and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replicate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the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mitochondria</a:t>
            </a:r>
            <a:r>
              <a:rPr lang="tr-TR" baseline="0" dirty="0" smtClean="0"/>
              <a:t> of </a:t>
            </a:r>
            <a:r>
              <a:rPr lang="tr-TR" baseline="0" dirty="0" err="1" smtClean="0"/>
              <a:t>the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host</a:t>
            </a:r>
            <a:r>
              <a:rPr lang="tr-TR" baseline="0" dirty="0" smtClean="0"/>
              <a:t>. </a:t>
            </a:r>
            <a:r>
              <a:rPr lang="tr-TR" baseline="0" dirty="0" err="1" smtClean="0"/>
              <a:t>This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mechanism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allows</a:t>
            </a:r>
            <a:r>
              <a:rPr lang="tr-TR" baseline="0" dirty="0" smtClean="0"/>
              <a:t> CTVT </a:t>
            </a:r>
            <a:r>
              <a:rPr lang="tr-TR" baseline="0" dirty="0" err="1" smtClean="0"/>
              <a:t>to</a:t>
            </a:r>
            <a:r>
              <a:rPr lang="tr-TR" baseline="0" dirty="0" smtClean="0"/>
              <a:t> </a:t>
            </a:r>
            <a:r>
              <a:rPr lang="tr-TR" baseline="0" dirty="0" err="1" smtClean="0"/>
              <a:t>survive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long-term</a:t>
            </a:r>
            <a:r>
              <a:rPr lang="tr-TR" baseline="0" dirty="0" smtClean="0"/>
              <a:t>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CTVT is thus the oldest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prolific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 known in nature.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1254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CTVT is spread by the physical transfer of living cancer cells between dogs. This usually occurs during mating, but CTVT may also be transferred by licking, sniffing or parturition.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resulted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CTVT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belonging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Founder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passed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11,000 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7580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described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Hujard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1820 in Europe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is most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commonly observed in dogs that are in close contact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one another, or in stray and wild dogs that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exhibit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uncontrolled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sexual activity. In 1876, first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ever in the history of oncology,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Russian veterinarian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Novinsky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demonstrated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transplantation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one dog to another by infecting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3091-D2F2-443C-A920-4D5BA403E31E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8713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E9A21-5587-4C96-ACB1-B51846860766}" type="datetime1">
              <a:rPr lang="tr-TR" smtClean="0"/>
              <a:pPr/>
              <a:t>3.01.2020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136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2701C-7C85-410A-B9A8-16E12FF9AFD6}" type="datetime1">
              <a:rPr lang="tr-TR" smtClean="0"/>
              <a:pPr/>
              <a:t>3.01.2020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8184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BD165-7BF3-4B5A-B23C-A1A73FD19720}" type="datetime1">
              <a:rPr lang="tr-TR" smtClean="0"/>
              <a:pPr/>
              <a:t>3.01.2020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689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4128-5990-4785-9A53-46F201C61A6B}" type="datetime1">
              <a:rPr lang="tr-TR" smtClean="0"/>
              <a:pPr/>
              <a:t>3.01.2020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531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613E-AEB6-447A-B02D-9E1521CAE992}" type="datetime1">
              <a:rPr lang="tr-TR" smtClean="0"/>
              <a:pPr/>
              <a:t>3.01.2020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98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3C15-CC34-4397-9304-856C3A988AEF}" type="datetime1">
              <a:rPr lang="tr-TR" smtClean="0"/>
              <a:pPr/>
              <a:t>3.01.2020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594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5241-B6F7-481A-B86B-9D667DEE63D0}" type="datetime1">
              <a:rPr lang="tr-TR" smtClean="0"/>
              <a:pPr/>
              <a:t>3.01.2020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920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E0D9-4B31-4C09-870D-E569F5D23F60}" type="datetime1">
              <a:rPr lang="tr-TR" smtClean="0"/>
              <a:pPr/>
              <a:t>3.01.2020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4984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DF1C-E4D9-42CF-BD4E-3BFFF10313EF}" type="datetime1">
              <a:rPr lang="tr-TR" smtClean="0"/>
              <a:pPr/>
              <a:t>3.01.2020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9996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954-24BF-454E-BCF0-A5D912CBF06D}" type="datetime1">
              <a:rPr lang="tr-TR" smtClean="0"/>
              <a:pPr/>
              <a:t>3.01.2020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667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A31EF-F844-43A5-A944-A0253A760868}" type="datetime1">
              <a:rPr lang="tr-TR" smtClean="0"/>
              <a:pPr/>
              <a:t>3.01.2020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747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4F525-3E14-4E13-9E05-16F61CFC13D1}" type="datetime1">
              <a:rPr lang="tr-TR" smtClean="0"/>
              <a:pPr/>
              <a:t>3.01.2020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2483E-5C4A-4654-8F41-84558D32BC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899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218522" y="1867989"/>
            <a:ext cx="9440034" cy="2631690"/>
          </a:xfrm>
        </p:spPr>
        <p:txBody>
          <a:bodyPr>
            <a:normAutofit fontScale="90000"/>
          </a:bodyPr>
          <a:lstStyle/>
          <a:p>
            <a:r>
              <a:rPr lang="tr-TR" b="1" dirty="0" err="1">
                <a:solidFill>
                  <a:srgbClr val="760000"/>
                </a:solidFill>
              </a:rPr>
              <a:t>Immunology</a:t>
            </a:r>
            <a:r>
              <a:rPr lang="tr-TR" b="1" dirty="0">
                <a:solidFill>
                  <a:srgbClr val="760000"/>
                </a:solidFill>
              </a:rPr>
              <a:t> of Canine </a:t>
            </a:r>
            <a:r>
              <a:rPr lang="tr-TR" b="1" dirty="0" err="1">
                <a:solidFill>
                  <a:srgbClr val="760000"/>
                </a:solidFill>
              </a:rPr>
              <a:t>Transmissible</a:t>
            </a:r>
            <a:r>
              <a:rPr lang="tr-TR" b="1" dirty="0">
                <a:solidFill>
                  <a:srgbClr val="760000"/>
                </a:solidFill>
              </a:rPr>
              <a:t> </a:t>
            </a:r>
            <a:r>
              <a:rPr lang="tr-TR" b="1" dirty="0" err="1">
                <a:solidFill>
                  <a:srgbClr val="760000"/>
                </a:solidFill>
              </a:rPr>
              <a:t>Venereal</a:t>
            </a:r>
            <a:r>
              <a:rPr lang="tr-TR" b="1" dirty="0">
                <a:solidFill>
                  <a:srgbClr val="760000"/>
                </a:solidFill>
              </a:rPr>
              <a:t> </a:t>
            </a:r>
            <a:r>
              <a:rPr lang="tr-TR" b="1" dirty="0" err="1">
                <a:solidFill>
                  <a:srgbClr val="760000"/>
                </a:solidFill>
              </a:rPr>
              <a:t>Tumour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0693" y="4808153"/>
            <a:ext cx="9440034" cy="1668854"/>
          </a:xfrm>
        </p:spPr>
        <p:txBody>
          <a:bodyPr>
            <a:normAutofit/>
          </a:bodyPr>
          <a:lstStyle/>
          <a:p>
            <a:r>
              <a:rPr lang="tr-TR" sz="3200" u="sng" dirty="0"/>
              <a:t>Gizem </a:t>
            </a:r>
            <a:r>
              <a:rPr lang="tr-TR" sz="3200" u="sng" dirty="0" err="1"/>
              <a:t>TEZ</a:t>
            </a:r>
            <a:r>
              <a:rPr lang="tr-TR" sz="3200" baseline="30000" dirty="0" err="1"/>
              <a:t>a</a:t>
            </a:r>
            <a:r>
              <a:rPr lang="tr-TR" sz="3200" dirty="0"/>
              <a:t> </a:t>
            </a:r>
            <a:r>
              <a:rPr lang="tr-TR" sz="3200" dirty="0" err="1"/>
              <a:t>and</a:t>
            </a:r>
            <a:r>
              <a:rPr lang="tr-TR" sz="3200" dirty="0"/>
              <a:t> Halit </a:t>
            </a:r>
            <a:r>
              <a:rPr lang="tr-TR" sz="3200" dirty="0" err="1"/>
              <a:t>KANCA</a:t>
            </a:r>
            <a:r>
              <a:rPr lang="tr-TR" sz="3200" baseline="30000" dirty="0" err="1"/>
              <a:t>a</a:t>
            </a:r>
            <a:endParaRPr lang="tr-TR" sz="3200" dirty="0"/>
          </a:p>
          <a:p>
            <a:r>
              <a:rPr lang="tr-TR" i="1" baseline="30000" dirty="0" err="1"/>
              <a:t>a</a:t>
            </a:r>
            <a:r>
              <a:rPr lang="tr-TR" i="1" dirty="0" err="1"/>
              <a:t>Ankara</a:t>
            </a:r>
            <a:r>
              <a:rPr lang="tr-TR" i="1" dirty="0"/>
              <a:t> </a:t>
            </a:r>
            <a:r>
              <a:rPr lang="tr-TR" i="1" dirty="0" err="1"/>
              <a:t>University</a:t>
            </a:r>
            <a:r>
              <a:rPr lang="tr-TR" i="1" dirty="0"/>
              <a:t>, </a:t>
            </a:r>
            <a:r>
              <a:rPr lang="tr-TR" i="1" dirty="0" err="1"/>
              <a:t>Faculty</a:t>
            </a:r>
            <a:r>
              <a:rPr lang="tr-TR" i="1" dirty="0"/>
              <a:t> of </a:t>
            </a:r>
            <a:r>
              <a:rPr lang="tr-TR" i="1" dirty="0" err="1"/>
              <a:t>Veterinary</a:t>
            </a:r>
            <a:r>
              <a:rPr lang="tr-TR" i="1" dirty="0"/>
              <a:t> </a:t>
            </a:r>
            <a:r>
              <a:rPr lang="tr-TR" i="1" dirty="0" err="1"/>
              <a:t>Medicine</a:t>
            </a:r>
            <a:r>
              <a:rPr lang="tr-TR" i="1" dirty="0"/>
              <a:t>, </a:t>
            </a:r>
            <a:r>
              <a:rPr lang="tr-TR" i="1" dirty="0" err="1"/>
              <a:t>Department</a:t>
            </a:r>
            <a:r>
              <a:rPr lang="tr-TR" i="1" dirty="0"/>
              <a:t> of </a:t>
            </a:r>
            <a:r>
              <a:rPr lang="tr-TR" i="1" dirty="0" err="1"/>
              <a:t>Obstetrics</a:t>
            </a:r>
            <a:r>
              <a:rPr lang="tr-TR" i="1" dirty="0"/>
              <a:t> </a:t>
            </a:r>
            <a:r>
              <a:rPr lang="tr-TR" i="1" dirty="0" err="1"/>
              <a:t>and</a:t>
            </a:r>
            <a:r>
              <a:rPr lang="tr-TR" i="1" dirty="0"/>
              <a:t> </a:t>
            </a:r>
            <a:r>
              <a:rPr lang="tr-TR" i="1" dirty="0" err="1"/>
              <a:t>Gynaecology</a:t>
            </a:r>
            <a:r>
              <a:rPr lang="tr-TR" i="1" dirty="0"/>
              <a:t>, Ankara, </a:t>
            </a:r>
            <a:r>
              <a:rPr lang="tr-TR" i="1" dirty="0" err="1"/>
              <a:t>Turkey</a:t>
            </a:r>
            <a:endParaRPr lang="tr-TR" dirty="0"/>
          </a:p>
          <a:p>
            <a:endParaRPr lang="tr-TR" dirty="0"/>
          </a:p>
        </p:txBody>
      </p:sp>
      <p:pic>
        <p:nvPicPr>
          <p:cNvPr id="1026" name="Picture 2" descr="ankara Ã¼niversitesi amblem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30" y="306388"/>
            <a:ext cx="1253127" cy="125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kara veteriner fakÃ¼ltesi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926" y="306388"/>
            <a:ext cx="1253127" cy="125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754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b="1528"/>
          <a:stretch/>
        </p:blipFill>
        <p:spPr>
          <a:xfrm>
            <a:off x="0" y="19050"/>
            <a:ext cx="12020550" cy="6376652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4629" y="6376652"/>
            <a:ext cx="10039350" cy="395913"/>
          </a:xfrm>
        </p:spPr>
        <p:txBody>
          <a:bodyPr>
            <a:normAutofit/>
          </a:bodyPr>
          <a:lstStyle/>
          <a:p>
            <a:r>
              <a:rPr lang="en-US" sz="1800" dirty="0"/>
              <a:t>CTVT worldwide distribution by </a:t>
            </a:r>
            <a:r>
              <a:rPr lang="en-US" sz="1800" dirty="0" smtClean="0"/>
              <a:t>country</a:t>
            </a:r>
            <a:r>
              <a:rPr lang="tr-TR" sz="1800" dirty="0" smtClean="0"/>
              <a:t>, </a:t>
            </a:r>
            <a:r>
              <a:rPr lang="en-US" sz="1800" dirty="0" err="1" smtClean="0"/>
              <a:t>Strakova</a:t>
            </a:r>
            <a:r>
              <a:rPr lang="tr-TR" sz="1800" dirty="0" smtClean="0"/>
              <a:t> </a:t>
            </a:r>
            <a:r>
              <a:rPr lang="tr-TR" sz="1800" dirty="0" err="1" smtClean="0"/>
              <a:t>and</a:t>
            </a:r>
            <a:r>
              <a:rPr lang="tr-TR" sz="1800" dirty="0" smtClean="0"/>
              <a:t> </a:t>
            </a:r>
            <a:r>
              <a:rPr lang="en-US" sz="1800" dirty="0" smtClean="0"/>
              <a:t>Murchison</a:t>
            </a:r>
            <a:r>
              <a:rPr lang="tr-TR" sz="1800" dirty="0" smtClean="0"/>
              <a:t>, </a:t>
            </a:r>
            <a:r>
              <a:rPr lang="en-US" sz="1800" dirty="0" smtClean="0"/>
              <a:t>2014</a:t>
            </a:r>
            <a:endParaRPr lang="tr-TR" sz="18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885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760000"/>
                </a:solidFill>
              </a:rPr>
              <a:t>Clinical</a:t>
            </a:r>
            <a:r>
              <a:rPr lang="tr-TR" dirty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Appearance</a:t>
            </a:r>
            <a:endParaRPr lang="tr-TR" dirty="0">
              <a:solidFill>
                <a:srgbClr val="76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50668"/>
            <a:ext cx="6956100" cy="4805681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tr-TR" dirty="0" err="1" smtClean="0"/>
              <a:t>Cauliflower-like</a:t>
            </a:r>
            <a:r>
              <a:rPr lang="tr-TR" dirty="0" smtClean="0"/>
              <a:t>, </a:t>
            </a:r>
            <a:r>
              <a:rPr lang="tr-TR" dirty="0" err="1" smtClean="0"/>
              <a:t>pedunculated</a:t>
            </a:r>
            <a:r>
              <a:rPr lang="tr-TR" dirty="0" smtClean="0"/>
              <a:t>, </a:t>
            </a:r>
            <a:r>
              <a:rPr lang="tr-TR" dirty="0" err="1" smtClean="0"/>
              <a:t>nodular</a:t>
            </a:r>
            <a:r>
              <a:rPr lang="tr-TR" dirty="0" smtClean="0"/>
              <a:t>, </a:t>
            </a:r>
            <a:r>
              <a:rPr lang="tr-TR" dirty="0" err="1" smtClean="0"/>
              <a:t>papillary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multilobulated</a:t>
            </a:r>
            <a:endParaRPr lang="tr-TR" dirty="0" smtClean="0"/>
          </a:p>
          <a:p>
            <a:pPr algn="just">
              <a:lnSpc>
                <a:spcPct val="120000"/>
              </a:lnSpc>
            </a:pPr>
            <a:r>
              <a:rPr lang="tr-TR" dirty="0" smtClean="0"/>
              <a:t>5 </a:t>
            </a:r>
            <a:r>
              <a:rPr lang="tr-TR" dirty="0" smtClean="0">
                <a:cs typeface="Times New Roman" panose="02020603050405020304" pitchFamily="18" charset="0"/>
              </a:rPr>
              <a:t>µm-15 cm</a:t>
            </a:r>
            <a:endParaRPr lang="tr-TR" dirty="0" smtClean="0"/>
          </a:p>
          <a:p>
            <a:pPr algn="just">
              <a:lnSpc>
                <a:spcPct val="120000"/>
              </a:lnSpc>
            </a:pPr>
            <a:r>
              <a:rPr lang="tr-TR" dirty="0" err="1" smtClean="0">
                <a:cs typeface="Times New Roman" panose="02020603050405020304" pitchFamily="18" charset="0"/>
              </a:rPr>
              <a:t>Firm</a:t>
            </a:r>
            <a:r>
              <a:rPr lang="tr-TR" dirty="0" smtClean="0">
                <a:cs typeface="Times New Roman" panose="02020603050405020304" pitchFamily="18" charset="0"/>
              </a:rPr>
              <a:t> but </a:t>
            </a:r>
            <a:r>
              <a:rPr lang="tr-TR" dirty="0" err="1" smtClean="0">
                <a:cs typeface="Times New Roman" panose="02020603050405020304" pitchFamily="18" charset="0"/>
              </a:rPr>
              <a:t>friable</a:t>
            </a:r>
            <a:endParaRPr lang="tr-TR" dirty="0" smtClean="0"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tr-TR" dirty="0" err="1" smtClean="0">
                <a:cs typeface="Times New Roman" panose="02020603050405020304" pitchFamily="18" charset="0"/>
              </a:rPr>
              <a:t>Ulcerated</a:t>
            </a:r>
            <a:r>
              <a:rPr lang="tr-TR" dirty="0" smtClean="0"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cs typeface="Times New Roman" panose="02020603050405020304" pitchFamily="18" charset="0"/>
              </a:rPr>
              <a:t>and</a:t>
            </a:r>
            <a:r>
              <a:rPr lang="tr-TR" dirty="0" smtClean="0"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cs typeface="Times New Roman" panose="02020603050405020304" pitchFamily="18" charset="0"/>
              </a:rPr>
              <a:t>inflamed</a:t>
            </a:r>
            <a:r>
              <a:rPr lang="tr-TR" dirty="0" smtClean="0">
                <a:cs typeface="Times New Roman" panose="02020603050405020304" pitchFamily="18" charset="0"/>
              </a:rPr>
              <a:t> - </a:t>
            </a:r>
            <a:r>
              <a:rPr lang="tr-TR" dirty="0" err="1" smtClean="0">
                <a:cs typeface="Times New Roman" panose="02020603050405020304" pitchFamily="18" charset="0"/>
              </a:rPr>
              <a:t>may</a:t>
            </a:r>
            <a:r>
              <a:rPr lang="tr-TR" dirty="0" smtClean="0">
                <a:cs typeface="Times New Roman" panose="02020603050405020304" pitchFamily="18" charset="0"/>
              </a:rPr>
              <a:t> be </a:t>
            </a:r>
            <a:r>
              <a:rPr lang="tr-TR" dirty="0" err="1" smtClean="0">
                <a:cs typeface="Times New Roman" panose="02020603050405020304" pitchFamily="18" charset="0"/>
              </a:rPr>
              <a:t>haemorrhagic</a:t>
            </a:r>
            <a:r>
              <a:rPr lang="tr-TR" dirty="0" smtClean="0"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cs typeface="Times New Roman" panose="02020603050405020304" pitchFamily="18" charset="0"/>
              </a:rPr>
              <a:t>and</a:t>
            </a:r>
            <a:r>
              <a:rPr lang="tr-TR" dirty="0" smtClean="0"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cs typeface="Times New Roman" panose="02020603050405020304" pitchFamily="18" charset="0"/>
              </a:rPr>
              <a:t>infected</a:t>
            </a:r>
            <a:endParaRPr lang="tr-TR" dirty="0" smtClean="0"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tr-TR" dirty="0" err="1" smtClean="0">
                <a:cs typeface="Times New Roman" panose="02020603050405020304" pitchFamily="18" charset="0"/>
              </a:rPr>
              <a:t>Solitary</a:t>
            </a:r>
            <a:r>
              <a:rPr lang="tr-TR" dirty="0" smtClean="0"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cs typeface="Times New Roman" panose="02020603050405020304" pitchFamily="18" charset="0"/>
              </a:rPr>
              <a:t>or</a:t>
            </a:r>
            <a:r>
              <a:rPr lang="tr-TR" dirty="0" smtClean="0"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cs typeface="Times New Roman" panose="02020603050405020304" pitchFamily="18" charset="0"/>
              </a:rPr>
              <a:t>multiple</a:t>
            </a:r>
            <a:endParaRPr lang="tr-TR" dirty="0" smtClean="0"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tr-TR" dirty="0" err="1" smtClean="0">
                <a:cs typeface="Times New Roman" panose="02020603050405020304" pitchFamily="18" charset="0"/>
              </a:rPr>
              <a:t>Generally</a:t>
            </a:r>
            <a:r>
              <a:rPr lang="tr-TR" dirty="0" smtClean="0">
                <a:cs typeface="Times New Roman" panose="02020603050405020304" pitchFamily="18" charset="0"/>
              </a:rPr>
              <a:t> on </a:t>
            </a:r>
            <a:r>
              <a:rPr lang="tr-TR" dirty="0" err="1" smtClean="0">
                <a:cs typeface="Times New Roman" panose="02020603050405020304" pitchFamily="18" charset="0"/>
              </a:rPr>
              <a:t>the</a:t>
            </a:r>
            <a:r>
              <a:rPr lang="tr-TR" dirty="0" smtClean="0"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cs typeface="Times New Roman" panose="02020603050405020304" pitchFamily="18" charset="0"/>
              </a:rPr>
              <a:t>external</a:t>
            </a:r>
            <a:r>
              <a:rPr lang="tr-TR" dirty="0" smtClean="0"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cs typeface="Times New Roman" panose="02020603050405020304" pitchFamily="18" charset="0"/>
              </a:rPr>
              <a:t>genitalia</a:t>
            </a:r>
            <a:endParaRPr lang="tr-TR" dirty="0" smtClean="0"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11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3" t="23049" r="25529" b="26930"/>
          <a:stretch/>
        </p:blipFill>
        <p:spPr>
          <a:xfrm>
            <a:off x="8134050" y="3590634"/>
            <a:ext cx="2880000" cy="276571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-277" r="21146" b="23113"/>
          <a:stretch/>
        </p:blipFill>
        <p:spPr>
          <a:xfrm>
            <a:off x="8134050" y="365125"/>
            <a:ext cx="2880000" cy="297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325563"/>
          </a:xfrm>
        </p:spPr>
        <p:txBody>
          <a:bodyPr/>
          <a:lstStyle/>
          <a:p>
            <a:r>
              <a:rPr lang="tr-TR" dirty="0" err="1">
                <a:solidFill>
                  <a:srgbClr val="760000"/>
                </a:solidFill>
              </a:rPr>
              <a:t>Clinical</a:t>
            </a:r>
            <a:r>
              <a:rPr lang="tr-TR" dirty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Progression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295900" cy="3652070"/>
          </a:xfrm>
        </p:spPr>
        <p:txBody>
          <a:bodyPr>
            <a:normAutofit/>
          </a:bodyPr>
          <a:lstStyle/>
          <a:p>
            <a:pPr algn="just"/>
            <a:r>
              <a:rPr lang="tr-TR" dirty="0" smtClean="0"/>
              <a:t>A</a:t>
            </a:r>
            <a:r>
              <a:rPr lang="en-US" dirty="0" smtClean="0"/>
              <a:t> </a:t>
            </a:r>
            <a:r>
              <a:rPr lang="en-US" dirty="0"/>
              <a:t>brightly sanguine </a:t>
            </a:r>
            <a:r>
              <a:rPr lang="en-US" u="sng" dirty="0" err="1" smtClean="0"/>
              <a:t>colouration</a:t>
            </a:r>
            <a:r>
              <a:rPr lang="tr-TR" dirty="0" smtClean="0"/>
              <a:t> (</a:t>
            </a:r>
            <a:r>
              <a:rPr lang="en-US" dirty="0" err="1" smtClean="0"/>
              <a:t>haemorrhagic</a:t>
            </a:r>
            <a:r>
              <a:rPr lang="en-US" dirty="0" smtClean="0"/>
              <a:t> fluid</a:t>
            </a:r>
            <a:r>
              <a:rPr lang="tr-TR" dirty="0" smtClean="0"/>
              <a:t>) – 94.6%</a:t>
            </a:r>
          </a:p>
          <a:p>
            <a:pPr algn="just"/>
            <a:r>
              <a:rPr lang="tr-TR" u="sng" dirty="0"/>
              <a:t>P</a:t>
            </a:r>
            <a:r>
              <a:rPr lang="en-US" u="sng" dirty="0" err="1" smtClean="0"/>
              <a:t>rotrusion</a:t>
            </a:r>
            <a:r>
              <a:rPr lang="en-US" dirty="0" smtClean="0"/>
              <a:t> </a:t>
            </a:r>
            <a:r>
              <a:rPr lang="en-US" dirty="0"/>
              <a:t>of the neoplastic</a:t>
            </a:r>
            <a:r>
              <a:rPr lang="tr-TR" dirty="0"/>
              <a:t> </a:t>
            </a:r>
            <a:r>
              <a:rPr lang="en-US" dirty="0"/>
              <a:t>lesions </a:t>
            </a:r>
            <a:r>
              <a:rPr lang="tr-TR" dirty="0" smtClean="0"/>
              <a:t>- </a:t>
            </a:r>
            <a:r>
              <a:rPr lang="en-US" dirty="0" smtClean="0"/>
              <a:t>31.3%</a:t>
            </a:r>
            <a:endParaRPr lang="tr-TR" dirty="0" smtClean="0"/>
          </a:p>
          <a:p>
            <a:pPr algn="just"/>
            <a:r>
              <a:rPr lang="tr-TR" u="sng" dirty="0" smtClean="0"/>
              <a:t>D</a:t>
            </a:r>
            <a:r>
              <a:rPr lang="en-US" u="sng" dirty="0" err="1" smtClean="0"/>
              <a:t>eformation</a:t>
            </a:r>
            <a:r>
              <a:rPr lang="en-US" dirty="0" smtClean="0"/>
              <a:t> </a:t>
            </a:r>
            <a:r>
              <a:rPr lang="en-US" dirty="0"/>
              <a:t>of the</a:t>
            </a:r>
            <a:r>
              <a:rPr lang="tr-TR" dirty="0"/>
              <a:t> </a:t>
            </a:r>
            <a:r>
              <a:rPr lang="en-US" dirty="0"/>
              <a:t>external </a:t>
            </a:r>
            <a:r>
              <a:rPr lang="en-US" dirty="0" smtClean="0"/>
              <a:t>genitalia</a:t>
            </a:r>
            <a:r>
              <a:rPr lang="tr-TR" dirty="0" smtClean="0"/>
              <a:t> - </a:t>
            </a:r>
            <a:r>
              <a:rPr lang="en-US" dirty="0" smtClean="0"/>
              <a:t>30.4%</a:t>
            </a:r>
            <a:endParaRPr lang="tr-TR" dirty="0" smtClean="0"/>
          </a:p>
          <a:p>
            <a:pPr algn="just"/>
            <a:r>
              <a:rPr lang="tr-TR" dirty="0" err="1" smtClean="0"/>
              <a:t>Peculiar</a:t>
            </a:r>
            <a:r>
              <a:rPr lang="tr-TR" dirty="0" smtClean="0"/>
              <a:t> </a:t>
            </a:r>
            <a:r>
              <a:rPr lang="tr-TR" u="sng" dirty="0" err="1" smtClean="0"/>
              <a:t>odour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neoplastic</a:t>
            </a:r>
            <a:r>
              <a:rPr lang="tr-TR" dirty="0" smtClean="0"/>
              <a:t> </a:t>
            </a:r>
            <a:r>
              <a:rPr lang="tr-TR" dirty="0" err="1" smtClean="0"/>
              <a:t>lesions</a:t>
            </a:r>
            <a:r>
              <a:rPr lang="tr-TR" dirty="0" smtClean="0"/>
              <a:t> </a:t>
            </a:r>
            <a:r>
              <a:rPr lang="tr-TR" dirty="0" err="1" smtClean="0"/>
              <a:t>discharge</a:t>
            </a:r>
            <a:r>
              <a:rPr lang="tr-TR" dirty="0" smtClean="0"/>
              <a:t> - </a:t>
            </a:r>
            <a:r>
              <a:rPr lang="en-US" dirty="0" smtClean="0"/>
              <a:t>27.2%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12</a:t>
            </a:fld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1" y="1690688"/>
            <a:ext cx="4796119" cy="3787007"/>
          </a:xfrm>
          <a:prstGeom prst="rect">
            <a:avLst/>
          </a:prstGeom>
        </p:spPr>
      </p:pic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Ganguly</a:t>
            </a:r>
            <a:r>
              <a:rPr lang="en-US" dirty="0"/>
              <a:t>, B., Das, U., &amp; Das, A. K. (2016).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65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760000"/>
                </a:solidFill>
              </a:rPr>
              <a:t>Other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Clinical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Symptoms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90688"/>
            <a:ext cx="5295900" cy="435133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tr-TR" sz="2400" dirty="0" err="1" smtClean="0"/>
              <a:t>Excessive</a:t>
            </a:r>
            <a:r>
              <a:rPr lang="tr-TR" sz="2400" dirty="0" smtClean="0"/>
              <a:t> </a:t>
            </a:r>
            <a:r>
              <a:rPr lang="tr-TR" sz="2400" dirty="0" err="1" smtClean="0"/>
              <a:t>licking</a:t>
            </a:r>
            <a:r>
              <a:rPr lang="tr-TR" sz="2400" dirty="0" smtClean="0"/>
              <a:t> – 5.8%</a:t>
            </a:r>
          </a:p>
          <a:p>
            <a:pPr algn="just">
              <a:lnSpc>
                <a:spcPct val="120000"/>
              </a:lnSpc>
            </a:pPr>
            <a:r>
              <a:rPr lang="tr-TR" sz="2400" dirty="0" smtClean="0"/>
              <a:t>D</a:t>
            </a:r>
            <a:r>
              <a:rPr lang="en-US" sz="2400" dirty="0" err="1" smtClean="0"/>
              <a:t>ysuria</a:t>
            </a:r>
            <a:r>
              <a:rPr lang="tr-TR" sz="2400" dirty="0"/>
              <a:t> </a:t>
            </a:r>
            <a:r>
              <a:rPr lang="tr-TR" sz="2400" dirty="0" smtClean="0"/>
              <a:t>- </a:t>
            </a:r>
            <a:r>
              <a:rPr lang="en-US" sz="2400" dirty="0" smtClean="0"/>
              <a:t>5.4% </a:t>
            </a:r>
            <a:endParaRPr lang="tr-TR" sz="2400" dirty="0" smtClean="0"/>
          </a:p>
          <a:p>
            <a:pPr algn="just">
              <a:lnSpc>
                <a:spcPct val="120000"/>
              </a:lnSpc>
            </a:pPr>
            <a:r>
              <a:rPr lang="tr-TR" sz="2400" dirty="0" smtClean="0"/>
              <a:t>W</a:t>
            </a:r>
            <a:r>
              <a:rPr lang="en-US" sz="2400" dirty="0" err="1" smtClean="0"/>
              <a:t>eaknes</a:t>
            </a:r>
            <a:r>
              <a:rPr lang="tr-TR" sz="2400" dirty="0" smtClean="0"/>
              <a:t>s - </a:t>
            </a:r>
            <a:r>
              <a:rPr lang="en-US" sz="2400" dirty="0" smtClean="0"/>
              <a:t>4.6% </a:t>
            </a:r>
            <a:endParaRPr lang="tr-TR" sz="2400" dirty="0" smtClean="0"/>
          </a:p>
          <a:p>
            <a:pPr algn="just">
              <a:lnSpc>
                <a:spcPct val="120000"/>
              </a:lnSpc>
            </a:pPr>
            <a:r>
              <a:rPr lang="tr-TR" sz="2400" dirty="0" smtClean="0"/>
              <a:t>U</a:t>
            </a:r>
            <a:r>
              <a:rPr lang="en-US" sz="2400" dirty="0" err="1" smtClean="0"/>
              <a:t>lcers</a:t>
            </a:r>
            <a:r>
              <a:rPr lang="en-US" sz="2400" dirty="0" smtClean="0"/>
              <a:t> </a:t>
            </a:r>
            <a:r>
              <a:rPr lang="en-US" sz="2400" dirty="0"/>
              <a:t>in the </a:t>
            </a:r>
            <a:r>
              <a:rPr lang="en-US" sz="2400" dirty="0" err="1" smtClean="0"/>
              <a:t>perine</a:t>
            </a:r>
            <a:r>
              <a:rPr lang="tr-TR" sz="2400" dirty="0" smtClean="0"/>
              <a:t>al </a:t>
            </a:r>
            <a:r>
              <a:rPr lang="en-US" sz="2400" dirty="0" smtClean="0"/>
              <a:t>area</a:t>
            </a:r>
            <a:r>
              <a:rPr lang="tr-TR" sz="2400" dirty="0" smtClean="0"/>
              <a:t> - </a:t>
            </a:r>
            <a:r>
              <a:rPr lang="en-US" sz="2400" dirty="0" smtClean="0"/>
              <a:t>2.1%</a:t>
            </a:r>
            <a:endParaRPr lang="tr-TR" sz="2400" dirty="0" smtClean="0"/>
          </a:p>
          <a:p>
            <a:pPr>
              <a:lnSpc>
                <a:spcPct val="120000"/>
              </a:lnSpc>
            </a:pPr>
            <a:r>
              <a:rPr lang="tr-TR" sz="2400" dirty="0" smtClean="0"/>
              <a:t>A</a:t>
            </a:r>
            <a:r>
              <a:rPr lang="en-US" sz="2400" dirty="0" err="1" smtClean="0"/>
              <a:t>norexia</a:t>
            </a:r>
            <a:r>
              <a:rPr lang="tr-TR" sz="2400" dirty="0"/>
              <a:t> </a:t>
            </a:r>
            <a:r>
              <a:rPr lang="tr-TR" sz="2400" dirty="0" smtClean="0"/>
              <a:t>- </a:t>
            </a:r>
            <a:r>
              <a:rPr lang="en-US" sz="2400" dirty="0" smtClean="0"/>
              <a:t>1.7%</a:t>
            </a:r>
            <a:endParaRPr lang="tr-TR" sz="2400" dirty="0" smtClean="0"/>
          </a:p>
          <a:p>
            <a:pPr>
              <a:lnSpc>
                <a:spcPct val="120000"/>
              </a:lnSpc>
            </a:pPr>
            <a:r>
              <a:rPr lang="tr-TR" sz="2400" dirty="0"/>
              <a:t>C</a:t>
            </a:r>
            <a:r>
              <a:rPr lang="en-US" sz="2400" dirty="0" err="1" smtClean="0"/>
              <a:t>onstipation</a:t>
            </a:r>
            <a:r>
              <a:rPr lang="tr-TR" sz="2400" dirty="0"/>
              <a:t> </a:t>
            </a:r>
            <a:r>
              <a:rPr lang="tr-TR" sz="2400" dirty="0" smtClean="0"/>
              <a:t>- </a:t>
            </a:r>
            <a:r>
              <a:rPr lang="en-US" sz="2400" dirty="0" smtClean="0"/>
              <a:t>0.8%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tr-TR" sz="2400" dirty="0" err="1" smtClean="0"/>
              <a:t>P</a:t>
            </a:r>
            <a:r>
              <a:rPr lang="en-US" sz="2400" dirty="0" err="1" smtClean="0"/>
              <a:t>araphimosis</a:t>
            </a:r>
            <a:r>
              <a:rPr lang="en-US" sz="2400" dirty="0" smtClean="0"/>
              <a:t> </a:t>
            </a:r>
            <a:r>
              <a:rPr lang="tr-TR" sz="2400" dirty="0" smtClean="0"/>
              <a:t>- </a:t>
            </a:r>
            <a:r>
              <a:rPr lang="en-US" sz="2400" dirty="0" smtClean="0"/>
              <a:t>0.8% </a:t>
            </a:r>
            <a:endParaRPr lang="tr-TR" sz="2400" dirty="0" smtClean="0"/>
          </a:p>
          <a:p>
            <a:pPr>
              <a:lnSpc>
                <a:spcPct val="120000"/>
              </a:lnSpc>
            </a:pPr>
            <a:r>
              <a:rPr lang="tr-TR" sz="2400" dirty="0" smtClean="0"/>
              <a:t>M</a:t>
            </a:r>
            <a:r>
              <a:rPr lang="en-US" sz="2400" dirty="0" err="1" smtClean="0"/>
              <a:t>ating</a:t>
            </a:r>
            <a:r>
              <a:rPr lang="en-US" sz="2400" dirty="0" smtClean="0"/>
              <a:t> refusal</a:t>
            </a:r>
            <a:r>
              <a:rPr lang="tr-TR" sz="2400" dirty="0"/>
              <a:t> </a:t>
            </a:r>
            <a:r>
              <a:rPr lang="tr-TR" sz="2400" dirty="0" smtClean="0"/>
              <a:t>- </a:t>
            </a:r>
            <a:r>
              <a:rPr lang="en-US" sz="2400" dirty="0" smtClean="0"/>
              <a:t>0.4%</a:t>
            </a:r>
            <a:r>
              <a:rPr lang="tr-TR" sz="2400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tr-TR" sz="2400" dirty="0" err="1" smtClean="0"/>
              <a:t>Weight</a:t>
            </a:r>
            <a:r>
              <a:rPr lang="tr-TR" sz="2400" dirty="0" smtClean="0"/>
              <a:t> </a:t>
            </a:r>
            <a:r>
              <a:rPr lang="tr-TR" sz="2400" dirty="0" err="1"/>
              <a:t>loss</a:t>
            </a:r>
            <a:r>
              <a:rPr lang="tr-TR" sz="2400" dirty="0"/>
              <a:t> </a:t>
            </a:r>
            <a:r>
              <a:rPr lang="tr-TR" sz="2400" dirty="0" smtClean="0"/>
              <a:t>- 0.4%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13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1" y="1690688"/>
            <a:ext cx="4796119" cy="3787007"/>
          </a:xfrm>
          <a:prstGeom prst="rect">
            <a:avLst/>
          </a:prstGeom>
        </p:spPr>
      </p:pic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Ganguly</a:t>
            </a:r>
            <a:r>
              <a:rPr lang="en-US" dirty="0"/>
              <a:t>, B., Das, U., &amp; Das, A. K. (2016).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412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760000"/>
                </a:solidFill>
              </a:rPr>
              <a:t>Metastasis</a:t>
            </a:r>
            <a:endParaRPr lang="tr-TR" dirty="0">
              <a:solidFill>
                <a:srgbClr val="76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31421"/>
          </a:xfrm>
        </p:spPr>
        <p:txBody>
          <a:bodyPr/>
          <a:lstStyle/>
          <a:p>
            <a:r>
              <a:rPr lang="tr-TR" dirty="0"/>
              <a:t>U</a:t>
            </a:r>
            <a:r>
              <a:rPr lang="en-US" dirty="0" smtClean="0"/>
              <a:t>p </a:t>
            </a:r>
            <a:r>
              <a:rPr lang="en-US" dirty="0"/>
              <a:t>to 7% of dogs with CTVT demonstrate metastasis </a:t>
            </a:r>
            <a:r>
              <a:rPr lang="tr-TR" sz="2000" i="1" dirty="0" smtClean="0"/>
              <a:t>(</a:t>
            </a:r>
            <a:r>
              <a:rPr lang="en-US" sz="2000" i="1" dirty="0" err="1" smtClean="0"/>
              <a:t>Dass</a:t>
            </a:r>
            <a:r>
              <a:rPr lang="tr-TR" sz="2000" i="1" dirty="0" smtClean="0"/>
              <a:t> </a:t>
            </a:r>
            <a:r>
              <a:rPr lang="en-US" sz="2000" i="1" dirty="0"/>
              <a:t>and </a:t>
            </a:r>
            <a:r>
              <a:rPr lang="en-US" sz="2000" i="1" dirty="0" smtClean="0"/>
              <a:t>Sahay</a:t>
            </a:r>
            <a:r>
              <a:rPr lang="tr-TR" sz="2000" i="1" dirty="0" smtClean="0"/>
              <a:t>, </a:t>
            </a:r>
            <a:r>
              <a:rPr lang="en-US" sz="2000" i="1" dirty="0" smtClean="0"/>
              <a:t>1989</a:t>
            </a:r>
            <a:r>
              <a:rPr lang="tr-TR" sz="2000" i="1" dirty="0" smtClean="0"/>
              <a:t>)</a:t>
            </a:r>
          </a:p>
          <a:p>
            <a:endParaRPr lang="tr-TR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14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54" y="2357046"/>
            <a:ext cx="6296292" cy="418186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r="10770"/>
          <a:stretch/>
        </p:blipFill>
        <p:spPr>
          <a:xfrm>
            <a:off x="9505950" y="2809473"/>
            <a:ext cx="2095500" cy="212064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8" r="22499" b="42778"/>
          <a:stretch/>
        </p:blipFill>
        <p:spPr>
          <a:xfrm>
            <a:off x="359517" y="2809473"/>
            <a:ext cx="2326533" cy="2120645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173969" y="4965973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/>
              <a:t>Skin</a:t>
            </a:r>
            <a:endParaRPr lang="tr-TR" sz="2400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10194467" y="4965973"/>
            <a:ext cx="625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/>
              <a:t>Eye</a:t>
            </a:r>
            <a:endParaRPr lang="tr-TR" sz="2400" b="1" dirty="0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 smtClean="0"/>
              <a:t>Strakova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Murchison</a:t>
            </a:r>
            <a:r>
              <a:rPr lang="tr-TR" dirty="0" smtClean="0"/>
              <a:t>, 2014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819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760000"/>
                </a:solidFill>
              </a:rPr>
              <a:t>Diagnosis</a:t>
            </a:r>
            <a:endParaRPr lang="tr-TR" dirty="0">
              <a:solidFill>
                <a:srgbClr val="760000"/>
              </a:solidFill>
            </a:endParaRPr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7352558"/>
              </p:ext>
            </p:extLst>
          </p:nvPr>
        </p:nvGraphicFramePr>
        <p:xfrm>
          <a:off x="838200" y="1825625"/>
          <a:ext cx="91059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15</a:t>
            </a:fld>
            <a:endParaRPr lang="tr-TR"/>
          </a:p>
        </p:txBody>
      </p:sp>
      <p:pic>
        <p:nvPicPr>
          <p:cNvPr id="1028" name="Picture 4" descr="diagnosis of ctvt ile ilgili gÃ¶rsel sonuc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619" y="451644"/>
            <a:ext cx="2824956" cy="282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9347955" y="3276600"/>
            <a:ext cx="215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/>
              <a:t>R</a:t>
            </a:r>
            <a:r>
              <a:rPr lang="en-US" dirty="0" err="1" smtClean="0"/>
              <a:t>ound</a:t>
            </a:r>
            <a:r>
              <a:rPr lang="en-US" dirty="0" smtClean="0"/>
              <a:t> </a:t>
            </a:r>
            <a:r>
              <a:rPr lang="en-US" dirty="0"/>
              <a:t>cells with </a:t>
            </a:r>
            <a:endParaRPr lang="tr-TR" dirty="0" smtClean="0"/>
          </a:p>
          <a:p>
            <a:pPr algn="ctr"/>
            <a:r>
              <a:rPr lang="tr-TR" dirty="0" smtClean="0"/>
              <a:t>c</a:t>
            </a:r>
            <a:r>
              <a:rPr lang="en-US" dirty="0" err="1" smtClean="0"/>
              <a:t>ytoplasmic</a:t>
            </a:r>
            <a:r>
              <a:rPr lang="en-US" dirty="0" smtClean="0"/>
              <a:t> </a:t>
            </a:r>
            <a:r>
              <a:rPr lang="en-US" dirty="0"/>
              <a:t>vacuoles</a:t>
            </a:r>
            <a:endParaRPr lang="tr-TR" dirty="0"/>
          </a:p>
        </p:txBody>
      </p:sp>
      <p:sp>
        <p:nvSpPr>
          <p:cNvPr id="9" name="Altbilgi Yer Tutucusu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 smtClean="0"/>
              <a:t>Strakova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Murchison</a:t>
            </a:r>
            <a:r>
              <a:rPr lang="tr-TR" dirty="0" smtClean="0"/>
              <a:t>, 2014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583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/>
          <a:lstStyle/>
          <a:p>
            <a:r>
              <a:rPr lang="tr-TR" dirty="0" err="1" smtClean="0">
                <a:solidFill>
                  <a:srgbClr val="760000"/>
                </a:solidFill>
              </a:rPr>
              <a:t>The</a:t>
            </a:r>
            <a:r>
              <a:rPr lang="tr-TR" dirty="0" smtClean="0">
                <a:solidFill>
                  <a:srgbClr val="760000"/>
                </a:solidFill>
              </a:rPr>
              <a:t> global </a:t>
            </a:r>
            <a:r>
              <a:rPr lang="tr-TR" dirty="0" err="1" smtClean="0">
                <a:solidFill>
                  <a:srgbClr val="760000"/>
                </a:solidFill>
              </a:rPr>
              <a:t>distribution</a:t>
            </a:r>
            <a:r>
              <a:rPr lang="tr-TR" dirty="0" smtClean="0">
                <a:solidFill>
                  <a:srgbClr val="760000"/>
                </a:solidFill>
              </a:rPr>
              <a:t> of </a:t>
            </a:r>
            <a:r>
              <a:rPr lang="tr-TR" dirty="0" err="1" smtClean="0">
                <a:solidFill>
                  <a:srgbClr val="760000"/>
                </a:solidFill>
              </a:rPr>
              <a:t>treatment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protocols</a:t>
            </a:r>
            <a:endParaRPr lang="tr-TR" dirty="0">
              <a:solidFill>
                <a:srgbClr val="760000"/>
              </a:solidFill>
            </a:endParaRPr>
          </a:p>
        </p:txBody>
      </p:sp>
      <p:graphicFrame>
        <p:nvGraphicFramePr>
          <p:cNvPr id="7" name="İçerik Yer Tutucus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4934561"/>
              </p:ext>
            </p:extLst>
          </p:nvPr>
        </p:nvGraphicFramePr>
        <p:xfrm>
          <a:off x="838200" y="1825625"/>
          <a:ext cx="10515600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988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ncristine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65124"/>
            <a:ext cx="2613025" cy="26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11187"/>
            <a:ext cx="8324850" cy="1325563"/>
          </a:xfrm>
        </p:spPr>
        <p:txBody>
          <a:bodyPr/>
          <a:lstStyle/>
          <a:p>
            <a:r>
              <a:rPr lang="tr-TR" dirty="0" err="1" smtClean="0">
                <a:solidFill>
                  <a:srgbClr val="760000"/>
                </a:solidFill>
              </a:rPr>
              <a:t>Conventional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Treatment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br>
              <a:rPr lang="tr-TR" dirty="0" smtClean="0">
                <a:solidFill>
                  <a:srgbClr val="760000"/>
                </a:solidFill>
              </a:rPr>
            </a:br>
            <a:r>
              <a:rPr lang="tr-TR" dirty="0" smtClean="0">
                <a:solidFill>
                  <a:srgbClr val="760000"/>
                </a:solidFill>
              </a:rPr>
              <a:t>(</a:t>
            </a:r>
            <a:r>
              <a:rPr lang="tr-TR" dirty="0" err="1" smtClean="0">
                <a:solidFill>
                  <a:srgbClr val="760000"/>
                </a:solidFill>
              </a:rPr>
              <a:t>Vincristine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Chemotherapy</a:t>
            </a:r>
            <a:r>
              <a:rPr lang="tr-TR" dirty="0" smtClean="0">
                <a:solidFill>
                  <a:srgbClr val="760000"/>
                </a:solidFill>
              </a:rPr>
              <a:t>)</a:t>
            </a:r>
            <a:endParaRPr lang="tr-TR" dirty="0">
              <a:solidFill>
                <a:srgbClr val="76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17</a:t>
            </a:fld>
            <a:endParaRPr lang="tr-TR"/>
          </a:p>
        </p:txBody>
      </p:sp>
      <p:graphicFrame>
        <p:nvGraphicFramePr>
          <p:cNvPr id="9" name="İçerik Yer Tutucus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52637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Altbilgi Yer Tutucusu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(</a:t>
            </a:r>
            <a:r>
              <a:rPr lang="tr-TR" dirty="0" err="1" smtClean="0"/>
              <a:t>Martins</a:t>
            </a:r>
            <a:r>
              <a:rPr lang="tr-TR" dirty="0" smtClean="0"/>
              <a:t>, de </a:t>
            </a:r>
            <a:r>
              <a:rPr lang="tr-TR" dirty="0" err="1" smtClean="0"/>
              <a:t>Souza</a:t>
            </a:r>
            <a:r>
              <a:rPr lang="tr-TR" dirty="0" smtClean="0"/>
              <a:t>, </a:t>
            </a:r>
            <a:r>
              <a:rPr lang="tr-TR" dirty="0" err="1" smtClean="0"/>
              <a:t>Ferreira</a:t>
            </a:r>
            <a:r>
              <a:rPr lang="tr-TR" dirty="0" smtClean="0"/>
              <a:t> &amp; </a:t>
            </a:r>
            <a:r>
              <a:rPr lang="tr-TR" dirty="0" err="1" smtClean="0"/>
              <a:t>Gobello</a:t>
            </a:r>
            <a:r>
              <a:rPr lang="tr-TR" dirty="0" smtClean="0"/>
              <a:t>, 2005); (</a:t>
            </a:r>
            <a:r>
              <a:rPr lang="tr-TR" dirty="0" err="1" smtClean="0"/>
              <a:t>Calvet</a:t>
            </a:r>
            <a:r>
              <a:rPr lang="tr-TR" dirty="0" smtClean="0"/>
              <a:t>, </a:t>
            </a:r>
            <a:r>
              <a:rPr lang="tr-TR" dirty="0" err="1" smtClean="0"/>
              <a:t>Leifer</a:t>
            </a:r>
            <a:r>
              <a:rPr lang="tr-TR" dirty="0" smtClean="0"/>
              <a:t> &amp; </a:t>
            </a:r>
            <a:r>
              <a:rPr lang="tr-TR" dirty="0" err="1" smtClean="0"/>
              <a:t>McEwen</a:t>
            </a:r>
            <a:r>
              <a:rPr lang="tr-TR" dirty="0" smtClean="0"/>
              <a:t>, 1982; </a:t>
            </a:r>
            <a:r>
              <a:rPr lang="tr-TR" dirty="0" err="1" smtClean="0"/>
              <a:t>Nak</a:t>
            </a:r>
            <a:r>
              <a:rPr lang="tr-TR" dirty="0" smtClean="0"/>
              <a:t>, </a:t>
            </a:r>
            <a:r>
              <a:rPr lang="tr-TR" dirty="0" err="1" smtClean="0"/>
              <a:t>Nak</a:t>
            </a:r>
            <a:r>
              <a:rPr lang="tr-TR" dirty="0" smtClean="0"/>
              <a:t>, </a:t>
            </a:r>
            <a:r>
              <a:rPr lang="tr-TR" dirty="0" err="1" smtClean="0"/>
              <a:t>Cangul</a:t>
            </a:r>
            <a:r>
              <a:rPr lang="tr-TR" dirty="0" smtClean="0"/>
              <a:t> &amp; Tuna, 2005).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04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760000"/>
                </a:solidFill>
              </a:rPr>
              <a:t>Treatment</a:t>
            </a:r>
            <a:r>
              <a:rPr lang="tr-TR" dirty="0">
                <a:solidFill>
                  <a:srgbClr val="760000"/>
                </a:solidFill>
              </a:rPr>
              <a:t> </a:t>
            </a:r>
            <a:r>
              <a:rPr lang="tr-TR" dirty="0" smtClean="0">
                <a:solidFill>
                  <a:srgbClr val="760000"/>
                </a:solidFill>
              </a:rPr>
              <a:t>- A New </a:t>
            </a:r>
            <a:r>
              <a:rPr lang="tr-TR" dirty="0" err="1" smtClean="0">
                <a:solidFill>
                  <a:srgbClr val="760000"/>
                </a:solidFill>
              </a:rPr>
              <a:t>Approach</a:t>
            </a:r>
            <a:endParaRPr lang="tr-TR" dirty="0"/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3056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824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65" y="439737"/>
            <a:ext cx="9964821" cy="5916613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331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760000"/>
                </a:solidFill>
              </a:rPr>
              <a:t>Transmissible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Cancers</a:t>
            </a:r>
            <a:r>
              <a:rPr lang="tr-TR" dirty="0" smtClean="0">
                <a:solidFill>
                  <a:srgbClr val="760000"/>
                </a:solidFill>
              </a:rPr>
              <a:t> in </a:t>
            </a:r>
            <a:r>
              <a:rPr lang="tr-TR" dirty="0" err="1" smtClean="0">
                <a:solidFill>
                  <a:srgbClr val="760000"/>
                </a:solidFill>
              </a:rPr>
              <a:t>Mammals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2</a:t>
            </a:fld>
            <a:endParaRPr lang="tr-TR"/>
          </a:p>
        </p:txBody>
      </p:sp>
      <p:pic>
        <p:nvPicPr>
          <p:cNvPr id="5122" name="Picture 2" descr="https://edge.alluremedia.com.au/m/g/2017/07/tasmanian-devi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9" r="32252"/>
          <a:stretch/>
        </p:blipFill>
        <p:spPr bwMode="auto">
          <a:xfrm>
            <a:off x="7639049" y="2000250"/>
            <a:ext cx="2545071" cy="3689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2548032" y="5690129"/>
            <a:ext cx="2055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tr-TR" sz="2400" dirty="0" smtClean="0"/>
              <a:t>Canis familiaris</a:t>
            </a:r>
          </a:p>
          <a:p>
            <a:pPr lvl="0" algn="ctr"/>
            <a:r>
              <a:rPr lang="tr-TR" sz="2400" dirty="0" smtClean="0"/>
              <a:t>CTVT</a:t>
            </a:r>
            <a:endParaRPr lang="tr-TR" sz="2400" dirty="0"/>
          </a:p>
        </p:txBody>
      </p:sp>
      <p:sp>
        <p:nvSpPr>
          <p:cNvPr id="10" name="Metin kutusu 9"/>
          <p:cNvSpPr txBox="1"/>
          <p:nvPr/>
        </p:nvSpPr>
        <p:spPr>
          <a:xfrm>
            <a:off x="7646887" y="5690128"/>
            <a:ext cx="2537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dirty="0" err="1" smtClean="0"/>
              <a:t>Sarcophilus</a:t>
            </a:r>
            <a:r>
              <a:rPr lang="tr-TR" sz="2400" dirty="0" smtClean="0"/>
              <a:t> </a:t>
            </a:r>
            <a:r>
              <a:rPr lang="tr-TR" sz="2400" dirty="0" err="1" smtClean="0"/>
              <a:t>harrisii</a:t>
            </a:r>
            <a:endParaRPr lang="tr-TR" sz="2400" dirty="0" smtClean="0"/>
          </a:p>
          <a:p>
            <a:pPr lvl="0" algn="ctr"/>
            <a:r>
              <a:rPr lang="tr-TR" sz="2400" dirty="0" smtClean="0"/>
              <a:t>DFTD</a:t>
            </a:r>
            <a:endParaRPr lang="tr-TR" sz="2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6666" r="27779" b="8611"/>
          <a:stretch/>
        </p:blipFill>
        <p:spPr>
          <a:xfrm>
            <a:off x="2172500" y="2000128"/>
            <a:ext cx="2806820" cy="369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56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3939022672"/>
              </p:ext>
            </p:extLst>
          </p:nvPr>
        </p:nvGraphicFramePr>
        <p:xfrm>
          <a:off x="838200" y="841375"/>
          <a:ext cx="10515600" cy="5216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57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760000"/>
                </a:solidFill>
              </a:rPr>
              <a:t>Immune</a:t>
            </a:r>
            <a:r>
              <a:rPr lang="tr-TR" dirty="0" smtClean="0">
                <a:solidFill>
                  <a:srgbClr val="760000"/>
                </a:solidFill>
              </a:rPr>
              <a:t> Escape </a:t>
            </a:r>
            <a:r>
              <a:rPr lang="tr-TR" dirty="0" err="1" smtClean="0">
                <a:solidFill>
                  <a:srgbClr val="760000"/>
                </a:solidFill>
              </a:rPr>
              <a:t>Strategies</a:t>
            </a:r>
            <a:endParaRPr lang="tr-TR" dirty="0">
              <a:solidFill>
                <a:srgbClr val="760000"/>
              </a:solidFill>
            </a:endParaRP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879403"/>
              </p:ext>
            </p:extLst>
          </p:nvPr>
        </p:nvGraphicFramePr>
        <p:xfrm>
          <a:off x="838200" y="16351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152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760000"/>
                </a:solidFill>
              </a:rPr>
              <a:t>3 </a:t>
            </a:r>
            <a:r>
              <a:rPr lang="tr-TR" dirty="0" err="1" smtClean="0">
                <a:solidFill>
                  <a:srgbClr val="760000"/>
                </a:solidFill>
              </a:rPr>
              <a:t>Phases</a:t>
            </a:r>
            <a:r>
              <a:rPr lang="tr-TR" dirty="0" smtClean="0">
                <a:solidFill>
                  <a:srgbClr val="760000"/>
                </a:solidFill>
              </a:rPr>
              <a:t> of CTVT </a:t>
            </a:r>
            <a:r>
              <a:rPr lang="tr-TR" dirty="0" err="1">
                <a:solidFill>
                  <a:srgbClr val="760000"/>
                </a:solidFill>
              </a:rPr>
              <a:t>P</a:t>
            </a:r>
            <a:r>
              <a:rPr lang="tr-TR" dirty="0" err="1" smtClean="0">
                <a:solidFill>
                  <a:srgbClr val="760000"/>
                </a:solidFill>
              </a:rPr>
              <a:t>rogression</a:t>
            </a:r>
            <a:endParaRPr lang="tr-TR" dirty="0">
              <a:solidFill>
                <a:srgbClr val="760000"/>
              </a:solidFill>
            </a:endParaRP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4408364"/>
              </p:ext>
            </p:extLst>
          </p:nvPr>
        </p:nvGraphicFramePr>
        <p:xfrm>
          <a:off x="571500" y="1290638"/>
          <a:ext cx="10953750" cy="4271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22</a:t>
            </a:fld>
            <a:endParaRPr lang="tr-TR"/>
          </a:p>
        </p:txBody>
      </p:sp>
      <p:sp>
        <p:nvSpPr>
          <p:cNvPr id="9" name="Yukarı Ok 8"/>
          <p:cNvSpPr/>
          <p:nvPr/>
        </p:nvSpPr>
        <p:spPr>
          <a:xfrm>
            <a:off x="1627800" y="4465025"/>
            <a:ext cx="720000" cy="1080000"/>
          </a:xfrm>
          <a:prstGeom prst="upArrow">
            <a:avLst/>
          </a:prstGeom>
          <a:solidFill>
            <a:srgbClr val="760000"/>
          </a:solidFill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ol Sağ Ok 9"/>
          <p:cNvSpPr/>
          <p:nvPr/>
        </p:nvSpPr>
        <p:spPr>
          <a:xfrm>
            <a:off x="5418375" y="4645025"/>
            <a:ext cx="1260000" cy="720000"/>
          </a:xfrm>
          <a:prstGeom prst="leftRightArrow">
            <a:avLst/>
          </a:prstGeom>
          <a:solidFill>
            <a:srgbClr val="760000"/>
          </a:solidFill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Aşağı Ok 10"/>
          <p:cNvSpPr/>
          <p:nvPr/>
        </p:nvSpPr>
        <p:spPr>
          <a:xfrm>
            <a:off x="9748950" y="4465025"/>
            <a:ext cx="720000" cy="1080000"/>
          </a:xfrm>
          <a:prstGeom prst="downArrow">
            <a:avLst/>
          </a:prstGeom>
          <a:solidFill>
            <a:srgbClr val="760000"/>
          </a:solidFill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353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23</a:t>
            </a:fld>
            <a:endParaRPr lang="tr-TR"/>
          </a:p>
        </p:txBody>
      </p:sp>
      <p:sp>
        <p:nvSpPr>
          <p:cNvPr id="11" name="Altbilgi Yer Tutucusu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 smtClean="0"/>
              <a:t>Murchison</a:t>
            </a:r>
            <a:r>
              <a:rPr lang="tr-TR" dirty="0" smtClean="0"/>
              <a:t>, 2009</a:t>
            </a:r>
            <a:endParaRPr lang="tr-TR" dirty="0"/>
          </a:p>
        </p:txBody>
      </p:sp>
      <p:pic>
        <p:nvPicPr>
          <p:cNvPr id="13" name="İçerik Yer Tutucusu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38" y="1047751"/>
            <a:ext cx="6640124" cy="4324350"/>
          </a:xfrm>
        </p:spPr>
      </p:pic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7"/>
          <a:stretch/>
        </p:blipFill>
        <p:spPr>
          <a:xfrm>
            <a:off x="8234238" y="839729"/>
            <a:ext cx="3119562" cy="474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24</a:t>
            </a:fld>
            <a:endParaRPr lang="tr-TR"/>
          </a:p>
        </p:txBody>
      </p:sp>
      <p:sp>
        <p:nvSpPr>
          <p:cNvPr id="11" name="Altbilgi Yer Tutucusu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Murchison</a:t>
            </a:r>
            <a:r>
              <a:rPr lang="tr-TR" dirty="0"/>
              <a:t>, 2009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238" y="365007"/>
            <a:ext cx="3119562" cy="5354969"/>
          </a:xfrm>
          <a:prstGeom prst="rect">
            <a:avLst/>
          </a:prstGeom>
        </p:spPr>
      </p:pic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00" y="683159"/>
            <a:ext cx="5610399" cy="5246367"/>
          </a:xfrm>
        </p:spPr>
      </p:pic>
    </p:spTree>
    <p:extLst>
      <p:ext uri="{BB962C8B-B14F-4D97-AF65-F5344CB8AC3E}">
        <p14:creationId xmlns:p14="http://schemas.microsoft.com/office/powerpoint/2010/main" val="393025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25</a:t>
            </a:fld>
            <a:endParaRPr lang="tr-TR"/>
          </a:p>
        </p:txBody>
      </p:sp>
      <p:graphicFrame>
        <p:nvGraphicFramePr>
          <p:cNvPr id="3" name="İçerik Yer Tutucus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223857"/>
              </p:ext>
            </p:extLst>
          </p:nvPr>
        </p:nvGraphicFramePr>
        <p:xfrm>
          <a:off x="838200" y="1398587"/>
          <a:ext cx="10515600" cy="4957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 dirty="0" err="1" smtClean="0">
                <a:solidFill>
                  <a:srgbClr val="760000"/>
                </a:solidFill>
              </a:rPr>
              <a:t>In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conclusion</a:t>
            </a:r>
            <a:r>
              <a:rPr lang="tr-TR" dirty="0" smtClean="0">
                <a:solidFill>
                  <a:srgbClr val="760000"/>
                </a:solidFill>
              </a:rPr>
              <a:t>;</a:t>
            </a:r>
            <a:endParaRPr lang="tr-TR" dirty="0">
              <a:solidFill>
                <a:srgbClr val="7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4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375"/>
          </a:xfrm>
        </p:spPr>
        <p:txBody>
          <a:bodyPr/>
          <a:lstStyle/>
          <a:p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References</a:t>
            </a:r>
            <a:endParaRPr lang="tr-TR" dirty="0">
              <a:solidFill>
                <a:srgbClr val="76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81150"/>
            <a:ext cx="10515600" cy="491490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tr-TR" dirty="0" err="1"/>
              <a:t>Martins</a:t>
            </a:r>
            <a:r>
              <a:rPr lang="tr-TR" dirty="0"/>
              <a:t>, M.I.M., de </a:t>
            </a:r>
            <a:r>
              <a:rPr lang="tr-TR" dirty="0" err="1"/>
              <a:t>Souza</a:t>
            </a:r>
            <a:r>
              <a:rPr lang="tr-TR" dirty="0"/>
              <a:t>, F., </a:t>
            </a:r>
            <a:r>
              <a:rPr lang="tr-TR" dirty="0" err="1"/>
              <a:t>Ferreira</a:t>
            </a:r>
            <a:r>
              <a:rPr lang="tr-TR" dirty="0"/>
              <a:t>, F., &amp; </a:t>
            </a:r>
            <a:r>
              <a:rPr lang="tr-TR" dirty="0" err="1"/>
              <a:t>Gobello</a:t>
            </a:r>
            <a:r>
              <a:rPr lang="tr-TR" dirty="0"/>
              <a:t>, C. (2005). </a:t>
            </a:r>
            <a:r>
              <a:rPr lang="tr-TR" i="1" dirty="0" smtClean="0"/>
              <a:t>Canine </a:t>
            </a:r>
            <a:r>
              <a:rPr lang="tr-TR" i="1" dirty="0" err="1" smtClean="0"/>
              <a:t>transmissible</a:t>
            </a:r>
            <a:r>
              <a:rPr lang="tr-TR" i="1" dirty="0" smtClean="0"/>
              <a:t> </a:t>
            </a:r>
            <a:r>
              <a:rPr lang="en-US" i="1" dirty="0" smtClean="0"/>
              <a:t>venereal </a:t>
            </a:r>
            <a:r>
              <a:rPr lang="en-US" i="1" dirty="0"/>
              <a:t>tumor: Etiology, pathology, diagnosis and treatment. </a:t>
            </a:r>
            <a:r>
              <a:rPr lang="en-US" dirty="0"/>
              <a:t>In: </a:t>
            </a:r>
            <a:r>
              <a:rPr lang="en-US" dirty="0" err="1"/>
              <a:t>Concannon</a:t>
            </a:r>
            <a:r>
              <a:rPr lang="en-US" dirty="0" smtClean="0"/>
              <a:t>, </a:t>
            </a:r>
            <a:r>
              <a:rPr lang="tr-TR" dirty="0" smtClean="0"/>
              <a:t>P.W</a:t>
            </a:r>
            <a:r>
              <a:rPr lang="tr-TR" dirty="0"/>
              <a:t>., </a:t>
            </a:r>
            <a:r>
              <a:rPr lang="tr-TR" dirty="0" err="1"/>
              <a:t>England</a:t>
            </a:r>
            <a:r>
              <a:rPr lang="tr-TR" dirty="0"/>
              <a:t>, G., </a:t>
            </a:r>
            <a:r>
              <a:rPr lang="tr-TR" dirty="0" err="1"/>
              <a:t>Verstegen</a:t>
            </a:r>
            <a:r>
              <a:rPr lang="tr-TR" dirty="0"/>
              <a:t>, III J., </a:t>
            </a:r>
            <a:r>
              <a:rPr lang="tr-TR" dirty="0" err="1"/>
              <a:t>Linde-Forsberg</a:t>
            </a:r>
            <a:r>
              <a:rPr lang="tr-TR" dirty="0"/>
              <a:t>, C. (</a:t>
            </a:r>
            <a:r>
              <a:rPr lang="tr-TR" dirty="0" err="1"/>
              <a:t>Eds</a:t>
            </a:r>
            <a:r>
              <a:rPr lang="tr-TR" dirty="0"/>
              <a:t>.). </a:t>
            </a:r>
            <a:r>
              <a:rPr lang="tr-TR" dirty="0" err="1"/>
              <a:t>Recent</a:t>
            </a:r>
            <a:r>
              <a:rPr lang="tr-TR" dirty="0"/>
              <a:t> </a:t>
            </a:r>
            <a:r>
              <a:rPr lang="tr-TR" dirty="0" err="1"/>
              <a:t>Advances</a:t>
            </a:r>
            <a:r>
              <a:rPr lang="tr-TR" dirty="0"/>
              <a:t> </a:t>
            </a:r>
            <a:r>
              <a:rPr lang="tr-TR" dirty="0" smtClean="0"/>
              <a:t>in</a:t>
            </a:r>
            <a:r>
              <a:rPr lang="en-US" dirty="0" smtClean="0"/>
              <a:t> </a:t>
            </a:r>
            <a:r>
              <a:rPr lang="en-US" dirty="0"/>
              <a:t>Small Animal Reproduction, International Veterinary Information Service, </a:t>
            </a:r>
            <a:r>
              <a:rPr lang="en-US" dirty="0" smtClean="0"/>
              <a:t>Ithaca,</a:t>
            </a:r>
            <a:r>
              <a:rPr lang="tr-TR" dirty="0" smtClean="0"/>
              <a:t>NY.</a:t>
            </a:r>
          </a:p>
          <a:p>
            <a:pPr algn="just"/>
            <a:r>
              <a:rPr lang="en-US" dirty="0" err="1"/>
              <a:t>Calvet</a:t>
            </a:r>
            <a:r>
              <a:rPr lang="en-US" dirty="0"/>
              <a:t>, C.A., </a:t>
            </a:r>
            <a:r>
              <a:rPr lang="en-US" dirty="0" err="1"/>
              <a:t>Leifer</a:t>
            </a:r>
            <a:r>
              <a:rPr lang="en-US" dirty="0"/>
              <a:t>, C.E., &amp; McEwen, E.G. (1982). </a:t>
            </a:r>
            <a:r>
              <a:rPr lang="en-US" i="1" dirty="0"/>
              <a:t>Vincristine for the treatment </a:t>
            </a:r>
            <a:r>
              <a:rPr lang="en-US" i="1" dirty="0" smtClean="0"/>
              <a:t>of</a:t>
            </a:r>
            <a:r>
              <a:rPr lang="en-US" dirty="0" smtClean="0"/>
              <a:t> </a:t>
            </a:r>
            <a:r>
              <a:rPr lang="en-US" i="1" dirty="0"/>
              <a:t>Transmissible Venereal Tumor in the dog</a:t>
            </a:r>
            <a:r>
              <a:rPr lang="en-US" dirty="0"/>
              <a:t>. Journal of American Veterinary </a:t>
            </a:r>
            <a:r>
              <a:rPr lang="en-US" dirty="0" smtClean="0"/>
              <a:t>Medical</a:t>
            </a:r>
            <a:r>
              <a:rPr lang="tr-TR" dirty="0" smtClean="0"/>
              <a:t> </a:t>
            </a:r>
            <a:r>
              <a:rPr lang="tr-TR" dirty="0" err="1" smtClean="0"/>
              <a:t>Association</a:t>
            </a:r>
            <a:r>
              <a:rPr lang="tr-TR" dirty="0"/>
              <a:t>, 181, 163-164</a:t>
            </a:r>
            <a:r>
              <a:rPr lang="tr-TR" dirty="0" smtClean="0"/>
              <a:t>.</a:t>
            </a:r>
          </a:p>
          <a:p>
            <a:pPr algn="just"/>
            <a:r>
              <a:rPr lang="en-US" dirty="0" err="1"/>
              <a:t>Nak</a:t>
            </a:r>
            <a:r>
              <a:rPr lang="en-US" dirty="0"/>
              <a:t>, D., </a:t>
            </a:r>
            <a:r>
              <a:rPr lang="en-US" dirty="0" err="1"/>
              <a:t>Nak</a:t>
            </a:r>
            <a:r>
              <a:rPr lang="en-US" dirty="0"/>
              <a:t>, Y., </a:t>
            </a:r>
            <a:r>
              <a:rPr lang="en-US" dirty="0" err="1"/>
              <a:t>Cangul</a:t>
            </a:r>
            <a:r>
              <a:rPr lang="en-US" dirty="0"/>
              <a:t>, I.T., &amp; Tuna, B. (2005). A </a:t>
            </a:r>
            <a:r>
              <a:rPr lang="en-US" dirty="0" err="1"/>
              <a:t>clinico</a:t>
            </a:r>
            <a:r>
              <a:rPr lang="en-US" dirty="0"/>
              <a:t>-pathological study on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effect </a:t>
            </a:r>
            <a:r>
              <a:rPr lang="en-US" dirty="0"/>
              <a:t>of vincristine on transmissible venereal tumor in the dog. Journal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Veterinary </a:t>
            </a:r>
            <a:r>
              <a:rPr lang="en-US" dirty="0"/>
              <a:t>Medicine. A, Physiology, Pathology, Clinical Medicine, 52, 366-370.</a:t>
            </a:r>
            <a:endParaRPr lang="tr-TR" dirty="0" smtClean="0"/>
          </a:p>
          <a:p>
            <a:pPr algn="just"/>
            <a:r>
              <a:rPr lang="en-US" dirty="0" err="1" smtClean="0"/>
              <a:t>Strakova</a:t>
            </a:r>
            <a:r>
              <a:rPr lang="en-US" dirty="0"/>
              <a:t>, A., &amp; Murchison, E. P. (2014). The changing global distribution and prevalence of canine transmissible venereal </a:t>
            </a:r>
            <a:r>
              <a:rPr lang="en-US" dirty="0" err="1"/>
              <a:t>tumour</a:t>
            </a:r>
            <a:r>
              <a:rPr lang="en-US" dirty="0"/>
              <a:t>. </a:t>
            </a:r>
            <a:r>
              <a:rPr lang="en-US" i="1" dirty="0"/>
              <a:t>BMC veterinary research</a:t>
            </a:r>
            <a:r>
              <a:rPr lang="en-US" dirty="0"/>
              <a:t>, </a:t>
            </a:r>
            <a:r>
              <a:rPr lang="en-US" i="1" dirty="0"/>
              <a:t>10</a:t>
            </a:r>
            <a:r>
              <a:rPr lang="en-US" dirty="0"/>
              <a:t>(1), 168</a:t>
            </a:r>
            <a:r>
              <a:rPr lang="en-US" dirty="0" smtClean="0"/>
              <a:t>.</a:t>
            </a:r>
            <a:endParaRPr lang="tr-TR" dirty="0" smtClean="0"/>
          </a:p>
          <a:p>
            <a:pPr algn="just"/>
            <a:r>
              <a:rPr lang="en-US" dirty="0" err="1"/>
              <a:t>Strakova</a:t>
            </a:r>
            <a:r>
              <a:rPr lang="en-US" dirty="0"/>
              <a:t>, A., &amp; Murchison, E. P. (2015). The cancer which survived: insights from the genome of an 11000 year-old cancer. </a:t>
            </a:r>
            <a:r>
              <a:rPr lang="en-US" i="1" dirty="0"/>
              <a:t>Current opinion in genetics &amp; development</a:t>
            </a:r>
            <a:r>
              <a:rPr lang="en-US" dirty="0"/>
              <a:t>, </a:t>
            </a:r>
            <a:r>
              <a:rPr lang="en-US" i="1" dirty="0"/>
              <a:t>30</a:t>
            </a:r>
            <a:r>
              <a:rPr lang="en-US" dirty="0"/>
              <a:t>, 49-55.</a:t>
            </a:r>
            <a:endParaRPr lang="tr-TR" dirty="0" smtClean="0"/>
          </a:p>
          <a:p>
            <a:pPr algn="just"/>
            <a:r>
              <a:rPr lang="en-US" dirty="0" err="1"/>
              <a:t>Ganguly</a:t>
            </a:r>
            <a:r>
              <a:rPr lang="en-US" dirty="0"/>
              <a:t>, B., Das, U., &amp; Das, A. K. (2016). Canine transmissible venereal </a:t>
            </a:r>
            <a:r>
              <a:rPr lang="en-US" dirty="0" err="1"/>
              <a:t>tumour</a:t>
            </a:r>
            <a:r>
              <a:rPr lang="en-US" dirty="0"/>
              <a:t>: a review. Veterinary and comparative oncology, 14(1), 1-12</a:t>
            </a:r>
            <a:r>
              <a:rPr lang="en-US" dirty="0" smtClean="0"/>
              <a:t>.</a:t>
            </a:r>
            <a:endParaRPr lang="tr-TR" dirty="0"/>
          </a:p>
          <a:p>
            <a:pPr algn="just"/>
            <a:r>
              <a:rPr lang="en-US" dirty="0" err="1"/>
              <a:t>Siddle</a:t>
            </a:r>
            <a:r>
              <a:rPr lang="en-US" dirty="0"/>
              <a:t>, H. V., &amp; Kaufman, J. (2015). Immunology of naturally transmissible </a:t>
            </a:r>
            <a:r>
              <a:rPr lang="en-US" dirty="0" err="1"/>
              <a:t>tumours</a:t>
            </a:r>
            <a:r>
              <a:rPr lang="en-US" dirty="0"/>
              <a:t>. </a:t>
            </a:r>
            <a:r>
              <a:rPr lang="en-US" i="1" dirty="0"/>
              <a:t>Immunology</a:t>
            </a:r>
            <a:r>
              <a:rPr lang="en-US" dirty="0"/>
              <a:t>, </a:t>
            </a:r>
            <a:r>
              <a:rPr lang="en-US" i="1" dirty="0"/>
              <a:t>144</a:t>
            </a:r>
            <a:r>
              <a:rPr lang="en-US" dirty="0"/>
              <a:t>(1), 11-20</a:t>
            </a:r>
            <a:r>
              <a:rPr lang="en-US" dirty="0" smtClean="0"/>
              <a:t>.</a:t>
            </a:r>
            <a:endParaRPr lang="tr-TR" dirty="0" smtClean="0"/>
          </a:p>
          <a:p>
            <a:pPr algn="just"/>
            <a:r>
              <a:rPr lang="en-US" dirty="0"/>
              <a:t>Murchison, E. P. (2009). Clonally transmissible cancers in dogs and Tasmanian devils. </a:t>
            </a:r>
            <a:r>
              <a:rPr lang="en-US" i="1" dirty="0"/>
              <a:t>Oncogene</a:t>
            </a:r>
            <a:r>
              <a:rPr lang="en-US" dirty="0"/>
              <a:t>, </a:t>
            </a:r>
            <a:r>
              <a:rPr lang="en-US" i="1" dirty="0"/>
              <a:t>27</a:t>
            </a:r>
            <a:r>
              <a:rPr lang="en-US" dirty="0"/>
              <a:t>(S2), S19.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32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4994275"/>
            <a:ext cx="10515600" cy="1325563"/>
          </a:xfrm>
        </p:spPr>
        <p:txBody>
          <a:bodyPr/>
          <a:lstStyle/>
          <a:p>
            <a:pPr algn="ctr"/>
            <a:r>
              <a:rPr lang="tr-TR" dirty="0" err="1" smtClean="0"/>
              <a:t>Thank</a:t>
            </a:r>
            <a:r>
              <a:rPr lang="tr-TR" dirty="0" smtClean="0"/>
              <a:t>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your</a:t>
            </a:r>
            <a:r>
              <a:rPr lang="tr-TR" dirty="0" smtClean="0"/>
              <a:t> </a:t>
            </a:r>
            <a:r>
              <a:rPr lang="tr-TR" dirty="0" err="1" smtClean="0"/>
              <a:t>attention</a:t>
            </a:r>
            <a:r>
              <a:rPr lang="tr-TR" dirty="0" smtClean="0"/>
              <a:t>…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30" y="391913"/>
            <a:ext cx="6391539" cy="4793655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21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7475"/>
            <a:ext cx="10932476" cy="1325563"/>
          </a:xfrm>
        </p:spPr>
        <p:txBody>
          <a:bodyPr/>
          <a:lstStyle/>
          <a:p>
            <a:r>
              <a:rPr lang="tr-TR" dirty="0" smtClean="0">
                <a:solidFill>
                  <a:srgbClr val="760000"/>
                </a:solidFill>
              </a:rPr>
              <a:t>Tasmanian Devil </a:t>
            </a:r>
            <a:r>
              <a:rPr lang="tr-TR" dirty="0" err="1" smtClean="0">
                <a:solidFill>
                  <a:srgbClr val="760000"/>
                </a:solidFill>
              </a:rPr>
              <a:t>Facial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Tumour</a:t>
            </a:r>
            <a:r>
              <a:rPr lang="tr-TR" dirty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Disease</a:t>
            </a:r>
            <a:r>
              <a:rPr lang="tr-TR" dirty="0" smtClean="0">
                <a:solidFill>
                  <a:srgbClr val="760000"/>
                </a:solidFill>
              </a:rPr>
              <a:t> (DFTD)</a:t>
            </a:r>
            <a:endParaRPr lang="tr-TR" dirty="0">
              <a:solidFill>
                <a:srgbClr val="760000"/>
              </a:solidFill>
            </a:endParaRPr>
          </a:p>
        </p:txBody>
      </p:sp>
      <p:pic>
        <p:nvPicPr>
          <p:cNvPr id="1026" name="Picture 2" descr="DFTD tasmanian ile ilgili gÃ¶rsel sonucu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" y="1554437"/>
            <a:ext cx="6847756" cy="470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FTD tasmanian ile ilgili gÃ¶rsel sonuc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r="14667"/>
          <a:stretch/>
        </p:blipFill>
        <p:spPr bwMode="auto">
          <a:xfrm>
            <a:off x="8119660" y="1399330"/>
            <a:ext cx="3250967" cy="2513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9659" y="3922973"/>
            <a:ext cx="3250967" cy="2438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https://www.devilark.org.au/tasmanian-devil/dftd 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5499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760000"/>
                </a:solidFill>
              </a:rPr>
              <a:t>Canine </a:t>
            </a:r>
            <a:r>
              <a:rPr lang="tr-TR" dirty="0" err="1" smtClean="0">
                <a:solidFill>
                  <a:srgbClr val="760000"/>
                </a:solidFill>
              </a:rPr>
              <a:t>Transmissible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Venereal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Tumour</a:t>
            </a:r>
            <a:r>
              <a:rPr lang="tr-TR" dirty="0" smtClean="0">
                <a:solidFill>
                  <a:srgbClr val="760000"/>
                </a:solidFill>
              </a:rPr>
              <a:t> (CTVT)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20836" t="9498" r="31556" b="26058"/>
          <a:stretch/>
        </p:blipFill>
        <p:spPr>
          <a:xfrm>
            <a:off x="1444874" y="1690687"/>
            <a:ext cx="4609666" cy="4680000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4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/>
          <a:srcRect l="25048"/>
          <a:stretch/>
        </p:blipFill>
        <p:spPr>
          <a:xfrm>
            <a:off x="6280214" y="1676350"/>
            <a:ext cx="4679864" cy="4680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35" y="1690686"/>
            <a:ext cx="911837" cy="14097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939" y="1311225"/>
            <a:ext cx="1332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760000"/>
                </a:solidFill>
              </a:rPr>
              <a:t>In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other</a:t>
            </a:r>
            <a:r>
              <a:rPr lang="tr-TR" dirty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species</a:t>
            </a:r>
            <a:r>
              <a:rPr lang="tr-TR" dirty="0" smtClean="0">
                <a:solidFill>
                  <a:srgbClr val="760000"/>
                </a:solidFill>
              </a:rPr>
              <a:t>? </a:t>
            </a:r>
            <a:endParaRPr lang="tr-TR" dirty="0">
              <a:solidFill>
                <a:srgbClr val="76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5</a:t>
            </a:fld>
            <a:endParaRPr lang="tr-TR"/>
          </a:p>
        </p:txBody>
      </p:sp>
      <p:pic>
        <p:nvPicPr>
          <p:cNvPr id="3074" name="Picture 2" descr="coyote ile ilgili gÃ¶rsel sonucu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00" y="1659350"/>
            <a:ext cx="3240000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x ile ilgili gÃ¶rsel sonuc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r="9584"/>
          <a:stretch/>
        </p:blipFill>
        <p:spPr bwMode="auto">
          <a:xfrm>
            <a:off x="8195850" y="1659350"/>
            <a:ext cx="3153600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frican wild dog ile ilgili gÃ¶rsel sonucu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 bwMode="auto">
          <a:xfrm>
            <a:off x="4881557" y="2587625"/>
            <a:ext cx="2429692" cy="354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question mark  ile ilgili gÃ¶rsel sonuc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747" y="1459340"/>
            <a:ext cx="1036506" cy="103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837635" y="6077247"/>
            <a:ext cx="1078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/>
              <a:t>Coyote</a:t>
            </a:r>
            <a:endParaRPr lang="tr-TR" sz="2400" b="1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9467438" y="6077247"/>
            <a:ext cx="621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/>
              <a:t>Fox</a:t>
            </a:r>
            <a:endParaRPr lang="tr-TR" sz="2400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4945815" y="6152800"/>
            <a:ext cx="233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/>
              <a:t>African</a:t>
            </a:r>
            <a:r>
              <a:rPr lang="tr-TR" sz="2400" b="1" dirty="0" smtClean="0"/>
              <a:t> Wild </a:t>
            </a:r>
            <a:r>
              <a:rPr lang="tr-TR" sz="2400" b="1" dirty="0" err="1" smtClean="0"/>
              <a:t>Dog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1898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760000"/>
                </a:solidFill>
              </a:rPr>
              <a:t>How </a:t>
            </a:r>
            <a:r>
              <a:rPr lang="tr-TR" dirty="0" err="1" smtClean="0">
                <a:solidFill>
                  <a:srgbClr val="760000"/>
                </a:solidFill>
              </a:rPr>
              <a:t>old</a:t>
            </a:r>
            <a:r>
              <a:rPr lang="tr-TR" dirty="0" smtClean="0">
                <a:solidFill>
                  <a:srgbClr val="760000"/>
                </a:solidFill>
              </a:rPr>
              <a:t> is CTVT?</a:t>
            </a:r>
            <a:endParaRPr lang="tr-TR" dirty="0">
              <a:solidFill>
                <a:srgbClr val="760000"/>
              </a:solidFill>
            </a:endParaRPr>
          </a:p>
        </p:txBody>
      </p:sp>
      <p:pic>
        <p:nvPicPr>
          <p:cNvPr id="2050" name="Picture 2" descr="original do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987" y="1351994"/>
            <a:ext cx="588402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Image credit: Emma Werner</a:t>
            </a:r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5041575" y="5472499"/>
            <a:ext cx="2150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/>
              <a:t>«</a:t>
            </a:r>
            <a:r>
              <a:rPr lang="tr-TR" sz="2400" b="1" dirty="0" err="1" smtClean="0"/>
              <a:t>Founder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Dog</a:t>
            </a:r>
            <a:r>
              <a:rPr lang="tr-TR" sz="2400" b="1" dirty="0" smtClean="0"/>
              <a:t>»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110497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7" r="17385" b="14557"/>
          <a:stretch/>
        </p:blipFill>
        <p:spPr>
          <a:xfrm>
            <a:off x="3543300" y="1840514"/>
            <a:ext cx="5067300" cy="4515836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7</a:t>
            </a:fld>
            <a:endParaRPr lang="tr-TR"/>
          </a:p>
        </p:txBody>
      </p:sp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82300" cy="1325563"/>
          </a:xfrm>
        </p:spPr>
        <p:txBody>
          <a:bodyPr/>
          <a:lstStyle/>
          <a:p>
            <a:r>
              <a:rPr lang="tr-TR" dirty="0" smtClean="0">
                <a:solidFill>
                  <a:srgbClr val="760000"/>
                </a:solidFill>
              </a:rPr>
              <a:t>How </a:t>
            </a:r>
            <a:r>
              <a:rPr lang="tr-TR" dirty="0" err="1" smtClean="0">
                <a:solidFill>
                  <a:srgbClr val="760000"/>
                </a:solidFill>
              </a:rPr>
              <a:t>does</a:t>
            </a:r>
            <a:r>
              <a:rPr lang="tr-TR" dirty="0" smtClean="0">
                <a:solidFill>
                  <a:srgbClr val="760000"/>
                </a:solidFill>
              </a:rPr>
              <a:t> CTVT </a:t>
            </a:r>
            <a:r>
              <a:rPr lang="tr-TR" dirty="0" err="1" smtClean="0">
                <a:solidFill>
                  <a:srgbClr val="760000"/>
                </a:solidFill>
              </a:rPr>
              <a:t>still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carry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Founder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Dog’s</a:t>
            </a:r>
            <a:r>
              <a:rPr lang="tr-TR" dirty="0" smtClean="0">
                <a:solidFill>
                  <a:srgbClr val="760000"/>
                </a:solidFill>
              </a:rPr>
              <a:t> DNA?</a:t>
            </a:r>
            <a:endParaRPr lang="tr-TR" dirty="0">
              <a:solidFill>
                <a:srgbClr val="7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72" y="1079410"/>
            <a:ext cx="7267856" cy="5459502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760000"/>
                </a:solidFill>
              </a:rPr>
              <a:t>How is CTVT spread?</a:t>
            </a:r>
            <a:endParaRPr lang="tr-TR" dirty="0">
              <a:solidFill>
                <a:srgbClr val="760000"/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 smtClean="0"/>
              <a:t>Strakova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Murchison</a:t>
            </a:r>
            <a:r>
              <a:rPr lang="tr-TR" dirty="0" smtClean="0"/>
              <a:t>, 2015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5346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760000"/>
                </a:solidFill>
              </a:rPr>
              <a:t>When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was</a:t>
            </a:r>
            <a:r>
              <a:rPr lang="tr-TR" dirty="0" smtClean="0">
                <a:solidFill>
                  <a:srgbClr val="760000"/>
                </a:solidFill>
              </a:rPr>
              <a:t> it </a:t>
            </a:r>
            <a:r>
              <a:rPr lang="tr-TR" dirty="0" err="1" smtClean="0">
                <a:solidFill>
                  <a:srgbClr val="760000"/>
                </a:solidFill>
              </a:rPr>
              <a:t>first</a:t>
            </a:r>
            <a:r>
              <a:rPr lang="tr-TR" dirty="0" smtClean="0">
                <a:solidFill>
                  <a:srgbClr val="760000"/>
                </a:solidFill>
              </a:rPr>
              <a:t> </a:t>
            </a:r>
            <a:r>
              <a:rPr lang="tr-TR" dirty="0" err="1" smtClean="0">
                <a:solidFill>
                  <a:srgbClr val="760000"/>
                </a:solidFill>
              </a:rPr>
              <a:t>discovered</a:t>
            </a:r>
            <a:r>
              <a:rPr lang="tr-TR" dirty="0" smtClean="0">
                <a:solidFill>
                  <a:srgbClr val="760000"/>
                </a:solidFill>
              </a:rPr>
              <a:t>?</a:t>
            </a:r>
            <a:endParaRPr lang="tr-TR" dirty="0">
              <a:solidFill>
                <a:srgbClr val="76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8891" y="2409031"/>
            <a:ext cx="10894218" cy="295751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u="sng" dirty="0" smtClean="0"/>
              <a:t>First </a:t>
            </a:r>
            <a:r>
              <a:rPr lang="tr-TR" u="sng" dirty="0" err="1" smtClean="0"/>
              <a:t>description</a:t>
            </a:r>
            <a:r>
              <a:rPr lang="tr-TR" u="sng" dirty="0" smtClean="0"/>
              <a:t> </a:t>
            </a:r>
            <a:r>
              <a:rPr lang="tr-TR" dirty="0" smtClean="0"/>
              <a:t>– </a:t>
            </a:r>
            <a:r>
              <a:rPr lang="tr-TR" dirty="0" err="1" smtClean="0"/>
              <a:t>Hujard</a:t>
            </a:r>
            <a:r>
              <a:rPr lang="tr-TR" dirty="0" smtClean="0"/>
              <a:t>, 1820, Europe</a:t>
            </a:r>
          </a:p>
          <a:p>
            <a:pPr algn="just">
              <a:lnSpc>
                <a:spcPct val="150000"/>
              </a:lnSpc>
            </a:pPr>
            <a:r>
              <a:rPr lang="tr-TR" u="sng" dirty="0" smtClean="0"/>
              <a:t>First </a:t>
            </a:r>
            <a:r>
              <a:rPr lang="tr-TR" u="sng" dirty="0" err="1" smtClean="0"/>
              <a:t>documentation</a:t>
            </a:r>
            <a:r>
              <a:rPr lang="tr-TR" u="sng" dirty="0" smtClean="0"/>
              <a:t> </a:t>
            </a:r>
            <a:r>
              <a:rPr lang="tr-TR" dirty="0" smtClean="0"/>
              <a:t>– </a:t>
            </a:r>
            <a:r>
              <a:rPr lang="tr-TR" dirty="0" err="1" smtClean="0"/>
              <a:t>Novinsky</a:t>
            </a:r>
            <a:r>
              <a:rPr lang="tr-TR" dirty="0" smtClean="0"/>
              <a:t>, 1876, </a:t>
            </a:r>
            <a:r>
              <a:rPr lang="tr-TR" dirty="0" err="1" smtClean="0"/>
              <a:t>Russia</a:t>
            </a:r>
            <a:endParaRPr lang="en-US" dirty="0" smtClean="0"/>
          </a:p>
          <a:p>
            <a:pPr lvl="1" algn="just">
              <a:lnSpc>
                <a:spcPct val="150000"/>
              </a:lnSpc>
            </a:pPr>
            <a:r>
              <a:rPr lang="tr-TR" dirty="0" err="1" smtClean="0"/>
              <a:t>Novinsky</a:t>
            </a:r>
            <a:r>
              <a:rPr lang="tr-TR" dirty="0" smtClean="0"/>
              <a:t> </a:t>
            </a:r>
            <a:r>
              <a:rPr lang="tr-TR" dirty="0" err="1" smtClean="0"/>
              <a:t>demonstrated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transplantation</a:t>
            </a:r>
            <a:r>
              <a:rPr lang="tr-TR" dirty="0" smtClean="0"/>
              <a:t> </a:t>
            </a:r>
            <a:r>
              <a:rPr lang="en-US" dirty="0" smtClean="0"/>
              <a:t>of the </a:t>
            </a:r>
            <a:r>
              <a:rPr lang="en-US" dirty="0" err="1" smtClean="0"/>
              <a:t>tumour</a:t>
            </a:r>
            <a:r>
              <a:rPr lang="en-US" dirty="0" smtClean="0"/>
              <a:t> from one dog to another by infecting</a:t>
            </a:r>
            <a:r>
              <a:rPr lang="tr-TR" dirty="0" smtClean="0"/>
              <a:t> </a:t>
            </a:r>
            <a:r>
              <a:rPr lang="tr-TR" dirty="0" err="1" smtClean="0"/>
              <a:t>them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tumour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83E-5C4A-4654-8F41-84558D32BCC0}" type="slidenum">
              <a:rPr lang="tr-TR" smtClean="0"/>
              <a:pPr/>
              <a:t>9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 cstate="print"/>
          <a:srcRect l="8889" t="6965" r="7777" b="27441"/>
          <a:stretch/>
        </p:blipFill>
        <p:spPr>
          <a:xfrm>
            <a:off x="9267825" y="931067"/>
            <a:ext cx="1428750" cy="1749425"/>
          </a:xfrm>
          <a:prstGeom prst="rect">
            <a:avLst/>
          </a:prstGeom>
        </p:spPr>
      </p:pic>
      <p:sp>
        <p:nvSpPr>
          <p:cNvPr id="9" name="İçerik Yer Tutucusu 2"/>
          <p:cNvSpPr txBox="1">
            <a:spLocks/>
          </p:cNvSpPr>
          <p:nvPr/>
        </p:nvSpPr>
        <p:spPr>
          <a:xfrm>
            <a:off x="566738" y="3969542"/>
            <a:ext cx="8863012" cy="2735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9466385" y="2771019"/>
            <a:ext cx="103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Novinsky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80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1805</TotalTime>
  <Words>2027</Words>
  <Application>Microsoft Office PowerPoint</Application>
  <PresentationFormat>Geniş ekran</PresentationFormat>
  <Paragraphs>182</Paragraphs>
  <Slides>27</Slides>
  <Notes>26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Teması</vt:lpstr>
      <vt:lpstr>Immunology of Canine Transmissible Venereal Tumour </vt:lpstr>
      <vt:lpstr>Transmissible Cancers in Mammals</vt:lpstr>
      <vt:lpstr>Tasmanian Devil Facial Tumour Disease (DFTD)</vt:lpstr>
      <vt:lpstr>Canine Transmissible Venereal Tumour (CTVT)</vt:lpstr>
      <vt:lpstr>In other species? </vt:lpstr>
      <vt:lpstr>How old is CTVT?</vt:lpstr>
      <vt:lpstr>How does CTVT still carry Founder Dog’s DNA?</vt:lpstr>
      <vt:lpstr>How is CTVT spread?</vt:lpstr>
      <vt:lpstr>When was it first discovered?</vt:lpstr>
      <vt:lpstr>CTVT worldwide distribution by country, Strakova and Murchison, 2014</vt:lpstr>
      <vt:lpstr>Clinical Appearance</vt:lpstr>
      <vt:lpstr>Clinical Progression</vt:lpstr>
      <vt:lpstr>Other Clinical Symptoms</vt:lpstr>
      <vt:lpstr>Metastasis</vt:lpstr>
      <vt:lpstr>Diagnosis</vt:lpstr>
      <vt:lpstr>The global distribution of treatment protocols</vt:lpstr>
      <vt:lpstr>Conventional Treatment  (Vincristine Chemotherapy)</vt:lpstr>
      <vt:lpstr>Treatment - A New Approach</vt:lpstr>
      <vt:lpstr>PowerPoint Sunusu</vt:lpstr>
      <vt:lpstr>PowerPoint Sunusu</vt:lpstr>
      <vt:lpstr>Immune Escape Strategies</vt:lpstr>
      <vt:lpstr>3 Phases of CTVT Progression</vt:lpstr>
      <vt:lpstr>PowerPoint Sunusu</vt:lpstr>
      <vt:lpstr>PowerPoint Sunusu</vt:lpstr>
      <vt:lpstr>In conclusion;</vt:lpstr>
      <vt:lpstr> References</vt:lpstr>
      <vt:lpstr>Thank you for your attention…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Immunology of Canine Transmissible Venereal Tumour</dc:title>
  <dc:creator>gizem tez</dc:creator>
  <cp:lastModifiedBy>Halit</cp:lastModifiedBy>
  <cp:revision>134</cp:revision>
  <dcterms:created xsi:type="dcterms:W3CDTF">2018-04-02T11:39:18Z</dcterms:created>
  <dcterms:modified xsi:type="dcterms:W3CDTF">2020-01-03T11:09:13Z</dcterms:modified>
</cp:coreProperties>
</file>