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624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769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152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840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59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6056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223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058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71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323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722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FC434-3445-4618-B855-81E76DBBF0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987AD-5265-4DC3-8C67-2631B3E4FD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78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831735" y="743505"/>
            <a:ext cx="45725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Floresanlı Antikor (</a:t>
            </a:r>
            <a:r>
              <a:rPr lang="tr-TR" dirty="0" err="1" smtClean="0"/>
              <a:t>İmmunfloresans</a:t>
            </a:r>
            <a:r>
              <a:rPr lang="tr-TR" dirty="0" smtClean="0"/>
              <a:t>) Deneyleri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1182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668356" y="72461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Floresanlı Antikorla Boyanmış Preparatların incelenmesi</a:t>
            </a:r>
          </a:p>
          <a:p>
            <a:r>
              <a:rPr lang="tr-TR" dirty="0" smtClean="0"/>
              <a:t>Bu preparatları incelemek için önce lamelle örtülür. Preparatlar bekletilmeden</a:t>
            </a:r>
          </a:p>
          <a:p>
            <a:r>
              <a:rPr lang="tr-TR" dirty="0" smtClean="0"/>
              <a:t>incelenir. </a:t>
            </a:r>
            <a:r>
              <a:rPr lang="tr-TR" dirty="0" err="1" smtClean="0"/>
              <a:t>Floresans</a:t>
            </a:r>
            <a:r>
              <a:rPr lang="tr-TR" dirty="0" smtClean="0"/>
              <a:t> </a:t>
            </a:r>
            <a:r>
              <a:rPr lang="tr-TR" dirty="0" err="1" smtClean="0"/>
              <a:t>mikroskopi</a:t>
            </a:r>
            <a:r>
              <a:rPr lang="tr-TR" dirty="0" smtClean="0"/>
              <a:t> sonuçları değerlendirilir.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668356" y="2052923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smtClean="0"/>
              <a:t>Preparatların Lamel ile Örtülmesi</a:t>
            </a:r>
          </a:p>
          <a:p>
            <a:r>
              <a:rPr lang="tr-TR" sz="1400" dirty="0" smtClean="0"/>
              <a:t> Preparatlar, genellikle üzerlerine lamel kapatılarak incelenir.</a:t>
            </a:r>
          </a:p>
          <a:p>
            <a:r>
              <a:rPr lang="tr-TR" sz="1400" dirty="0" smtClean="0"/>
              <a:t> Bunun için lamın üzerine bir damla birleştirme sıvısı </a:t>
            </a:r>
            <a:r>
              <a:rPr lang="tr-TR" sz="1400" dirty="0" err="1" smtClean="0"/>
              <a:t>Mounting</a:t>
            </a:r>
            <a:r>
              <a:rPr lang="tr-TR" sz="1400" dirty="0" smtClean="0"/>
              <a:t> </a:t>
            </a:r>
            <a:r>
              <a:rPr lang="tr-TR" sz="1400" dirty="0" err="1" smtClean="0"/>
              <a:t>fluid</a:t>
            </a:r>
            <a:r>
              <a:rPr lang="tr-TR" sz="1400" dirty="0" smtClean="0"/>
              <a:t> ve</a:t>
            </a:r>
          </a:p>
          <a:p>
            <a:r>
              <a:rPr lang="tr-TR" sz="1400" dirty="0" smtClean="0"/>
              <a:t>üzerlerine çok temiz bir lamel, hava kabarcıkları oluşmayacak biçimde kapatılır.</a:t>
            </a:r>
          </a:p>
          <a:p>
            <a:r>
              <a:rPr lang="tr-TR" sz="1400" dirty="0" smtClean="0"/>
              <a:t>Birleştirme sıvısının </a:t>
            </a:r>
            <a:r>
              <a:rPr lang="tr-TR" sz="1400" dirty="0" err="1" smtClean="0"/>
              <a:t>pH</a:t>
            </a:r>
            <a:r>
              <a:rPr lang="tr-TR" sz="1400" dirty="0" smtClean="0"/>
              <a:t> derecesinin asit olmaması büyük önem taşır.</a:t>
            </a:r>
          </a:p>
          <a:p>
            <a:r>
              <a:rPr lang="tr-TR" sz="1400" dirty="0" smtClean="0"/>
              <a:t> Lamelin kaymaması için bir ucuna küçük bir damla tırnak cilası ile tutturulur.</a:t>
            </a:r>
            <a:endParaRPr lang="tr-TR" sz="1400" dirty="0"/>
          </a:p>
        </p:txBody>
      </p:sp>
      <p:sp>
        <p:nvSpPr>
          <p:cNvPr id="5" name="Dikdörtgen 4"/>
          <p:cNvSpPr/>
          <p:nvPr/>
        </p:nvSpPr>
        <p:spPr>
          <a:xfrm>
            <a:off x="668356" y="3565897"/>
            <a:ext cx="6096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smtClean="0"/>
              <a:t>Preparatların incelenmesi</a:t>
            </a:r>
          </a:p>
          <a:p>
            <a:r>
              <a:rPr lang="tr-TR" sz="1400" dirty="0" smtClean="0"/>
              <a:t>Preparatlar bekletilmeden incelenmelidir. Eğer bekletmek gerekli ise ya lamel</a:t>
            </a:r>
          </a:p>
          <a:p>
            <a:r>
              <a:rPr lang="tr-TR" sz="1400" dirty="0" smtClean="0"/>
              <a:t>kapatılmadan kuru olarak ya da lamel kapatılmış ise kurumalarının önlenmesi için lamelin</a:t>
            </a:r>
          </a:p>
          <a:p>
            <a:r>
              <a:rPr lang="tr-TR" sz="1400" dirty="0" smtClean="0"/>
              <a:t>etrafını çepeçevre tırnak cilası ile çevreleyerek karanlıkta ve soğukta 24 en çok 48 saat</a:t>
            </a:r>
          </a:p>
          <a:p>
            <a:r>
              <a:rPr lang="tr-TR" sz="1400" dirty="0" smtClean="0"/>
              <a:t>içinde incelenmek üzere saklanabilirler. </a:t>
            </a:r>
            <a:endParaRPr lang="tr-TR" sz="1400" dirty="0"/>
          </a:p>
        </p:txBody>
      </p:sp>
      <p:sp>
        <p:nvSpPr>
          <p:cNvPr id="6" name="Dikdörtgen 5"/>
          <p:cNvSpPr/>
          <p:nvPr/>
        </p:nvSpPr>
        <p:spPr>
          <a:xfrm>
            <a:off x="6764356" y="1324779"/>
            <a:ext cx="483640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 smtClean="0"/>
              <a:t> Floresan antikor </a:t>
            </a:r>
            <a:r>
              <a:rPr lang="tr-TR" sz="1400" dirty="0" err="1" smtClean="0"/>
              <a:t>inhibisyonu</a:t>
            </a:r>
            <a:r>
              <a:rPr lang="tr-TR" sz="1400" dirty="0" smtClean="0"/>
              <a:t> kontrolü: Preparat, önce </a:t>
            </a:r>
            <a:r>
              <a:rPr lang="tr-TR" sz="1400" dirty="0" err="1" smtClean="0"/>
              <a:t>floresanlanmamış</a:t>
            </a:r>
            <a:endParaRPr lang="tr-TR" sz="1400" dirty="0" smtClean="0"/>
          </a:p>
          <a:p>
            <a:r>
              <a:rPr lang="tr-TR" sz="1400" dirty="0" smtClean="0"/>
              <a:t>bağışık serum ile işlem görür sonra floresanlı bağışık serum ile </a:t>
            </a:r>
            <a:r>
              <a:rPr lang="tr-TR" sz="1400" dirty="0" err="1" smtClean="0"/>
              <a:t>karışlaştırılırsa</a:t>
            </a:r>
            <a:endParaRPr lang="tr-TR" sz="1400" dirty="0" smtClean="0"/>
          </a:p>
          <a:p>
            <a:r>
              <a:rPr lang="tr-TR" sz="1400" dirty="0" smtClean="0"/>
              <a:t>ilk serumdaki antikorlar antijene bağlanmış olacağından olumsuz sonuç alınır.</a:t>
            </a:r>
          </a:p>
          <a:p>
            <a:r>
              <a:rPr lang="tr-TR" sz="1400" dirty="0" smtClean="0"/>
              <a:t>Bu durumda esas deneyde </a:t>
            </a:r>
            <a:r>
              <a:rPr lang="tr-TR" sz="1400" dirty="0" err="1" smtClean="0"/>
              <a:t>floresans</a:t>
            </a:r>
            <a:r>
              <a:rPr lang="tr-TR" sz="1400" dirty="0" smtClean="0"/>
              <a:t> görülmesinin bunun güvenilir olduğu</a:t>
            </a:r>
          </a:p>
          <a:p>
            <a:r>
              <a:rPr lang="tr-TR" sz="1400" dirty="0" smtClean="0"/>
              <a:t>anlaşılır.</a:t>
            </a:r>
          </a:p>
          <a:p>
            <a:r>
              <a:rPr lang="tr-TR" sz="1400" dirty="0" smtClean="0"/>
              <a:t> Preparat, uygun antikor içermeyen ancak </a:t>
            </a:r>
            <a:r>
              <a:rPr lang="tr-TR" sz="1400" dirty="0" err="1" smtClean="0"/>
              <a:t>floresanlanmış</a:t>
            </a:r>
            <a:r>
              <a:rPr lang="tr-TR" sz="1400" dirty="0" smtClean="0"/>
              <a:t> serumla işleme sokulduğunda </a:t>
            </a:r>
            <a:r>
              <a:rPr lang="tr-TR" sz="1400" dirty="0" err="1" smtClean="0"/>
              <a:t>floresans</a:t>
            </a:r>
            <a:r>
              <a:rPr lang="tr-TR" sz="1400" dirty="0" smtClean="0"/>
              <a:t> vermemelidir. Eğer verirse yalancı reaksiyonlar söz</a:t>
            </a:r>
          </a:p>
          <a:p>
            <a:r>
              <a:rPr lang="tr-TR" sz="1400" dirty="0" smtClean="0"/>
              <a:t>konusudur.</a:t>
            </a:r>
          </a:p>
          <a:p>
            <a:r>
              <a:rPr lang="tr-TR" sz="1400" dirty="0" smtClean="0"/>
              <a:t> </a:t>
            </a:r>
            <a:r>
              <a:rPr lang="tr-TR" sz="1400" dirty="0" err="1" smtClean="0"/>
              <a:t>Floresanlanmış</a:t>
            </a:r>
            <a:r>
              <a:rPr lang="tr-TR" sz="1400" dirty="0" smtClean="0"/>
              <a:t> bağışık serum, önce homolog antijen ile </a:t>
            </a:r>
            <a:r>
              <a:rPr lang="tr-TR" sz="1400" dirty="0" err="1" smtClean="0"/>
              <a:t>absorbe</a:t>
            </a:r>
            <a:r>
              <a:rPr lang="tr-TR" sz="1400" dirty="0" smtClean="0"/>
              <a:t> edildikten</a:t>
            </a:r>
          </a:p>
          <a:p>
            <a:r>
              <a:rPr lang="tr-TR" sz="1400" dirty="0" smtClean="0"/>
              <a:t>sonra preparatla işleme sokulursa preparatta özgül antijen olsa bile </a:t>
            </a:r>
            <a:r>
              <a:rPr lang="tr-TR" sz="1400" dirty="0" err="1" smtClean="0"/>
              <a:t>floresans</a:t>
            </a:r>
            <a:endParaRPr lang="tr-TR" sz="1400" dirty="0" smtClean="0"/>
          </a:p>
          <a:p>
            <a:r>
              <a:rPr lang="tr-TR" sz="1400" dirty="0" smtClean="0"/>
              <a:t>vermemelidir.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901612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091" y="237467"/>
            <a:ext cx="4535817" cy="6383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91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37552" y="611303"/>
            <a:ext cx="43525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Doğrudan (Direkt) </a:t>
            </a:r>
            <a:r>
              <a:rPr lang="tr-TR" dirty="0" err="1" smtClean="0"/>
              <a:t>İmmunfloresans</a:t>
            </a:r>
            <a:r>
              <a:rPr lang="tr-TR" dirty="0" smtClean="0"/>
              <a:t> Yöntemi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537552" y="1154249"/>
            <a:ext cx="1132761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Bu yöntemle materyalde antijen tespiti yapılır. Materyal kalitesi ne kadar iyi ise</a:t>
            </a:r>
          </a:p>
          <a:p>
            <a:r>
              <a:rPr lang="tr-TR" dirty="0" smtClean="0"/>
              <a:t>(uygun yerden, uygun zamanda, uygun miktarda hücre içerecek şekilde) yöntemin duyarlılığı</a:t>
            </a:r>
          </a:p>
          <a:p>
            <a:r>
              <a:rPr lang="tr-TR" dirty="0" smtClean="0"/>
              <a:t>o kadar yükselir. Bu tür deneylerde içlerinde belirli antijenlerin (doğrudan</a:t>
            </a:r>
          </a:p>
          <a:p>
            <a:r>
              <a:rPr lang="tr-TR" dirty="0" smtClean="0"/>
              <a:t>mikroorganizmalar ya da bunların antijenlerinin) varlığının araştırılması, istenilen</a:t>
            </a:r>
          </a:p>
          <a:p>
            <a:r>
              <a:rPr lang="tr-TR" dirty="0" smtClean="0"/>
              <a:t>materyallerden hazırlanan preparatlar tespit edildikten sonra üzerlerine floresanlı antikor</a:t>
            </a:r>
          </a:p>
          <a:p>
            <a:r>
              <a:rPr lang="tr-TR" dirty="0" smtClean="0"/>
              <a:t>içeren bağışık serumların konulması, bir süre sonra antikor fazlasının yıkanması ve </a:t>
            </a:r>
            <a:r>
              <a:rPr lang="tr-TR" dirty="0" err="1" smtClean="0"/>
              <a:t>floresans</a:t>
            </a:r>
            <a:endParaRPr lang="tr-TR" dirty="0" smtClean="0"/>
          </a:p>
          <a:p>
            <a:r>
              <a:rPr lang="tr-TR" dirty="0" smtClean="0"/>
              <a:t>mikroskobu ile incelenerek antikorların lamdaki antijenlerine yapışıp yapışmadığının ortaya</a:t>
            </a:r>
          </a:p>
          <a:p>
            <a:r>
              <a:rPr lang="tr-TR" dirty="0" smtClean="0"/>
              <a:t>çıkacak olan </a:t>
            </a:r>
            <a:r>
              <a:rPr lang="tr-TR" dirty="0" err="1" smtClean="0"/>
              <a:t>floresans</a:t>
            </a:r>
            <a:r>
              <a:rPr lang="tr-TR" dirty="0" smtClean="0"/>
              <a:t> ile araştırılması yöntemi uygulanır.</a:t>
            </a:r>
          </a:p>
          <a:p>
            <a:r>
              <a:rPr lang="tr-TR" dirty="0" smtClean="0"/>
              <a:t>Bu tür deneyler için elde, aranacak olan her antijen için aynı özgül ve </a:t>
            </a:r>
            <a:r>
              <a:rPr lang="tr-TR" dirty="0" err="1" smtClean="0"/>
              <a:t>floresanlanmış</a:t>
            </a:r>
            <a:endParaRPr lang="tr-TR" dirty="0" smtClean="0"/>
          </a:p>
          <a:p>
            <a:r>
              <a:rPr lang="tr-TR" dirty="0" smtClean="0"/>
              <a:t>antikorları içeren bağışık serumların bulunması gereklidir.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594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853013" y="611303"/>
            <a:ext cx="26402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Preparatların hazırlanması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348867" y="105982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smtClean="0"/>
              <a:t>Sıvı </a:t>
            </a:r>
            <a:r>
              <a:rPr lang="tr-TR" sz="1400" dirty="0" err="1" smtClean="0"/>
              <a:t>besiyerlerinde</a:t>
            </a:r>
            <a:r>
              <a:rPr lang="tr-TR" sz="1400" dirty="0" smtClean="0"/>
              <a:t> üretilmiş bakterilerden preparat hazırlamak</a:t>
            </a:r>
          </a:p>
          <a:p>
            <a:r>
              <a:rPr lang="tr-TR" sz="1400" dirty="0" smtClean="0"/>
              <a:t> Önce kültürler 2000 </a:t>
            </a:r>
            <a:r>
              <a:rPr lang="tr-TR" sz="1400" dirty="0" err="1" smtClean="0"/>
              <a:t>rpm</a:t>
            </a:r>
            <a:r>
              <a:rPr lang="tr-TR" sz="1400" dirty="0" smtClean="0"/>
              <a:t>‟ de 10 dakika santrifüj edilir.</a:t>
            </a:r>
          </a:p>
          <a:p>
            <a:r>
              <a:rPr lang="tr-TR" sz="1400" dirty="0" smtClean="0"/>
              <a:t> Elde edilen bakteri çökeltisinin üst sıvısı uzaklaştırılır.</a:t>
            </a:r>
          </a:p>
          <a:p>
            <a:r>
              <a:rPr lang="tr-TR" sz="1400" dirty="0" smtClean="0"/>
              <a:t> içine </a:t>
            </a:r>
            <a:r>
              <a:rPr lang="tr-TR" sz="1400" dirty="0" err="1" smtClean="0"/>
              <a:t>pH</a:t>
            </a:r>
            <a:r>
              <a:rPr lang="tr-TR" sz="1400" dirty="0" smtClean="0"/>
              <a:t> 7 tamponlu tuzlu su eklenerek yeniden </a:t>
            </a:r>
            <a:r>
              <a:rPr lang="tr-TR" sz="1400" dirty="0" err="1" smtClean="0"/>
              <a:t>süspanse</a:t>
            </a:r>
            <a:r>
              <a:rPr lang="tr-TR" sz="1400" dirty="0" smtClean="0"/>
              <a:t> edilir ve bu</a:t>
            </a:r>
          </a:p>
          <a:p>
            <a:r>
              <a:rPr lang="tr-TR" sz="1400" dirty="0" smtClean="0"/>
              <a:t>şekilde bir kez daha yeni sıvı ile yıkanması gerekir.</a:t>
            </a:r>
          </a:p>
          <a:p>
            <a:r>
              <a:rPr lang="tr-TR" sz="1400" dirty="0" smtClean="0"/>
              <a:t> Sonunda tüpün üstündeki sıvı uzaklaştırılır.</a:t>
            </a:r>
          </a:p>
          <a:p>
            <a:r>
              <a:rPr lang="tr-TR" sz="1400" dirty="0" smtClean="0"/>
              <a:t> Yavaş üreyen bakteriler için tüp dibindeki çökeltiden hemen, bol</a:t>
            </a:r>
          </a:p>
          <a:p>
            <a:r>
              <a:rPr lang="tr-TR" sz="1400" dirty="0" smtClean="0"/>
              <a:t>üreyenler için ise yukarıda bildirildiği oranda sulandırıldıktan sonra</a:t>
            </a:r>
          </a:p>
          <a:p>
            <a:r>
              <a:rPr lang="tr-TR" sz="1400" dirty="0" smtClean="0"/>
              <a:t>preparat hazırlanıp havada kurutulur.</a:t>
            </a:r>
            <a:endParaRPr lang="tr-TR" sz="1400" dirty="0"/>
          </a:p>
        </p:txBody>
      </p:sp>
      <p:sp>
        <p:nvSpPr>
          <p:cNvPr id="4" name="Dikdörtgen 3"/>
          <p:cNvSpPr/>
          <p:nvPr/>
        </p:nvSpPr>
        <p:spPr>
          <a:xfrm>
            <a:off x="5923402" y="1059828"/>
            <a:ext cx="552312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 smtClean="0"/>
              <a:t> Dokulardan preparat hazırlamak</a:t>
            </a:r>
          </a:p>
          <a:p>
            <a:r>
              <a:rPr lang="tr-TR" sz="1400" dirty="0" smtClean="0"/>
              <a:t> Dokuların ya hastalıklı kısımlarından ezmek suretiyle preparat hazırlanır,</a:t>
            </a:r>
          </a:p>
          <a:p>
            <a:r>
              <a:rPr lang="tr-TR" sz="1400" dirty="0" smtClean="0"/>
              <a:t>ya da parafin </a:t>
            </a:r>
            <a:r>
              <a:rPr lang="tr-TR" sz="1400" dirty="0" err="1" smtClean="0"/>
              <a:t>bloklanmasından</a:t>
            </a:r>
            <a:r>
              <a:rPr lang="tr-TR" sz="1400" dirty="0" smtClean="0"/>
              <a:t> sonra yapılan kesitlerden özel yöntemle</a:t>
            </a:r>
          </a:p>
          <a:p>
            <a:r>
              <a:rPr lang="tr-TR" sz="1400" dirty="0" smtClean="0"/>
              <a:t>preparat hazırlanabilir.</a:t>
            </a:r>
          </a:p>
          <a:p>
            <a:r>
              <a:rPr lang="tr-TR" sz="1400" dirty="0" smtClean="0"/>
              <a:t> Bu kesitlerin önce </a:t>
            </a:r>
            <a:r>
              <a:rPr lang="tr-TR" sz="1400" dirty="0" err="1" smtClean="0"/>
              <a:t>parafinsizleştirilmeleri</a:t>
            </a:r>
            <a:r>
              <a:rPr lang="tr-TR" sz="1400" dirty="0" smtClean="0"/>
              <a:t> gerekir.</a:t>
            </a:r>
          </a:p>
          <a:p>
            <a:r>
              <a:rPr lang="tr-TR" sz="1400" dirty="0" smtClean="0"/>
              <a:t> Parafinli kesitlerin </a:t>
            </a:r>
            <a:r>
              <a:rPr lang="tr-TR" sz="1400" dirty="0" err="1" smtClean="0"/>
              <a:t>parafinsizleştirilmeleri</a:t>
            </a:r>
            <a:r>
              <a:rPr lang="tr-TR" sz="1400" dirty="0" smtClean="0"/>
              <a:t> için bu kesitler önce lamların</a:t>
            </a:r>
          </a:p>
          <a:p>
            <a:r>
              <a:rPr lang="tr-TR" sz="1400" dirty="0" smtClean="0"/>
              <a:t>üzerine konur.</a:t>
            </a:r>
          </a:p>
          <a:p>
            <a:r>
              <a:rPr lang="tr-TR" sz="1400" dirty="0" smtClean="0"/>
              <a:t> Lama yapışmaları için 58 - 60 derecede 10 dakika bekletilir.</a:t>
            </a:r>
          </a:p>
          <a:p>
            <a:r>
              <a:rPr lang="tr-TR" sz="1400" dirty="0" smtClean="0"/>
              <a:t> Arka arkaya iki kez </a:t>
            </a:r>
            <a:r>
              <a:rPr lang="tr-TR" sz="1400" dirty="0" err="1" smtClean="0"/>
              <a:t>ksilol</a:t>
            </a:r>
            <a:r>
              <a:rPr lang="tr-TR" sz="1400" dirty="0" smtClean="0"/>
              <a:t> içine konur</a:t>
            </a:r>
          </a:p>
          <a:p>
            <a:r>
              <a:rPr lang="tr-TR" sz="1400" dirty="0" smtClean="0"/>
              <a:t> iki kez saf </a:t>
            </a:r>
            <a:r>
              <a:rPr lang="tr-TR" sz="1400" dirty="0" err="1" smtClean="0"/>
              <a:t>etanol‟e</a:t>
            </a:r>
            <a:r>
              <a:rPr lang="tr-TR" sz="1400" dirty="0" smtClean="0"/>
              <a:t> konur.</a:t>
            </a:r>
          </a:p>
          <a:p>
            <a:r>
              <a:rPr lang="tr-TR" sz="1400" dirty="0" smtClean="0"/>
              <a:t> iki kez % 95‟ </a:t>
            </a:r>
            <a:r>
              <a:rPr lang="tr-TR" sz="1400" dirty="0" err="1" smtClean="0"/>
              <a:t>lik</a:t>
            </a:r>
            <a:r>
              <a:rPr lang="tr-TR" sz="1400" dirty="0" smtClean="0"/>
              <a:t> etanole konur.</a:t>
            </a:r>
          </a:p>
          <a:p>
            <a:r>
              <a:rPr lang="tr-TR" sz="1400" dirty="0" smtClean="0"/>
              <a:t> iki kez saf suya bandırılıp çıkarıldıktan sonra havada kurutulur.</a:t>
            </a:r>
          </a:p>
          <a:p>
            <a:r>
              <a:rPr lang="tr-TR" sz="1400" dirty="0" smtClean="0"/>
              <a:t>Not: Antijen araştırarak tanı koymak amacıyla, hastalık materyallerinden</a:t>
            </a:r>
          </a:p>
          <a:p>
            <a:r>
              <a:rPr lang="tr-TR" sz="1400" dirty="0" smtClean="0"/>
              <a:t>hazırlanacak preparatlar, materyalin türüne göre aşağıdaki yöntemle</a:t>
            </a:r>
          </a:p>
          <a:p>
            <a:r>
              <a:rPr lang="tr-TR" sz="1400" dirty="0" smtClean="0"/>
              <a:t>hazırlanır.</a:t>
            </a:r>
          </a:p>
          <a:p>
            <a:r>
              <a:rPr lang="tr-TR" sz="1400" dirty="0" smtClean="0"/>
              <a:t>o irin ve balgamdan öze ya da </a:t>
            </a:r>
            <a:r>
              <a:rPr lang="tr-TR" sz="1400" dirty="0" err="1" smtClean="0"/>
              <a:t>eküvyonla</a:t>
            </a:r>
            <a:r>
              <a:rPr lang="tr-TR" sz="1400" dirty="0" smtClean="0"/>
              <a:t>,</a:t>
            </a:r>
          </a:p>
          <a:p>
            <a:r>
              <a:rPr lang="tr-TR" sz="1400" dirty="0" smtClean="0"/>
              <a:t>o Beyin omurilik sıvısını santrifüj ettikten sonra çökeltiden,</a:t>
            </a:r>
          </a:p>
          <a:p>
            <a:r>
              <a:rPr lang="tr-TR" sz="1400" dirty="0" smtClean="0"/>
              <a:t>o Dışkı bir kaç kez tamponlu sıvı ile sulandırıldıktan sonra lama</a:t>
            </a:r>
          </a:p>
          <a:p>
            <a:r>
              <a:rPr lang="tr-TR" sz="1400" dirty="0" smtClean="0"/>
              <a:t>yaymak suretiyle preparatlar hazırlanıp havada kurutulur.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722397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29657" y="889844"/>
            <a:ext cx="1127025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 Preparatların Tespiti</a:t>
            </a:r>
          </a:p>
          <a:p>
            <a:r>
              <a:rPr lang="tr-TR" dirty="0" smtClean="0"/>
              <a:t> Alevde tespit kullanılmaz.</a:t>
            </a:r>
          </a:p>
          <a:p>
            <a:r>
              <a:rPr lang="tr-TR" dirty="0" smtClean="0"/>
              <a:t> Bazı kimyasal maddeleri nemli ortamda preparatların üzerlerine döküp belirli</a:t>
            </a:r>
          </a:p>
          <a:p>
            <a:r>
              <a:rPr lang="tr-TR" dirty="0" smtClean="0"/>
              <a:t>süreler bekletmekle yapılan tespit tercih edilir.</a:t>
            </a:r>
          </a:p>
          <a:p>
            <a:r>
              <a:rPr lang="tr-TR" dirty="0" smtClean="0"/>
              <a:t> Aynı kaptaki kimyasal maddeye daldırma yönteminde preparattan preparata</a:t>
            </a:r>
          </a:p>
          <a:p>
            <a:r>
              <a:rPr lang="tr-TR" dirty="0" smtClean="0"/>
              <a:t>kirlenme olabileceğinden bu yöntem kullanılmamalıdır.</a:t>
            </a:r>
          </a:p>
          <a:p>
            <a:r>
              <a:rPr lang="tr-TR" dirty="0" smtClean="0"/>
              <a:t> Kimyasal madde, preparatın üzerine dökülerek </a:t>
            </a:r>
            <a:r>
              <a:rPr lang="tr-TR" dirty="0" err="1" smtClean="0"/>
              <a:t>tesbit</a:t>
            </a:r>
            <a:r>
              <a:rPr lang="tr-TR" dirty="0" smtClean="0"/>
              <a:t> edilmelidir</a:t>
            </a:r>
          </a:p>
          <a:p>
            <a:r>
              <a:rPr lang="tr-TR" dirty="0" smtClean="0"/>
              <a:t> Aseton ile 10 dakika, % 95‟lik etanolde 2-10 dakika, % 10‟ </a:t>
            </a:r>
            <a:r>
              <a:rPr lang="tr-TR" dirty="0" err="1" smtClean="0"/>
              <a:t>luk</a:t>
            </a:r>
            <a:r>
              <a:rPr lang="tr-TR" dirty="0" smtClean="0"/>
              <a:t> </a:t>
            </a:r>
            <a:r>
              <a:rPr lang="tr-TR" dirty="0" err="1" smtClean="0"/>
              <a:t>nötral</a:t>
            </a:r>
            <a:r>
              <a:rPr lang="tr-TR" dirty="0" smtClean="0"/>
              <a:t> </a:t>
            </a:r>
            <a:r>
              <a:rPr lang="tr-TR" dirty="0" err="1" smtClean="0"/>
              <a:t>formalin</a:t>
            </a:r>
            <a:endParaRPr lang="tr-TR" dirty="0" smtClean="0"/>
          </a:p>
          <a:p>
            <a:r>
              <a:rPr lang="tr-TR" dirty="0" smtClean="0"/>
              <a:t>eriyiğinde 5 dakika, içerisinde kloroform </a:t>
            </a:r>
            <a:r>
              <a:rPr lang="tr-TR" dirty="0" err="1" smtClean="0"/>
              <a:t>formalin</a:t>
            </a:r>
            <a:r>
              <a:rPr lang="tr-TR" dirty="0" smtClean="0"/>
              <a:t> ve </a:t>
            </a:r>
            <a:r>
              <a:rPr lang="tr-TR" dirty="0" err="1" smtClean="0"/>
              <a:t>absolü</a:t>
            </a:r>
            <a:r>
              <a:rPr lang="tr-TR" dirty="0" smtClean="0"/>
              <a:t> etanol bulunan</a:t>
            </a:r>
          </a:p>
          <a:p>
            <a:r>
              <a:rPr lang="tr-TR" dirty="0" err="1" smtClean="0"/>
              <a:t>Kirk</a:t>
            </a:r>
            <a:r>
              <a:rPr lang="tr-TR" dirty="0" smtClean="0"/>
              <a:t> Patrik eriyiğinde 5 dakika tutularak </a:t>
            </a:r>
            <a:r>
              <a:rPr lang="tr-TR" dirty="0" err="1" smtClean="0"/>
              <a:t>tesbit</a:t>
            </a:r>
            <a:r>
              <a:rPr lang="tr-TR" dirty="0" smtClean="0"/>
              <a:t> yapılabilir.</a:t>
            </a:r>
          </a:p>
          <a:p>
            <a:r>
              <a:rPr lang="tr-TR" dirty="0" smtClean="0"/>
              <a:t> Bu eriyiklerden herhangi birisi ile </a:t>
            </a:r>
            <a:r>
              <a:rPr lang="tr-TR" dirty="0" err="1" smtClean="0"/>
              <a:t>tesbiti</a:t>
            </a:r>
            <a:r>
              <a:rPr lang="tr-TR" dirty="0" smtClean="0"/>
              <a:t> tamamlanan preparatlar iki kez tamponlu tuzlu su ile bir kez de saf su ile yıkanır ve havada kurutulur.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7862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62708" y="889844"/>
            <a:ext cx="116227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Floresanlı Bağışık Serumların (Pozitif Serum) </a:t>
            </a:r>
            <a:r>
              <a:rPr lang="tr-TR" dirty="0" err="1" smtClean="0"/>
              <a:t>Titrasyonu</a:t>
            </a:r>
            <a:endParaRPr lang="tr-TR" dirty="0" smtClean="0"/>
          </a:p>
          <a:p>
            <a:r>
              <a:rPr lang="tr-TR" dirty="0" smtClean="0"/>
              <a:t>Homolog antijenden birkaç adet preparat hazırlanır. Üzerlerine floresanlı bağışık</a:t>
            </a:r>
          </a:p>
          <a:p>
            <a:r>
              <a:rPr lang="tr-TR" dirty="0" smtClean="0"/>
              <a:t>serumun değişik </a:t>
            </a:r>
            <a:r>
              <a:rPr lang="tr-TR" dirty="0" err="1" smtClean="0"/>
              <a:t>sulandırımlarından</a:t>
            </a:r>
            <a:r>
              <a:rPr lang="tr-TR" dirty="0" smtClean="0"/>
              <a:t> damlatılarak yöntemine göre boyama yapılır. Floresanlı</a:t>
            </a:r>
          </a:p>
          <a:p>
            <a:r>
              <a:rPr lang="tr-TR" dirty="0" smtClean="0"/>
              <a:t>mikroskopla yapılan incelemede serum </a:t>
            </a:r>
            <a:r>
              <a:rPr lang="tr-TR" dirty="0" err="1" smtClean="0"/>
              <a:t>sulandırımlarından</a:t>
            </a:r>
            <a:r>
              <a:rPr lang="tr-TR" dirty="0" smtClean="0"/>
              <a:t> yalancı reaksiyon vermeyen en</a:t>
            </a:r>
          </a:p>
          <a:p>
            <a:r>
              <a:rPr lang="tr-TR" dirty="0" smtClean="0"/>
              <a:t>iyi boyama yapan </a:t>
            </a:r>
            <a:r>
              <a:rPr lang="tr-TR" dirty="0" err="1" smtClean="0"/>
              <a:t>sulandırımı</a:t>
            </a:r>
            <a:r>
              <a:rPr lang="tr-TR" dirty="0" smtClean="0"/>
              <a:t> saptanır. Sonuçlar 4+, 3+, 2+, 1+ diye değerlendirildiğinde 4+</a:t>
            </a:r>
          </a:p>
          <a:p>
            <a:r>
              <a:rPr lang="tr-TR" dirty="0" smtClean="0"/>
              <a:t>veren en son </a:t>
            </a:r>
            <a:r>
              <a:rPr lang="tr-TR" dirty="0" err="1" smtClean="0"/>
              <a:t>sulandırımı</a:t>
            </a:r>
            <a:r>
              <a:rPr lang="tr-TR" dirty="0" smtClean="0"/>
              <a:t> o serumun </a:t>
            </a:r>
            <a:r>
              <a:rPr lang="tr-TR" dirty="0" err="1" smtClean="0"/>
              <a:t>titresini</a:t>
            </a:r>
            <a:r>
              <a:rPr lang="tr-TR" dirty="0" smtClean="0"/>
              <a:t> verir. Deneylerde bu </a:t>
            </a:r>
            <a:r>
              <a:rPr lang="tr-TR" dirty="0" err="1" smtClean="0"/>
              <a:t>sulandırımın</a:t>
            </a:r>
            <a:r>
              <a:rPr lang="tr-TR" dirty="0" smtClean="0"/>
              <a:t> iki kat daha</a:t>
            </a:r>
          </a:p>
          <a:p>
            <a:r>
              <a:rPr lang="tr-TR" dirty="0" smtClean="0"/>
              <a:t>yoğun olanı kullanılır. Örneğin: 1,5 </a:t>
            </a:r>
            <a:r>
              <a:rPr lang="tr-TR" dirty="0" err="1" smtClean="0"/>
              <a:t>lik</a:t>
            </a:r>
            <a:r>
              <a:rPr lang="tr-TR" dirty="0" smtClean="0"/>
              <a:t> </a:t>
            </a:r>
            <a:r>
              <a:rPr lang="tr-TR" dirty="0" err="1" smtClean="0"/>
              <a:t>sulandırımı</a:t>
            </a:r>
            <a:r>
              <a:rPr lang="tr-TR" dirty="0" smtClean="0"/>
              <a:t> ile 4+, 1.10 ile 4+, 1.20 ile 4+, 1.40 ile</a:t>
            </a:r>
          </a:p>
          <a:p>
            <a:r>
              <a:rPr lang="tr-TR" dirty="0" smtClean="0"/>
              <a:t>4+, 1.80 ile 2+ vb. sonuç veren serumun </a:t>
            </a:r>
            <a:r>
              <a:rPr lang="tr-TR" dirty="0" err="1" smtClean="0"/>
              <a:t>titresi</a:t>
            </a:r>
            <a:r>
              <a:rPr lang="tr-TR" dirty="0" smtClean="0"/>
              <a:t> 1.40 olup deneylerde 1:20 </a:t>
            </a:r>
            <a:r>
              <a:rPr lang="tr-TR" dirty="0" err="1" smtClean="0"/>
              <a:t>sulandırımı</a:t>
            </a:r>
            <a:endParaRPr lang="tr-TR" dirty="0" smtClean="0"/>
          </a:p>
          <a:p>
            <a:r>
              <a:rPr lang="tr-TR" dirty="0" smtClean="0"/>
              <a:t>kullanılacaktır. </a:t>
            </a:r>
            <a:r>
              <a:rPr lang="tr-TR" dirty="0" err="1" smtClean="0"/>
              <a:t>Floresanlanmış</a:t>
            </a:r>
            <a:r>
              <a:rPr lang="tr-TR" dirty="0" smtClean="0"/>
              <a:t> serumlar sıvı halde dayanıksız olup bir kez kullanılacak</a:t>
            </a:r>
          </a:p>
          <a:p>
            <a:r>
              <a:rPr lang="tr-TR" dirty="0" smtClean="0"/>
              <a:t>hacimlere bölünerek -20 </a:t>
            </a:r>
            <a:r>
              <a:rPr lang="tr-TR" dirty="0" err="1" smtClean="0"/>
              <a:t>OC‟de</a:t>
            </a:r>
            <a:r>
              <a:rPr lang="tr-TR" dirty="0" smtClean="0"/>
              <a:t> dondurularak saklanmalıdır.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0428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91238" y="858335"/>
            <a:ext cx="1020529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 smtClean="0"/>
              <a:t>Preparatların Floresanlı Antikor ile Boyanmaları</a:t>
            </a:r>
          </a:p>
          <a:p>
            <a:r>
              <a:rPr lang="tr-TR" sz="1400" dirty="0" smtClean="0"/>
              <a:t>Doğrudan (direkt) floresanlı antikor yönteminde hazırlanan preparatların üzerine</a:t>
            </a:r>
          </a:p>
          <a:p>
            <a:r>
              <a:rPr lang="tr-TR" sz="1400" dirty="0" smtClean="0"/>
              <a:t>floresanlı bağışık serum uygulanarak boyama yapılır. Kurumayı önlemek için bu işlem nemli</a:t>
            </a:r>
          </a:p>
          <a:p>
            <a:r>
              <a:rPr lang="tr-TR" sz="1400" dirty="0" smtClean="0"/>
              <a:t>ortamda dibinde ıslak süzgeç kâğıdı bulunan </a:t>
            </a:r>
            <a:r>
              <a:rPr lang="tr-TR" sz="1400" dirty="0" err="1" smtClean="0"/>
              <a:t>petri</a:t>
            </a:r>
            <a:r>
              <a:rPr lang="tr-TR" sz="1400" dirty="0" smtClean="0"/>
              <a:t> kutusu içinde yapılır. Kullanılacak</a:t>
            </a:r>
          </a:p>
          <a:p>
            <a:r>
              <a:rPr lang="tr-TR" sz="1400" dirty="0" err="1" smtClean="0"/>
              <a:t>floresanlanmış</a:t>
            </a:r>
            <a:r>
              <a:rPr lang="tr-TR" sz="1400" dirty="0" smtClean="0"/>
              <a:t> serum, </a:t>
            </a:r>
            <a:r>
              <a:rPr lang="tr-TR" sz="1400" dirty="0" err="1" smtClean="0"/>
              <a:t>titresine</a:t>
            </a:r>
            <a:r>
              <a:rPr lang="tr-TR" sz="1400" dirty="0" smtClean="0"/>
              <a:t> göre kullanılmalıdır.</a:t>
            </a:r>
          </a:p>
          <a:p>
            <a:r>
              <a:rPr lang="tr-TR" sz="1400" dirty="0" smtClean="0"/>
              <a:t> Bir </a:t>
            </a:r>
            <a:r>
              <a:rPr lang="tr-TR" sz="1400" dirty="0" err="1" smtClean="0"/>
              <a:t>petri</a:t>
            </a:r>
            <a:r>
              <a:rPr lang="tr-TR" sz="1400" dirty="0" smtClean="0"/>
              <a:t> kutusu alıp dibine ıslak bir süzgeç kâğıdı kaplanır.</a:t>
            </a:r>
          </a:p>
          <a:p>
            <a:r>
              <a:rPr lang="tr-TR" sz="1400" dirty="0" smtClean="0"/>
              <a:t> Boyanacak preparatlar, </a:t>
            </a:r>
            <a:r>
              <a:rPr lang="tr-TR" sz="1400" dirty="0" err="1" smtClean="0"/>
              <a:t>petri</a:t>
            </a:r>
            <a:r>
              <a:rPr lang="tr-TR" sz="1400" dirty="0" smtClean="0"/>
              <a:t> kutusuna konan iki çöp üzerine bırakılır.</a:t>
            </a:r>
          </a:p>
          <a:p>
            <a:r>
              <a:rPr lang="tr-TR" sz="1400" dirty="0" smtClean="0"/>
              <a:t> Üzerlerine, </a:t>
            </a:r>
            <a:r>
              <a:rPr lang="tr-TR" sz="1400" dirty="0" err="1" smtClean="0"/>
              <a:t>floresanlanmış</a:t>
            </a:r>
            <a:r>
              <a:rPr lang="tr-TR" sz="1400" dirty="0" smtClean="0"/>
              <a:t> bağışık serumlar pipetle damlatılarak yayılır.</a:t>
            </a:r>
          </a:p>
          <a:p>
            <a:r>
              <a:rPr lang="tr-TR" sz="1400" dirty="0" smtClean="0"/>
              <a:t> </a:t>
            </a:r>
            <a:r>
              <a:rPr lang="tr-TR" sz="1400" dirty="0" err="1" smtClean="0"/>
              <a:t>Petri</a:t>
            </a:r>
            <a:r>
              <a:rPr lang="tr-TR" sz="1400" dirty="0" smtClean="0"/>
              <a:t> kutusunun kapağı kapatılır.</a:t>
            </a:r>
          </a:p>
          <a:p>
            <a:r>
              <a:rPr lang="tr-TR" sz="1400" dirty="0" smtClean="0"/>
              <a:t> Oda derecesinde ya da 37 °C de 30 dakika boyanmaya bırakılır.</a:t>
            </a:r>
          </a:p>
          <a:p>
            <a:r>
              <a:rPr lang="tr-TR" sz="1400" dirty="0" smtClean="0"/>
              <a:t> Bu süre sonunda preparatlar yıkanır. (Yıkamanın dikkatlice yapılması gerekir.</a:t>
            </a:r>
          </a:p>
          <a:p>
            <a:r>
              <a:rPr lang="tr-TR" sz="1400" dirty="0" smtClean="0"/>
              <a:t>iki ayrı materyale ait preparat bir arada yıkanmaz.) En iyisi </a:t>
            </a:r>
            <a:r>
              <a:rPr lang="tr-TR" sz="1400" dirty="0" err="1" smtClean="0"/>
              <a:t>petri</a:t>
            </a:r>
            <a:r>
              <a:rPr lang="tr-TR" sz="1400" dirty="0" smtClean="0"/>
              <a:t> kutusu</a:t>
            </a:r>
          </a:p>
          <a:p>
            <a:r>
              <a:rPr lang="tr-TR" sz="1400" dirty="0" smtClean="0"/>
              <a:t>kapağına preparat kısmı yukarı gelecek şekilde bırakılan lamların üzerine</a:t>
            </a:r>
          </a:p>
          <a:p>
            <a:r>
              <a:rPr lang="tr-TR" sz="1400" dirty="0" smtClean="0"/>
              <a:t>yavaşça tamponlu tuzlu su damlatırken kapağı eğik tutarak preparatı bir süre</a:t>
            </a:r>
          </a:p>
          <a:p>
            <a:r>
              <a:rPr lang="tr-TR" sz="1400" dirty="0" smtClean="0"/>
              <a:t>yıkamak ve sonunda kapağı bu sıvı ile doldurarak beşer dakikadan iki kez</a:t>
            </a:r>
          </a:p>
          <a:p>
            <a:r>
              <a:rPr lang="tr-TR" sz="1400" dirty="0" smtClean="0"/>
              <a:t>değiştirmek suretiyle bu sıvı içerisinde bırakmaktır.</a:t>
            </a:r>
          </a:p>
          <a:p>
            <a:r>
              <a:rPr lang="tr-TR" sz="1400" dirty="0" smtClean="0"/>
              <a:t> Son yıkamadan sonra da preparatlar bir kez saf su ile yıkanmalıdır.</a:t>
            </a:r>
          </a:p>
          <a:p>
            <a:r>
              <a:rPr lang="tr-TR" sz="1400" dirty="0" smtClean="0"/>
              <a:t> Bir süzgeç kâğıdı üzerine eğik olarak bırakılan preparatların süzdürülerek</a:t>
            </a:r>
          </a:p>
          <a:p>
            <a:r>
              <a:rPr lang="tr-TR" sz="1400" dirty="0" smtClean="0"/>
              <a:t>kurumaları beklenir. Yıkamada kullanılan tamponlu tuzlu suyun </a:t>
            </a:r>
            <a:r>
              <a:rPr lang="tr-TR" sz="1400" dirty="0" err="1" smtClean="0"/>
              <a:t>pH‟sının</a:t>
            </a:r>
            <a:r>
              <a:rPr lang="tr-TR" sz="1400" dirty="0" smtClean="0"/>
              <a:t> 7,2</a:t>
            </a:r>
          </a:p>
          <a:p>
            <a:r>
              <a:rPr lang="tr-TR" sz="1400" dirty="0" smtClean="0"/>
              <a:t>olması büyük önem taşır.</a:t>
            </a:r>
          </a:p>
          <a:p>
            <a:r>
              <a:rPr lang="tr-TR" sz="1400" dirty="0" smtClean="0"/>
              <a:t> Preparatlar üzerine </a:t>
            </a:r>
            <a:r>
              <a:rPr lang="tr-TR" sz="1400" dirty="0" err="1" smtClean="0"/>
              <a:t>gliserol</a:t>
            </a:r>
            <a:r>
              <a:rPr lang="tr-TR" sz="1400" dirty="0" smtClean="0"/>
              <a:t> damlatılarak lamel ile kapatılır. Floresan</a:t>
            </a:r>
          </a:p>
          <a:p>
            <a:r>
              <a:rPr lang="tr-TR" sz="1400" dirty="0" smtClean="0"/>
              <a:t>mikroskobunda 10x ya da 40x objektif ile incelenir.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74526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25938" y="501134"/>
            <a:ext cx="43316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Dolaylı (</a:t>
            </a:r>
            <a:r>
              <a:rPr lang="tr-TR" dirty="0" err="1" smtClean="0"/>
              <a:t>indirekt</a:t>
            </a:r>
            <a:r>
              <a:rPr lang="tr-TR" dirty="0" smtClean="0"/>
              <a:t>) Floresanlı Antikor Yöntemi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525938" y="1136934"/>
            <a:ext cx="1129516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Bu yöntemde, hasta serumunda antikor tespiti yapılır. Aynı zamanda antikor </a:t>
            </a:r>
            <a:r>
              <a:rPr lang="tr-TR" dirty="0" err="1" smtClean="0"/>
              <a:t>titresi</a:t>
            </a:r>
            <a:endParaRPr lang="tr-TR" dirty="0" smtClean="0"/>
          </a:p>
          <a:p>
            <a:r>
              <a:rPr lang="tr-TR" dirty="0" smtClean="0"/>
              <a:t>hakkında ve boyanma </a:t>
            </a:r>
            <a:r>
              <a:rPr lang="tr-TR" dirty="0" err="1" smtClean="0"/>
              <a:t>paterni</a:t>
            </a:r>
            <a:r>
              <a:rPr lang="tr-TR" dirty="0" smtClean="0"/>
              <a:t> ile de spesifik antikor veya antikorlar hakkında bilgi verir.</a:t>
            </a:r>
          </a:p>
          <a:p>
            <a:r>
              <a:rPr lang="tr-TR" dirty="0" smtClean="0"/>
              <a:t>Uzun zaman alan çeşitli bakteriyolojik, virolojik ve </a:t>
            </a:r>
            <a:r>
              <a:rPr lang="tr-TR" dirty="0" err="1" smtClean="0"/>
              <a:t>serolojik</a:t>
            </a:r>
            <a:r>
              <a:rPr lang="tr-TR" dirty="0" smtClean="0"/>
              <a:t> deneylerin aksine</a:t>
            </a:r>
          </a:p>
          <a:p>
            <a:r>
              <a:rPr lang="tr-TR" dirty="0" smtClean="0"/>
              <a:t>floresanlı antikor deneyleri hemen bir iki saat içinde sonuç verir. Ancak özel aparey ve</a:t>
            </a:r>
          </a:p>
          <a:p>
            <a:r>
              <a:rPr lang="tr-TR" dirty="0" smtClean="0"/>
              <a:t>ayıraçların ve ayrıca deneyimli personelin olması gerekir. Buna dikkat edilmezse ortaya</a:t>
            </a:r>
          </a:p>
          <a:p>
            <a:r>
              <a:rPr lang="tr-TR" dirty="0" smtClean="0"/>
              <a:t>çıkabilecek </a:t>
            </a:r>
            <a:r>
              <a:rPr lang="tr-TR" dirty="0" err="1" smtClean="0"/>
              <a:t>nonspesifik</a:t>
            </a:r>
            <a:r>
              <a:rPr lang="tr-TR" dirty="0" smtClean="0"/>
              <a:t> sonuçların yanlış değerlendirilmesi gibi olumsuzlukları vardır.</a:t>
            </a:r>
          </a:p>
          <a:p>
            <a:r>
              <a:rPr lang="tr-TR" dirty="0" smtClean="0"/>
              <a:t>Bununla birlikte bu gün daha çok belirli alanlarda vazgeçilemeyen önemli deneylerdir.</a:t>
            </a:r>
          </a:p>
          <a:p>
            <a:r>
              <a:rPr lang="tr-TR" dirty="0" err="1" smtClean="0"/>
              <a:t>Floresanlanmış</a:t>
            </a:r>
            <a:r>
              <a:rPr lang="tr-TR" dirty="0" smtClean="0"/>
              <a:t> bağışık serumların (</a:t>
            </a:r>
            <a:r>
              <a:rPr lang="tr-TR" dirty="0" err="1" smtClean="0"/>
              <a:t>Konjuge</a:t>
            </a:r>
            <a:r>
              <a:rPr lang="tr-TR" dirty="0" smtClean="0"/>
              <a:t> serum) laboratuvarlarda hazırlanmaları</a:t>
            </a:r>
          </a:p>
          <a:p>
            <a:r>
              <a:rPr lang="tr-TR" dirty="0" smtClean="0"/>
              <a:t>mümkündür. Ancak oldukça zaman alıcı ve duyarlı deneyleri gerektirdiğinden bu serumların</a:t>
            </a:r>
          </a:p>
          <a:p>
            <a:r>
              <a:rPr lang="tr-TR" dirty="0" smtClean="0"/>
              <a:t>doğrudan doğruya ticaretten sağlanmaları önerilir.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3391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87846" y="1031474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smtClean="0"/>
              <a:t> Doğrudan (Direkt) </a:t>
            </a:r>
            <a:r>
              <a:rPr lang="tr-TR" sz="1400" dirty="0" err="1" smtClean="0"/>
              <a:t>immunfloresans</a:t>
            </a:r>
            <a:r>
              <a:rPr lang="tr-TR" sz="1400" dirty="0" smtClean="0"/>
              <a:t> Yönteminde olduğu gibi hazırlanan ve</a:t>
            </a:r>
          </a:p>
          <a:p>
            <a:r>
              <a:rPr lang="tr-TR" sz="1400" dirty="0" err="1" smtClean="0"/>
              <a:t>tesbit</a:t>
            </a:r>
            <a:r>
              <a:rPr lang="tr-TR" sz="1400" dirty="0" smtClean="0"/>
              <a:t> edilen preparatların üzerine;</a:t>
            </a:r>
          </a:p>
          <a:p>
            <a:r>
              <a:rPr lang="tr-TR" sz="1400" dirty="0" smtClean="0"/>
              <a:t> Antijen araştırmak için; antikorları belli bağışık serumlar, belirli</a:t>
            </a:r>
          </a:p>
          <a:p>
            <a:r>
              <a:rPr lang="tr-TR" sz="1400" dirty="0" smtClean="0"/>
              <a:t>antijenlere karşı hasta kanında antikor araştırmak için; antijeni belli</a:t>
            </a:r>
          </a:p>
          <a:p>
            <a:r>
              <a:rPr lang="tr-TR" sz="1400" dirty="0" smtClean="0"/>
              <a:t>preparatlar üzerine hasta serumları dökülür.</a:t>
            </a:r>
          </a:p>
          <a:p>
            <a:r>
              <a:rPr lang="tr-TR" sz="1400" dirty="0" smtClean="0"/>
              <a:t> Nemli ortamda oda derecesi ya da 37 °C de 30 dakika bekletilir. </a:t>
            </a:r>
          </a:p>
          <a:p>
            <a:r>
              <a:rPr lang="tr-TR" sz="1400" dirty="0" smtClean="0"/>
              <a:t> Süre sonunda preparatlar önce tamponlu tuzlu su ile sonra saf su ile</a:t>
            </a:r>
          </a:p>
          <a:p>
            <a:r>
              <a:rPr lang="tr-TR" sz="1400" dirty="0" smtClean="0"/>
              <a:t>yöntemine göre yıkanıp havada kurutulur. Bu ana kadar preparatlarda</a:t>
            </a:r>
          </a:p>
          <a:p>
            <a:r>
              <a:rPr lang="tr-TR" sz="1400" dirty="0" smtClean="0"/>
              <a:t>birbirlerine uygun antijen ve antikorlar var ise birbirleri ile birleşmiştir.</a:t>
            </a:r>
          </a:p>
          <a:p>
            <a:r>
              <a:rPr lang="tr-TR" sz="1400" dirty="0" smtClean="0"/>
              <a:t> Bundan sonraki aşamada preparatlar ilk konan bağışık serumun</a:t>
            </a:r>
          </a:p>
          <a:p>
            <a:r>
              <a:rPr lang="tr-TR" sz="1400" dirty="0" smtClean="0"/>
              <a:t>kaynaklandığı hayvan türünün (ya da insanın) </a:t>
            </a:r>
            <a:r>
              <a:rPr lang="tr-TR" sz="1400" dirty="0" err="1" smtClean="0"/>
              <a:t>globulinlerine</a:t>
            </a:r>
            <a:r>
              <a:rPr lang="tr-TR" sz="1400" dirty="0" smtClean="0"/>
              <a:t> karşı</a:t>
            </a:r>
          </a:p>
          <a:p>
            <a:r>
              <a:rPr lang="tr-TR" sz="1400" dirty="0" err="1" smtClean="0"/>
              <a:t>floresanlanmış</a:t>
            </a:r>
            <a:r>
              <a:rPr lang="tr-TR" sz="1400" dirty="0" smtClean="0"/>
              <a:t> </a:t>
            </a:r>
            <a:r>
              <a:rPr lang="tr-TR" sz="1400" dirty="0" err="1" smtClean="0"/>
              <a:t>antiglobulin</a:t>
            </a:r>
            <a:r>
              <a:rPr lang="tr-TR" sz="1400" dirty="0" smtClean="0"/>
              <a:t> içeren serum ile boyanır.</a:t>
            </a:r>
          </a:p>
          <a:p>
            <a:r>
              <a:rPr lang="tr-TR" sz="1400" dirty="0" smtClean="0"/>
              <a:t> Preparatlar, yine nemli ortama konur.</a:t>
            </a:r>
          </a:p>
          <a:p>
            <a:r>
              <a:rPr lang="tr-TR" sz="1400" dirty="0" smtClean="0"/>
              <a:t> Üzerlerine floresanlı </a:t>
            </a:r>
            <a:r>
              <a:rPr lang="tr-TR" sz="1400" dirty="0" err="1" smtClean="0"/>
              <a:t>antiglobulin</a:t>
            </a:r>
            <a:r>
              <a:rPr lang="tr-TR" sz="1400" dirty="0" smtClean="0"/>
              <a:t> damlatılıp oda derecesinde ya da 37 °C</a:t>
            </a:r>
          </a:p>
          <a:p>
            <a:r>
              <a:rPr lang="tr-TR" sz="1400" dirty="0" smtClean="0"/>
              <a:t>de 30 dakika bekletilir.</a:t>
            </a:r>
          </a:p>
          <a:p>
            <a:r>
              <a:rPr lang="tr-TR" sz="1400" dirty="0" smtClean="0"/>
              <a:t> Daha sonra yıkanıp kurutulur.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829631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47171" y="52159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Preparatların Hazırlanması</a:t>
            </a:r>
          </a:p>
          <a:p>
            <a:r>
              <a:rPr lang="tr-TR" dirty="0" smtClean="0"/>
              <a:t>Preparat, doğrudan (direkt) </a:t>
            </a:r>
            <a:r>
              <a:rPr lang="tr-TR" dirty="0" err="1" smtClean="0"/>
              <a:t>immunfloresans</a:t>
            </a:r>
            <a:r>
              <a:rPr lang="tr-TR" dirty="0" smtClean="0"/>
              <a:t> yönteminde olduğu gibi hazırlanır.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547171" y="186564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 Preparatların Tespiti</a:t>
            </a:r>
          </a:p>
          <a:p>
            <a:r>
              <a:rPr lang="tr-TR" dirty="0" smtClean="0"/>
              <a:t>Preparat, doğrudan (direkt) </a:t>
            </a:r>
            <a:r>
              <a:rPr lang="tr-TR" dirty="0" err="1" smtClean="0"/>
              <a:t>immunfloresans</a:t>
            </a:r>
            <a:r>
              <a:rPr lang="tr-TR" dirty="0" smtClean="0"/>
              <a:t> yönteminde olduğu gibi tespit 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3136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1331</Words>
  <Application>Microsoft Office PowerPoint</Application>
  <PresentationFormat>Geniş ekran</PresentationFormat>
  <Paragraphs>139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KILIÇ</dc:creator>
  <cp:lastModifiedBy>KILIÇ</cp:lastModifiedBy>
  <cp:revision>3</cp:revision>
  <dcterms:created xsi:type="dcterms:W3CDTF">2020-01-19T11:41:38Z</dcterms:created>
  <dcterms:modified xsi:type="dcterms:W3CDTF">2020-01-19T11:56:05Z</dcterms:modified>
</cp:coreProperties>
</file>