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0" r:id="rId3"/>
    <p:sldId id="292" r:id="rId4"/>
    <p:sldId id="293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615521-A0BE-4ABC-A671-2056DEDE3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73225D0-48B9-4040-8AD3-C7F475695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D4ADD3-4D31-4934-A18E-EC7582C0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0C20BF-9592-4450-A2D0-5050298F7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11CCFC-BC37-4B6C-92EF-F1022671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16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BC3A05-9410-41BF-ABE1-2A0A17D9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32D099-C651-4C4D-BAEE-FB5173D49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6CDEA4-0DCB-4125-A71A-F306554E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FDB4E1-A799-4412-8817-01AD0B7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9F281B-8B87-492B-8611-FA5B0FF7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031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57A30AD-88EA-499F-9CC7-5C672BD9A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AEF790A-AE53-43EE-B330-E6A8F78CC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40C651-02FC-4A60-A55F-4ED0786D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1971F4-61DD-4784-BFF5-5DA9974A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BBC4F6-46A6-40CD-BA5D-C5293F35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9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8A0EF2-7906-4D5D-BDF5-540A71CF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8371E7-E4D3-41A9-BDCE-640D30C21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F1A49A-9DA1-4250-A0BC-FFDFB0A2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06EC60-0C8C-4C1A-A5E5-C9E2C312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B65E2D-746E-483A-AA0A-10233C39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75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70730F-85E3-4C63-8920-190F0A2D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C9175AB-A42F-4FF3-AC56-20738BDF7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1CC15C-82E2-4ED6-862B-EFABF8A4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6A50F3-3FEA-430F-8152-F1984BA6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07F302-E592-4405-8067-7B4254C1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56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C9E12E-E356-4C95-BE56-14552A61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D10680-9E4C-48F4-A2E4-BE3E20328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0574988-45C1-49D8-9492-729A0050E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12AF97D-E571-48E4-9D9C-F263E8FE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F4FC174-0D97-4FCA-AC4C-BD12BC1A5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27CC8FD-31BB-4BCA-8405-CE8E7891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918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88B3EF-6D1E-402A-8F01-5278159C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84F0BB-1CA3-4531-89B2-2EBA57A37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93F3A0A-1C55-41A4-837B-7793330E8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3A18989-C5DA-416B-88A7-D3A2F43C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897EB95-1E5E-40A8-A964-B40C8B052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A67E919-1113-438E-9625-3F90806D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E1A449B-94A7-486C-988F-89D1C1B0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57E75E1-CC26-467D-AEF5-7EEF4955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84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9447C2-D45C-4482-A710-2CDAB529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2F61D94-87C4-4D1E-83B4-D7849B71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6AB3E44-7768-46E9-8C63-29534C82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4072CC3-8BC7-48A2-A6BE-6873E6E4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3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0A67E36-6B33-4A48-B299-A2434220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4A456D8-2B07-4FFB-AD71-3C060AA4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399A0D1-C87A-4761-B757-C6CFF1E0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98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CF45F4-5BBC-4D8B-BE79-EF182618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91C7A6-63FF-44BE-9BF4-E44A366D1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F115A1-5F9C-496F-9927-56EC1BBDD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B6C99C-9FE2-479B-A67E-B17F11B5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8946EF2-BF78-4AA6-96B6-A196B2B8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06609B1-58C8-4233-9BF2-79B06F37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016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5F5807-993F-4B6E-BD76-E9AAC6F0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B7E53C-E0FB-4F78-B798-84FB4E1A7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A9E1755-C70F-48DD-BBEF-B43ECC228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0A16229-4523-4D71-85D8-7ABADAE2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5EF9B51-B4F7-4C0F-94D0-8FA46D86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7EB8AE7-4DF6-497E-AD38-18E5ACD8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41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3D8814E-4C49-4DE2-B2F3-3A87452D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37313A-530D-4700-97B0-C25DD0AC2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FF0016E-0549-4249-9F80-1C90FABE4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8B2A11-1EBA-4E40-8883-825517AC9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A6664D-2336-4B4C-A340-C85AE9043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40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Biyosensör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32644" r="30489" b="28349"/>
          <a:stretch/>
        </p:blipFill>
        <p:spPr>
          <a:xfrm>
            <a:off x="450144" y="1270000"/>
            <a:ext cx="4634838" cy="21604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Quartz Cristal Microbalance biosensor for protein detection (QCM immunosensor) - YouTube [720p] (online-video-cutter.com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786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46741" y="3012810"/>
            <a:ext cx="6407072" cy="36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27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QTF Biyosensör Üretimi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9"/>
          <a:stretch/>
        </p:blipFill>
        <p:spPr>
          <a:xfrm>
            <a:off x="436578" y="1660124"/>
            <a:ext cx="7881798" cy="469613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2886">
            <a:off x="2450667" y="1884136"/>
            <a:ext cx="566542" cy="143384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2886">
            <a:off x="3877990" y="2422353"/>
            <a:ext cx="566542" cy="143384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20251">
            <a:off x="2318494" y="1684817"/>
            <a:ext cx="994229" cy="144989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23304">
            <a:off x="3726204" y="2218878"/>
            <a:ext cx="994229" cy="145538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67417">
            <a:off x="2328988" y="1698541"/>
            <a:ext cx="968485" cy="144217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67417">
            <a:off x="3739076" y="2225484"/>
            <a:ext cx="968485" cy="144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38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Perspektif</a:t>
            </a:r>
            <a:endParaRPr lang="tr-TR" dirty="0"/>
          </a:p>
        </p:txBody>
      </p:sp>
      <p:grpSp>
        <p:nvGrpSpPr>
          <p:cNvPr id="4" name="Group 15"/>
          <p:cNvGrpSpPr/>
          <p:nvPr/>
        </p:nvGrpSpPr>
        <p:grpSpPr>
          <a:xfrm>
            <a:off x="1469073" y="1413059"/>
            <a:ext cx="5393047" cy="5065919"/>
            <a:chOff x="1907358" y="862274"/>
            <a:chExt cx="5393047" cy="5065919"/>
          </a:xfrm>
        </p:grpSpPr>
        <p:sp>
          <p:nvSpPr>
            <p:cNvPr id="5" name="Oval 3"/>
            <p:cNvSpPr>
              <a:spLocks noChangeAspect="1"/>
            </p:cNvSpPr>
            <p:nvPr/>
          </p:nvSpPr>
          <p:spPr>
            <a:xfrm rot="21076259">
              <a:off x="1907358" y="1345092"/>
              <a:ext cx="5393047" cy="4583101"/>
            </a:xfrm>
            <a:custGeom>
              <a:avLst/>
              <a:gdLst/>
              <a:ahLst/>
              <a:cxnLst/>
              <a:rect l="l" t="t" r="r" b="b"/>
              <a:pathLst>
                <a:path w="5393047" h="4583101">
                  <a:moveTo>
                    <a:pt x="3335647" y="0"/>
                  </a:moveTo>
                  <a:cubicBezTo>
                    <a:pt x="4471918" y="0"/>
                    <a:pt x="5393047" y="921129"/>
                    <a:pt x="5393047" y="2057400"/>
                  </a:cubicBezTo>
                  <a:cubicBezTo>
                    <a:pt x="5393047" y="3193671"/>
                    <a:pt x="4471918" y="4114800"/>
                    <a:pt x="3335647" y="4114800"/>
                  </a:cubicBezTo>
                  <a:cubicBezTo>
                    <a:pt x="2870275" y="4114800"/>
                    <a:pt x="2440991" y="3960290"/>
                    <a:pt x="2097708" y="3697902"/>
                  </a:cubicBezTo>
                  <a:lnTo>
                    <a:pt x="824405" y="4559745"/>
                  </a:lnTo>
                  <a:cubicBezTo>
                    <a:pt x="762284" y="4601792"/>
                    <a:pt x="677838" y="4585519"/>
                    <a:pt x="635790" y="4523397"/>
                  </a:cubicBezTo>
                  <a:lnTo>
                    <a:pt x="23357" y="3618577"/>
                  </a:lnTo>
                  <a:cubicBezTo>
                    <a:pt x="-18691" y="3556455"/>
                    <a:pt x="-2417" y="3472009"/>
                    <a:pt x="59704" y="3429961"/>
                  </a:cubicBezTo>
                  <a:lnTo>
                    <a:pt x="1343010" y="2561348"/>
                  </a:lnTo>
                  <a:cubicBezTo>
                    <a:pt x="1299868" y="2400518"/>
                    <a:pt x="1278247" y="2231484"/>
                    <a:pt x="1278247" y="2057400"/>
                  </a:cubicBezTo>
                  <a:cubicBezTo>
                    <a:pt x="1278247" y="921129"/>
                    <a:pt x="2199376" y="0"/>
                    <a:pt x="333564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 rot="21076259">
              <a:off x="2200307" y="1814828"/>
              <a:ext cx="4608113" cy="3200400"/>
            </a:xfrm>
            <a:custGeom>
              <a:avLst/>
              <a:gdLst/>
              <a:ahLst/>
              <a:cxnLst/>
              <a:rect l="l" t="t" r="r" b="b"/>
              <a:pathLst>
                <a:path w="4608113" h="3200400">
                  <a:moveTo>
                    <a:pt x="3007913" y="0"/>
                  </a:moveTo>
                  <a:cubicBezTo>
                    <a:pt x="3891679" y="0"/>
                    <a:pt x="4608113" y="716434"/>
                    <a:pt x="4608113" y="1600200"/>
                  </a:cubicBezTo>
                  <a:cubicBezTo>
                    <a:pt x="4608113" y="2483966"/>
                    <a:pt x="3891679" y="3200400"/>
                    <a:pt x="3007913" y="3200400"/>
                  </a:cubicBezTo>
                  <a:cubicBezTo>
                    <a:pt x="2252449" y="3200400"/>
                    <a:pt x="1619258" y="2676885"/>
                    <a:pt x="1453015" y="1972444"/>
                  </a:cubicBezTo>
                  <a:lnTo>
                    <a:pt x="109658" y="1708430"/>
                  </a:lnTo>
                  <a:cubicBezTo>
                    <a:pt x="36052" y="1693964"/>
                    <a:pt x="-11891" y="1622567"/>
                    <a:pt x="2575" y="1548961"/>
                  </a:cubicBezTo>
                  <a:lnTo>
                    <a:pt x="213277" y="476870"/>
                  </a:lnTo>
                  <a:cubicBezTo>
                    <a:pt x="227743" y="403264"/>
                    <a:pt x="299139" y="355322"/>
                    <a:pt x="372745" y="369788"/>
                  </a:cubicBezTo>
                  <a:lnTo>
                    <a:pt x="1732253" y="636976"/>
                  </a:lnTo>
                  <a:cubicBezTo>
                    <a:pt x="2022933" y="249598"/>
                    <a:pt x="2486275" y="0"/>
                    <a:pt x="3007913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4"/>
            <p:cNvSpPr>
              <a:spLocks noChangeAspect="1"/>
            </p:cNvSpPr>
            <p:nvPr/>
          </p:nvSpPr>
          <p:spPr>
            <a:xfrm rot="21076259">
              <a:off x="3642829" y="862274"/>
              <a:ext cx="2600795" cy="3620551"/>
            </a:xfrm>
            <a:custGeom>
              <a:avLst/>
              <a:gdLst/>
              <a:ahLst/>
              <a:cxnLst/>
              <a:rect l="l" t="t" r="r" b="b"/>
              <a:pathLst>
                <a:path w="2600795" h="3620551">
                  <a:moveTo>
                    <a:pt x="1085780" y="47"/>
                  </a:moveTo>
                  <a:cubicBezTo>
                    <a:pt x="1135430" y="1408"/>
                    <a:pt x="1181819" y="31905"/>
                    <a:pt x="1201044" y="81073"/>
                  </a:cubicBezTo>
                  <a:lnTo>
                    <a:pt x="1701600" y="1361231"/>
                  </a:lnTo>
                  <a:cubicBezTo>
                    <a:pt x="2215790" y="1472388"/>
                    <a:pt x="2600795" y="1930008"/>
                    <a:pt x="2600795" y="2477551"/>
                  </a:cubicBezTo>
                  <a:cubicBezTo>
                    <a:pt x="2600795" y="3108812"/>
                    <a:pt x="2089056" y="3620551"/>
                    <a:pt x="1457795" y="3620551"/>
                  </a:cubicBezTo>
                  <a:cubicBezTo>
                    <a:pt x="826534" y="3620551"/>
                    <a:pt x="314795" y="3108812"/>
                    <a:pt x="314795" y="2477551"/>
                  </a:cubicBezTo>
                  <a:cubicBezTo>
                    <a:pt x="314795" y="2239388"/>
                    <a:pt x="387637" y="2018238"/>
                    <a:pt x="512411" y="1835268"/>
                  </a:cubicBezTo>
                  <a:lnTo>
                    <a:pt x="8785" y="547259"/>
                  </a:lnTo>
                  <a:cubicBezTo>
                    <a:pt x="-16848" y="481702"/>
                    <a:pt x="15516" y="407777"/>
                    <a:pt x="81073" y="382143"/>
                  </a:cubicBezTo>
                  <a:lnTo>
                    <a:pt x="1035929" y="8785"/>
                  </a:lnTo>
                  <a:cubicBezTo>
                    <a:pt x="1052318" y="2376"/>
                    <a:pt x="1069230" y="-407"/>
                    <a:pt x="1085780" y="4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11"/>
            <p:cNvSpPr txBox="1"/>
            <p:nvPr/>
          </p:nvSpPr>
          <p:spPr>
            <a:xfrm rot="180000">
              <a:off x="2440492" y="2633899"/>
              <a:ext cx="1187826" cy="11541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Farklı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Analitler</a:t>
              </a: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için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Üretilmiş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Sensörlerle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Uyumlu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TextBox 13"/>
            <p:cNvSpPr txBox="1"/>
            <p:nvPr/>
          </p:nvSpPr>
          <p:spPr>
            <a:xfrm rot="19080000">
              <a:off x="2660258" y="4612503"/>
              <a:ext cx="992964" cy="115736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Düşük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Maliyetli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Taşınabilir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IoT</a:t>
              </a: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temelli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Hassas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TextBox 14"/>
            <p:cNvSpPr txBox="1"/>
            <p:nvPr/>
          </p:nvSpPr>
          <p:spPr>
            <a:xfrm rot="3567012">
              <a:off x="3651357" y="1412707"/>
              <a:ext cx="1544397" cy="11541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QTF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Sensör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Üzerine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Analit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tespitinde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Kullanılacak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ts val="1800"/>
                </a:lnSpc>
              </a:pP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Molekülün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imm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  <p:sp>
          <p:nvSpPr>
            <p:cNvPr id="11" name="TextBox 12"/>
            <p:cNvSpPr txBox="1"/>
            <p:nvPr/>
          </p:nvSpPr>
          <p:spPr>
            <a:xfrm rot="3187874">
              <a:off x="3515528" y="1560700"/>
              <a:ext cx="3485724" cy="3485724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2415335"/>
                </a:avLst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Biyosensör </a:t>
              </a:r>
              <a:r>
                <a:rPr lang="en-US" sz="2400" b="1" dirty="0" err="1">
                  <a:solidFill>
                    <a:schemeClr val="bg1"/>
                  </a:solidFill>
                </a:rPr>
                <a:t>Sistemi</a:t>
              </a:r>
              <a:r>
                <a:rPr lang="en-US" sz="2400" b="1" dirty="0">
                  <a:solidFill>
                    <a:schemeClr val="bg1"/>
                  </a:solidFill>
                </a:rPr>
                <a:t> Q</a:t>
              </a:r>
              <a:r>
                <a:rPr lang="en-US" sz="2400" b="1" baseline="30000" dirty="0">
                  <a:solidFill>
                    <a:schemeClr val="bg1"/>
                  </a:solidFill>
                </a:rPr>
                <a:t>2</a:t>
              </a:r>
              <a:r>
                <a:rPr lang="en-US" sz="2400" b="1" dirty="0">
                  <a:solidFill>
                    <a:schemeClr val="bg1"/>
                  </a:solidFill>
                </a:rPr>
                <a:t>TF </a:t>
              </a:r>
            </a:p>
          </p:txBody>
        </p:sp>
        <p:sp>
          <p:nvSpPr>
            <p:cNvPr id="12" name="TextBox 17"/>
            <p:cNvSpPr txBox="1"/>
            <p:nvPr/>
          </p:nvSpPr>
          <p:spPr>
            <a:xfrm rot="3869489">
              <a:off x="3844715" y="1969179"/>
              <a:ext cx="2684470" cy="268447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0994929"/>
                </a:avLst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           </a:t>
              </a:r>
              <a:r>
                <a:rPr lang="en-US" sz="2400" b="1" dirty="0" err="1">
                  <a:solidFill>
                    <a:schemeClr val="bg1"/>
                  </a:solidFill>
                </a:rPr>
                <a:t>Sinyal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Üretici-Okuyucu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Cihaz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8"/>
            <p:cNvSpPr txBox="1">
              <a:spLocks noChangeAspect="1"/>
            </p:cNvSpPr>
            <p:nvPr/>
          </p:nvSpPr>
          <p:spPr>
            <a:xfrm rot="5790244">
              <a:off x="4360721" y="2455608"/>
              <a:ext cx="1737360" cy="173736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9994292"/>
                </a:avLst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QTF </a:t>
              </a:r>
              <a:r>
                <a:rPr lang="en-US" sz="2400" b="1" dirty="0" err="1">
                  <a:solidFill>
                    <a:schemeClr val="bg1"/>
                  </a:solidFill>
                </a:rPr>
                <a:t>Sensör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Resi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0" y="3136720"/>
            <a:ext cx="3918659" cy="2974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5" name="Grup 14"/>
          <p:cNvGrpSpPr/>
          <p:nvPr/>
        </p:nvGrpSpPr>
        <p:grpSpPr>
          <a:xfrm>
            <a:off x="7049704" y="363425"/>
            <a:ext cx="4294628" cy="1151467"/>
            <a:chOff x="1803400" y="1828800"/>
            <a:chExt cx="5503653" cy="1572687"/>
          </a:xfrm>
        </p:grpSpPr>
        <p:sp>
          <p:nvSpPr>
            <p:cNvPr id="16" name="Freeform 7"/>
            <p:cNvSpPr>
              <a:spLocks/>
            </p:cNvSpPr>
            <p:nvPr/>
          </p:nvSpPr>
          <p:spPr bwMode="auto">
            <a:xfrm flipV="1">
              <a:off x="3768866" y="2071070"/>
              <a:ext cx="1572687" cy="1099393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tx1">
                  <a:alpha val="8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 rot="5400000" flipV="1">
              <a:off x="2796506" y="2065447"/>
              <a:ext cx="1572687" cy="1099393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chemeClr val="tx1">
                  <a:alpha val="8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 flipV="1">
              <a:off x="5734366" y="2071070"/>
              <a:ext cx="1572687" cy="1099393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rgbClr val="0070C0"/>
            </a:solidFill>
            <a:ln w="6350">
              <a:solidFill>
                <a:schemeClr val="tx1">
                  <a:alpha val="8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 rot="5400000" flipV="1">
              <a:off x="4762006" y="2065447"/>
              <a:ext cx="1572687" cy="1099393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rgbClr val="182848"/>
            </a:solidFill>
            <a:ln w="6350">
              <a:solidFill>
                <a:schemeClr val="tx1">
                  <a:alpha val="8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 flipV="1">
              <a:off x="1803400" y="2073185"/>
              <a:ext cx="1572687" cy="1099393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rgbClr val="92D050"/>
            </a:solidFill>
            <a:ln w="6350">
              <a:solidFill>
                <a:schemeClr val="tx1">
                  <a:alpha val="8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Metin kutusu 20"/>
            <p:cNvSpPr txBox="1"/>
            <p:nvPr/>
          </p:nvSpPr>
          <p:spPr>
            <a:xfrm>
              <a:off x="1838753" y="2449689"/>
              <a:ext cx="1403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</a:rPr>
                <a:t>Analit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</a:rPr>
                <a:t>A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Metin kutusu 21"/>
            <p:cNvSpPr txBox="1"/>
            <p:nvPr/>
          </p:nvSpPr>
          <p:spPr>
            <a:xfrm>
              <a:off x="3853820" y="2510135"/>
              <a:ext cx="1403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Q</a:t>
              </a:r>
              <a:r>
                <a:rPr lang="en-US" sz="1200" b="1" baseline="30000" dirty="0">
                  <a:solidFill>
                    <a:schemeClr val="bg1"/>
                  </a:solidFill>
                </a:rPr>
                <a:t>2</a:t>
              </a:r>
              <a:r>
                <a:rPr lang="en-US" sz="1200" b="1" dirty="0">
                  <a:solidFill>
                    <a:schemeClr val="bg1"/>
                  </a:solidFill>
                </a:rPr>
                <a:t>TF</a:t>
              </a:r>
            </a:p>
            <a:p>
              <a:pPr algn="ctr"/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Metin kutusu 22"/>
            <p:cNvSpPr txBox="1"/>
            <p:nvPr/>
          </p:nvSpPr>
          <p:spPr>
            <a:xfrm>
              <a:off x="2838214" y="2143221"/>
              <a:ext cx="1403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</a:rPr>
                <a:t>Sensör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Metin kutusu 23"/>
            <p:cNvSpPr txBox="1"/>
            <p:nvPr/>
          </p:nvSpPr>
          <p:spPr>
            <a:xfrm>
              <a:off x="2863220" y="2709446"/>
              <a:ext cx="1403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Metin kutusu 24"/>
            <p:cNvSpPr txBox="1"/>
            <p:nvPr/>
          </p:nvSpPr>
          <p:spPr>
            <a:xfrm>
              <a:off x="4835970" y="2161401"/>
              <a:ext cx="1403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Sinyal</a:t>
              </a:r>
              <a:endParaRPr lang="tr-TR" sz="1200" b="1" dirty="0"/>
            </a:p>
          </p:txBody>
        </p:sp>
        <p:sp>
          <p:nvSpPr>
            <p:cNvPr id="26" name="Metin kutusu 25"/>
            <p:cNvSpPr txBox="1"/>
            <p:nvPr/>
          </p:nvSpPr>
          <p:spPr>
            <a:xfrm>
              <a:off x="4842517" y="2771001"/>
              <a:ext cx="1403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Görüntüleme</a:t>
              </a:r>
              <a:endParaRPr lang="tr-TR" sz="1200" b="1" dirty="0"/>
            </a:p>
          </p:txBody>
        </p:sp>
        <p:sp>
          <p:nvSpPr>
            <p:cNvPr id="27" name="Metin kutusu 26"/>
            <p:cNvSpPr txBox="1"/>
            <p:nvPr/>
          </p:nvSpPr>
          <p:spPr>
            <a:xfrm>
              <a:off x="5818719" y="2403671"/>
              <a:ext cx="1403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</a:rPr>
                <a:t>Bulut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7064339" y="349095"/>
            <a:ext cx="4284242" cy="1179080"/>
            <a:chOff x="1803400" y="1828800"/>
            <a:chExt cx="5503653" cy="1572687"/>
          </a:xfrm>
        </p:grpSpPr>
        <p:sp>
          <p:nvSpPr>
            <p:cNvPr id="29" name="Freeform 7"/>
            <p:cNvSpPr>
              <a:spLocks/>
            </p:cNvSpPr>
            <p:nvPr/>
          </p:nvSpPr>
          <p:spPr bwMode="auto">
            <a:xfrm flipV="1">
              <a:off x="3768866" y="2071070"/>
              <a:ext cx="1572687" cy="1099393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chemeClr val="tx1">
                  <a:alpha val="8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 rot="5400000" flipV="1">
              <a:off x="2796506" y="2065447"/>
              <a:ext cx="1572687" cy="1099393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chemeClr val="tx1">
                  <a:alpha val="8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 flipV="1">
              <a:off x="5734366" y="2071070"/>
              <a:ext cx="1572687" cy="1099393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rgbClr val="0070C0"/>
            </a:solidFill>
            <a:ln w="6350">
              <a:solidFill>
                <a:schemeClr val="tx1">
                  <a:alpha val="8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 rot="5400000" flipV="1">
              <a:off x="4762006" y="2065447"/>
              <a:ext cx="1572687" cy="1099393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rgbClr val="182848"/>
            </a:solidFill>
            <a:ln w="6350">
              <a:solidFill>
                <a:schemeClr val="tx1">
                  <a:alpha val="8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 flipV="1">
              <a:off x="1803400" y="2073185"/>
              <a:ext cx="1572687" cy="1099393"/>
            </a:xfrm>
            <a:custGeom>
              <a:avLst/>
              <a:gdLst>
                <a:gd name="T0" fmla="*/ 667 w 671"/>
                <a:gd name="T1" fmla="*/ 247 h 469"/>
                <a:gd name="T2" fmla="*/ 617 w 671"/>
                <a:gd name="T3" fmla="*/ 289 h 469"/>
                <a:gd name="T4" fmla="*/ 583 w 671"/>
                <a:gd name="T5" fmla="*/ 286 h 469"/>
                <a:gd name="T6" fmla="*/ 550 w 671"/>
                <a:gd name="T7" fmla="*/ 283 h 469"/>
                <a:gd name="T8" fmla="*/ 535 w 671"/>
                <a:gd name="T9" fmla="*/ 319 h 469"/>
                <a:gd name="T10" fmla="*/ 548 w 671"/>
                <a:gd name="T11" fmla="*/ 450 h 469"/>
                <a:gd name="T12" fmla="*/ 467 w 671"/>
                <a:gd name="T13" fmla="*/ 457 h 469"/>
                <a:gd name="T14" fmla="*/ 389 w 671"/>
                <a:gd name="T15" fmla="*/ 457 h 469"/>
                <a:gd name="T16" fmla="*/ 391 w 671"/>
                <a:gd name="T17" fmla="*/ 367 h 469"/>
                <a:gd name="T18" fmla="*/ 353 w 671"/>
                <a:gd name="T19" fmla="*/ 324 h 469"/>
                <a:gd name="T20" fmla="*/ 300 w 671"/>
                <a:gd name="T21" fmla="*/ 332 h 469"/>
                <a:gd name="T22" fmla="*/ 288 w 671"/>
                <a:gd name="T23" fmla="*/ 411 h 469"/>
                <a:gd name="T24" fmla="*/ 291 w 671"/>
                <a:gd name="T25" fmla="*/ 439 h 469"/>
                <a:gd name="T26" fmla="*/ 254 w 671"/>
                <a:gd name="T27" fmla="*/ 463 h 469"/>
                <a:gd name="T28" fmla="*/ 129 w 671"/>
                <a:gd name="T29" fmla="*/ 442 h 469"/>
                <a:gd name="T30" fmla="*/ 123 w 671"/>
                <a:gd name="T31" fmla="*/ 289 h 469"/>
                <a:gd name="T32" fmla="*/ 15 w 671"/>
                <a:gd name="T33" fmla="*/ 277 h 469"/>
                <a:gd name="T34" fmla="*/ 12 w 671"/>
                <a:gd name="T35" fmla="*/ 199 h 469"/>
                <a:gd name="T36" fmla="*/ 82 w 671"/>
                <a:gd name="T37" fmla="*/ 186 h 469"/>
                <a:gd name="T38" fmla="*/ 119 w 671"/>
                <a:gd name="T39" fmla="*/ 192 h 469"/>
                <a:gd name="T40" fmla="*/ 131 w 671"/>
                <a:gd name="T41" fmla="*/ 157 h 469"/>
                <a:gd name="T42" fmla="*/ 123 w 671"/>
                <a:gd name="T43" fmla="*/ 24 h 469"/>
                <a:gd name="T44" fmla="*/ 215 w 671"/>
                <a:gd name="T45" fmla="*/ 9 h 469"/>
                <a:gd name="T46" fmla="*/ 290 w 671"/>
                <a:gd name="T47" fmla="*/ 33 h 469"/>
                <a:gd name="T48" fmla="*/ 285 w 671"/>
                <a:gd name="T49" fmla="*/ 76 h 469"/>
                <a:gd name="T50" fmla="*/ 283 w 671"/>
                <a:gd name="T51" fmla="*/ 122 h 469"/>
                <a:gd name="T52" fmla="*/ 381 w 671"/>
                <a:gd name="T53" fmla="*/ 134 h 469"/>
                <a:gd name="T54" fmla="*/ 388 w 671"/>
                <a:gd name="T55" fmla="*/ 86 h 469"/>
                <a:gd name="T56" fmla="*/ 379 w 671"/>
                <a:gd name="T57" fmla="*/ 42 h 469"/>
                <a:gd name="T58" fmla="*/ 487 w 671"/>
                <a:gd name="T59" fmla="*/ 16 h 469"/>
                <a:gd name="T60" fmla="*/ 547 w 671"/>
                <a:gd name="T61" fmla="*/ 22 h 469"/>
                <a:gd name="T62" fmla="*/ 534 w 671"/>
                <a:gd name="T63" fmla="*/ 171 h 469"/>
                <a:gd name="T64" fmla="*/ 648 w 671"/>
                <a:gd name="T65" fmla="*/ 184 h 469"/>
                <a:gd name="T66" fmla="*/ 667 w 671"/>
                <a:gd name="T67" fmla="*/ 247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1" h="469">
                  <a:moveTo>
                    <a:pt x="667" y="247"/>
                  </a:moveTo>
                  <a:cubicBezTo>
                    <a:pt x="663" y="269"/>
                    <a:pt x="646" y="288"/>
                    <a:pt x="617" y="289"/>
                  </a:cubicBezTo>
                  <a:cubicBezTo>
                    <a:pt x="607" y="289"/>
                    <a:pt x="595" y="287"/>
                    <a:pt x="583" y="286"/>
                  </a:cubicBezTo>
                  <a:cubicBezTo>
                    <a:pt x="573" y="285"/>
                    <a:pt x="558" y="281"/>
                    <a:pt x="550" y="283"/>
                  </a:cubicBezTo>
                  <a:cubicBezTo>
                    <a:pt x="540" y="286"/>
                    <a:pt x="536" y="308"/>
                    <a:pt x="535" y="319"/>
                  </a:cubicBezTo>
                  <a:cubicBezTo>
                    <a:pt x="532" y="365"/>
                    <a:pt x="542" y="411"/>
                    <a:pt x="548" y="450"/>
                  </a:cubicBezTo>
                  <a:cubicBezTo>
                    <a:pt x="519" y="453"/>
                    <a:pt x="497" y="454"/>
                    <a:pt x="467" y="457"/>
                  </a:cubicBezTo>
                  <a:cubicBezTo>
                    <a:pt x="447" y="459"/>
                    <a:pt x="408" y="469"/>
                    <a:pt x="389" y="457"/>
                  </a:cubicBezTo>
                  <a:cubicBezTo>
                    <a:pt x="365" y="441"/>
                    <a:pt x="393" y="393"/>
                    <a:pt x="391" y="367"/>
                  </a:cubicBezTo>
                  <a:cubicBezTo>
                    <a:pt x="390" y="343"/>
                    <a:pt x="371" y="327"/>
                    <a:pt x="353" y="324"/>
                  </a:cubicBezTo>
                  <a:cubicBezTo>
                    <a:pt x="335" y="322"/>
                    <a:pt x="314" y="324"/>
                    <a:pt x="300" y="332"/>
                  </a:cubicBezTo>
                  <a:cubicBezTo>
                    <a:pt x="280" y="344"/>
                    <a:pt x="284" y="386"/>
                    <a:pt x="288" y="411"/>
                  </a:cubicBezTo>
                  <a:cubicBezTo>
                    <a:pt x="289" y="420"/>
                    <a:pt x="292" y="431"/>
                    <a:pt x="291" y="439"/>
                  </a:cubicBezTo>
                  <a:cubicBezTo>
                    <a:pt x="288" y="453"/>
                    <a:pt x="272" y="461"/>
                    <a:pt x="254" y="463"/>
                  </a:cubicBezTo>
                  <a:cubicBezTo>
                    <a:pt x="205" y="468"/>
                    <a:pt x="165" y="451"/>
                    <a:pt x="129" y="442"/>
                  </a:cubicBezTo>
                  <a:cubicBezTo>
                    <a:pt x="142" y="398"/>
                    <a:pt x="144" y="304"/>
                    <a:pt x="123" y="289"/>
                  </a:cubicBezTo>
                  <a:cubicBezTo>
                    <a:pt x="102" y="274"/>
                    <a:pt x="40" y="301"/>
                    <a:pt x="15" y="277"/>
                  </a:cubicBezTo>
                  <a:cubicBezTo>
                    <a:pt x="0" y="263"/>
                    <a:pt x="0" y="218"/>
                    <a:pt x="12" y="199"/>
                  </a:cubicBezTo>
                  <a:cubicBezTo>
                    <a:pt x="24" y="178"/>
                    <a:pt x="55" y="182"/>
                    <a:pt x="82" y="186"/>
                  </a:cubicBezTo>
                  <a:cubicBezTo>
                    <a:pt x="91" y="187"/>
                    <a:pt x="108" y="195"/>
                    <a:pt x="119" y="192"/>
                  </a:cubicBezTo>
                  <a:cubicBezTo>
                    <a:pt x="128" y="189"/>
                    <a:pt x="130" y="171"/>
                    <a:pt x="131" y="157"/>
                  </a:cubicBezTo>
                  <a:cubicBezTo>
                    <a:pt x="135" y="107"/>
                    <a:pt x="126" y="67"/>
                    <a:pt x="123" y="24"/>
                  </a:cubicBezTo>
                  <a:cubicBezTo>
                    <a:pt x="152" y="21"/>
                    <a:pt x="183" y="12"/>
                    <a:pt x="215" y="9"/>
                  </a:cubicBezTo>
                  <a:cubicBezTo>
                    <a:pt x="248" y="7"/>
                    <a:pt x="285" y="11"/>
                    <a:pt x="290" y="33"/>
                  </a:cubicBezTo>
                  <a:cubicBezTo>
                    <a:pt x="291" y="41"/>
                    <a:pt x="286" y="69"/>
                    <a:pt x="285" y="76"/>
                  </a:cubicBezTo>
                  <a:cubicBezTo>
                    <a:pt x="283" y="90"/>
                    <a:pt x="278" y="108"/>
                    <a:pt x="283" y="122"/>
                  </a:cubicBezTo>
                  <a:cubicBezTo>
                    <a:pt x="293" y="150"/>
                    <a:pt x="360" y="156"/>
                    <a:pt x="381" y="134"/>
                  </a:cubicBezTo>
                  <a:cubicBezTo>
                    <a:pt x="390" y="125"/>
                    <a:pt x="389" y="102"/>
                    <a:pt x="388" y="86"/>
                  </a:cubicBezTo>
                  <a:cubicBezTo>
                    <a:pt x="386" y="70"/>
                    <a:pt x="377" y="57"/>
                    <a:pt x="379" y="42"/>
                  </a:cubicBezTo>
                  <a:cubicBezTo>
                    <a:pt x="383" y="0"/>
                    <a:pt x="449" y="13"/>
                    <a:pt x="487" y="16"/>
                  </a:cubicBezTo>
                  <a:cubicBezTo>
                    <a:pt x="508" y="18"/>
                    <a:pt x="528" y="20"/>
                    <a:pt x="547" y="22"/>
                  </a:cubicBezTo>
                  <a:cubicBezTo>
                    <a:pt x="535" y="63"/>
                    <a:pt x="529" y="143"/>
                    <a:pt x="534" y="171"/>
                  </a:cubicBezTo>
                  <a:cubicBezTo>
                    <a:pt x="540" y="198"/>
                    <a:pt x="617" y="167"/>
                    <a:pt x="648" y="184"/>
                  </a:cubicBezTo>
                  <a:cubicBezTo>
                    <a:pt x="660" y="191"/>
                    <a:pt x="671" y="224"/>
                    <a:pt x="667" y="247"/>
                  </a:cubicBez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chemeClr val="tx1">
                  <a:alpha val="8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Metin kutusu 33"/>
            <p:cNvSpPr txBox="1"/>
            <p:nvPr/>
          </p:nvSpPr>
          <p:spPr>
            <a:xfrm>
              <a:off x="1838753" y="2449689"/>
              <a:ext cx="1403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</a:rPr>
                <a:t>Analit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</a:rPr>
                <a:t>B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Metin kutusu 34"/>
            <p:cNvSpPr txBox="1"/>
            <p:nvPr/>
          </p:nvSpPr>
          <p:spPr>
            <a:xfrm>
              <a:off x="3853820" y="2510135"/>
              <a:ext cx="1403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Q</a:t>
              </a:r>
              <a:r>
                <a:rPr lang="en-US" sz="1200" b="1" baseline="30000" dirty="0">
                  <a:solidFill>
                    <a:schemeClr val="bg1"/>
                  </a:solidFill>
                </a:rPr>
                <a:t>2</a:t>
              </a:r>
              <a:r>
                <a:rPr lang="en-US" sz="1200" b="1" dirty="0">
                  <a:solidFill>
                    <a:schemeClr val="bg1"/>
                  </a:solidFill>
                </a:rPr>
                <a:t>TF</a:t>
              </a:r>
            </a:p>
            <a:p>
              <a:pPr algn="ctr"/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Metin kutusu 35"/>
            <p:cNvSpPr txBox="1"/>
            <p:nvPr/>
          </p:nvSpPr>
          <p:spPr>
            <a:xfrm>
              <a:off x="2838214" y="2143221"/>
              <a:ext cx="1403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</a:rPr>
                <a:t>Sensör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Metin kutusu 36"/>
            <p:cNvSpPr txBox="1"/>
            <p:nvPr/>
          </p:nvSpPr>
          <p:spPr>
            <a:xfrm>
              <a:off x="2863220" y="2709446"/>
              <a:ext cx="1403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B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Metin kutusu 37"/>
            <p:cNvSpPr txBox="1"/>
            <p:nvPr/>
          </p:nvSpPr>
          <p:spPr>
            <a:xfrm>
              <a:off x="4835970" y="2161401"/>
              <a:ext cx="1403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Sinyal</a:t>
              </a:r>
              <a:endParaRPr lang="tr-TR" sz="1200" b="1" dirty="0"/>
            </a:p>
          </p:txBody>
        </p:sp>
        <p:sp>
          <p:nvSpPr>
            <p:cNvPr id="39" name="Metin kutusu 38"/>
            <p:cNvSpPr txBox="1"/>
            <p:nvPr/>
          </p:nvSpPr>
          <p:spPr>
            <a:xfrm>
              <a:off x="4842517" y="2771001"/>
              <a:ext cx="1403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/>
                <a:t>Görüntüleme</a:t>
              </a:r>
              <a:endParaRPr lang="tr-TR" sz="1200" b="1" dirty="0"/>
            </a:p>
          </p:txBody>
        </p:sp>
        <p:sp>
          <p:nvSpPr>
            <p:cNvPr id="40" name="Metin kutusu 39"/>
            <p:cNvSpPr txBox="1"/>
            <p:nvPr/>
          </p:nvSpPr>
          <p:spPr>
            <a:xfrm>
              <a:off x="5818719" y="2403671"/>
              <a:ext cx="14039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</a:rPr>
                <a:t>Bulut</a:t>
              </a:r>
              <a:endParaRPr lang="tr-TR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070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Sensör </a:t>
            </a:r>
            <a:r>
              <a:rPr lang="en-US" dirty="0" err="1"/>
              <a:t>amaçlı</a:t>
            </a:r>
            <a:r>
              <a:rPr lang="en-US" dirty="0"/>
              <a:t> QTF </a:t>
            </a:r>
            <a:r>
              <a:rPr lang="en-US" dirty="0" err="1"/>
              <a:t>sistemleri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99" y="1630836"/>
            <a:ext cx="6292647" cy="25279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84" y="4402318"/>
            <a:ext cx="3747516" cy="18340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556" y="1272136"/>
            <a:ext cx="3603794" cy="357752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767" y="4204656"/>
            <a:ext cx="5579686" cy="222932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010" y="4702531"/>
            <a:ext cx="313443" cy="2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49307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56</Words>
  <Application>Microsoft Office PowerPoint</Application>
  <PresentationFormat>Geniş ekran</PresentationFormat>
  <Paragraphs>36</Paragraphs>
  <Slides>4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Biyosensör</vt:lpstr>
      <vt:lpstr>QTF Biyosensör Üretimi</vt:lpstr>
      <vt:lpstr>Genel Perspektif</vt:lpstr>
      <vt:lpstr>Sensör amaçlı QTF sistemleri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Biyosensörler:  Biyoekonomik önemi ve gelecek perspektifi</dc:title>
  <dc:creator>Altay.Unal</dc:creator>
  <cp:lastModifiedBy>Altay.Unal</cp:lastModifiedBy>
  <cp:revision>6</cp:revision>
  <dcterms:created xsi:type="dcterms:W3CDTF">2021-12-15T17:28:50Z</dcterms:created>
  <dcterms:modified xsi:type="dcterms:W3CDTF">2021-12-15T17:34:40Z</dcterms:modified>
</cp:coreProperties>
</file>