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57" r:id="rId8"/>
    <p:sldId id="256" r:id="rId9"/>
    <p:sldId id="260" r:id="rId10"/>
    <p:sldId id="259" r:id="rId11"/>
    <p:sldId id="25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8" d="100"/>
          <a:sy n="88" d="100"/>
        </p:scale>
        <p:origin x="10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71569"/>
          </a:xfrm>
        </p:spPr>
        <p:txBody>
          <a:bodyPr/>
          <a:lstStyle/>
          <a:p>
            <a:r>
              <a:rPr lang="tr-TR" dirty="0" smtClean="0"/>
              <a:t>SEYYİD </a:t>
            </a:r>
            <a:r>
              <a:rPr lang="tr-TR" dirty="0" smtClean="0"/>
              <a:t>KUTB(1906-1966)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00034" y="1500174"/>
            <a:ext cx="8143932" cy="4929222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tr-TR" dirty="0" smtClean="0"/>
              <a:t>1906’da doğdu.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Geleneksel eğitim aldı. On yaşında hafız oldu.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1921 başlarında Kahire’ye giderek eğitimine devam etti.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1926’da Öğretmen Okulu’ndan mezun oldu.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1928 yılında </a:t>
            </a:r>
            <a:r>
              <a:rPr lang="tr-TR" dirty="0" err="1" smtClean="0"/>
              <a:t>Kulliyetu</a:t>
            </a:r>
            <a:r>
              <a:rPr lang="tr-TR" dirty="0" smtClean="0"/>
              <a:t> </a:t>
            </a:r>
            <a:r>
              <a:rPr lang="tr-TR" dirty="0" err="1" smtClean="0"/>
              <a:t>Dârü’l</a:t>
            </a:r>
            <a:r>
              <a:rPr lang="tr-TR" dirty="0" smtClean="0"/>
              <a:t>-ulûm’a kaydoldu.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Öğrencilik yılları sırasında Abbas </a:t>
            </a:r>
            <a:r>
              <a:rPr lang="tr-TR" dirty="0" err="1" smtClean="0"/>
              <a:t>Mahmûd</a:t>
            </a:r>
            <a:r>
              <a:rPr lang="tr-TR" dirty="0" smtClean="0"/>
              <a:t> el-</a:t>
            </a:r>
            <a:r>
              <a:rPr lang="tr-TR" dirty="0" err="1" smtClean="0"/>
              <a:t>Akkād</a:t>
            </a:r>
            <a:r>
              <a:rPr lang="tr-TR" dirty="0" smtClean="0"/>
              <a:t> ile tanıştı ve görüşlerinden etkilendi.</a:t>
            </a:r>
          </a:p>
          <a:p>
            <a:pPr algn="just">
              <a:buFont typeface="Arial" pitchFamily="34" charset="0"/>
              <a:buChar char="•"/>
            </a:pP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ALGISI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İslam sosyal, ekonomik ve siyasî bir düzendir.</a:t>
            </a:r>
          </a:p>
          <a:p>
            <a:r>
              <a:rPr lang="tr-TR" dirty="0" smtClean="0"/>
              <a:t>İslam bir ideolojidir.</a:t>
            </a:r>
          </a:p>
          <a:p>
            <a:r>
              <a:rPr lang="tr-TR" dirty="0" smtClean="0"/>
              <a:t>İslam devleti İslam’ın vazgeçilmez amacıdır.</a:t>
            </a:r>
          </a:p>
          <a:p>
            <a:r>
              <a:rPr lang="tr-TR" dirty="0" smtClean="0"/>
              <a:t>İslam, devlet olmadan yaşanamaz. Çünkü Allah’ın egemenliği kurulmamıştır.</a:t>
            </a:r>
          </a:p>
          <a:p>
            <a:pPr algn="just"/>
            <a:r>
              <a:rPr lang="tr-TR" dirty="0" smtClean="0"/>
              <a:t>İslam, </a:t>
            </a:r>
            <a:r>
              <a:rPr lang="tr-TR" dirty="0" err="1" smtClean="0"/>
              <a:t>cahilî</a:t>
            </a:r>
            <a:r>
              <a:rPr lang="tr-TR" dirty="0" smtClean="0"/>
              <a:t> düzenlerin antitezidir. </a:t>
            </a:r>
            <a:r>
              <a:rPr lang="tr-TR" dirty="0" err="1" smtClean="0"/>
              <a:t>Cahilî</a:t>
            </a:r>
            <a:r>
              <a:rPr lang="tr-TR" dirty="0" smtClean="0"/>
              <a:t>, beşerî sistemlerle mücadele en öncelikli görevdir.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KUR’AN’LA İLETİŞİM YÖNTEMİ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Kur’an’ın</a:t>
            </a:r>
            <a:r>
              <a:rPr lang="tr-TR" dirty="0" smtClean="0"/>
              <a:t> atmosferinde yaşayarak iletişime geçilir. </a:t>
            </a:r>
          </a:p>
          <a:p>
            <a:pPr algn="just"/>
            <a:r>
              <a:rPr lang="tr-TR" dirty="0" smtClean="0"/>
              <a:t>Sahabenin duygu dünyası tahayyül edilerek okunmalı.</a:t>
            </a:r>
          </a:p>
          <a:p>
            <a:pPr algn="just"/>
            <a:r>
              <a:rPr lang="tr-TR" dirty="0" smtClean="0"/>
              <a:t>Her türlü ön yargıdan uzaklaşarak okunmalı.</a:t>
            </a:r>
          </a:p>
          <a:p>
            <a:pPr algn="just"/>
            <a:r>
              <a:rPr lang="tr-TR" dirty="0" smtClean="0"/>
              <a:t>Çağdaş bir okuma yöntemini tercih eder. Çünkü geleneksel Tefsir yöntemine karşıdır.</a:t>
            </a:r>
          </a:p>
          <a:p>
            <a:pPr algn="just"/>
            <a:r>
              <a:rPr lang="tr-TR" dirty="0" err="1" smtClean="0"/>
              <a:t>Kur’an’ı</a:t>
            </a:r>
            <a:r>
              <a:rPr lang="tr-TR" dirty="0" smtClean="0"/>
              <a:t> </a:t>
            </a:r>
            <a:r>
              <a:rPr lang="tr-TR" dirty="0" err="1" smtClean="0"/>
              <a:t>Kur’an’la</a:t>
            </a:r>
            <a:r>
              <a:rPr lang="tr-TR" dirty="0" smtClean="0"/>
              <a:t> yorumlama yolunu izler.</a:t>
            </a:r>
          </a:p>
          <a:p>
            <a:pPr algn="just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SEYYİD </a:t>
            </a:r>
            <a:r>
              <a:rPr lang="tr-TR" dirty="0" smtClean="0"/>
              <a:t>KUTB(1906-1966)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Üniversitedeki öğrenci hareketlerine katıldı. Edebiyatla ilgilendi. </a:t>
            </a:r>
          </a:p>
          <a:p>
            <a:pPr algn="just"/>
            <a:r>
              <a:rPr lang="tr-TR" dirty="0" smtClean="0"/>
              <a:t>1933’te üniversiteden mezun oldu ve ardından altı yıl kadar ilkokul öğretmenliği yaptı.</a:t>
            </a:r>
          </a:p>
          <a:p>
            <a:pPr algn="just"/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Kutub’un</a:t>
            </a:r>
            <a:r>
              <a:rPr lang="tr-TR" dirty="0" smtClean="0"/>
              <a:t> </a:t>
            </a:r>
            <a:r>
              <a:rPr lang="tr-TR" dirty="0" err="1" smtClean="0"/>
              <a:t>Akkād’a</a:t>
            </a:r>
            <a:r>
              <a:rPr lang="tr-TR" dirty="0" smtClean="0"/>
              <a:t> olan yakınlığı edebiyat dünyasında hızla yükselmesinde büyük rol oynadı.</a:t>
            </a:r>
          </a:p>
          <a:p>
            <a:pPr algn="just"/>
            <a:r>
              <a:rPr lang="tr-TR" dirty="0" smtClean="0"/>
              <a:t>Önceleri iki siyasi partiye üye oldu. 1945 yılından sonra siyasi partilerle ilişkisini kesti.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SEYYİD </a:t>
            </a:r>
            <a:r>
              <a:rPr lang="tr-TR" dirty="0" smtClean="0"/>
              <a:t>KUTB(1906-1966)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II. Dünya Savaşı sonrasında edebî konulara ilgisi devam etse de yazılarında siyasî ve içtimaî meseleler ağırlık kazanmaya başladı.</a:t>
            </a:r>
          </a:p>
          <a:p>
            <a:pPr algn="just"/>
            <a:r>
              <a:rPr lang="tr-TR" dirty="0" smtClean="0"/>
              <a:t>1947’den itibaren aylık el-</a:t>
            </a:r>
            <a:r>
              <a:rPr lang="tr-TR" dirty="0" err="1" smtClean="0"/>
              <a:t>Âlemu’l</a:t>
            </a:r>
            <a:r>
              <a:rPr lang="tr-TR" dirty="0" smtClean="0"/>
              <a:t>-Arabî dergisini çıkardı.</a:t>
            </a:r>
          </a:p>
          <a:p>
            <a:pPr algn="just"/>
            <a:r>
              <a:rPr lang="tr-TR" dirty="0" smtClean="0"/>
              <a:t>Kısa bir süre sonra el-</a:t>
            </a:r>
            <a:r>
              <a:rPr lang="tr-TR" dirty="0" err="1" smtClean="0"/>
              <a:t>Fikru’l</a:t>
            </a:r>
            <a:r>
              <a:rPr lang="tr-TR" dirty="0" smtClean="0"/>
              <a:t>-</a:t>
            </a:r>
            <a:r>
              <a:rPr lang="tr-TR" dirty="0" err="1" smtClean="0"/>
              <a:t>cedîd</a:t>
            </a:r>
            <a:r>
              <a:rPr lang="tr-TR" dirty="0" smtClean="0"/>
              <a:t> dergisini yayımlamaya başladı.</a:t>
            </a:r>
          </a:p>
          <a:p>
            <a:pPr algn="just"/>
            <a:r>
              <a:rPr lang="en-US" dirty="0" smtClean="0"/>
              <a:t>1948’de New </a:t>
            </a:r>
            <a:r>
              <a:rPr lang="en-US" dirty="0" err="1" smtClean="0"/>
              <a:t>York’a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tr-TR" dirty="0" err="1" smtClean="0"/>
              <a:t>tti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1950’de Batı sisteminin en keskin karşıtlarından biri olarak Amerika Birleşik Devletlerinden döndü.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SEYYİD </a:t>
            </a:r>
            <a:r>
              <a:rPr lang="tr-TR" dirty="0" smtClean="0"/>
              <a:t>KUTB(1906-1966)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1952’de </a:t>
            </a:r>
            <a:r>
              <a:rPr lang="tr-TR" dirty="0" smtClean="0"/>
              <a:t>milli eğitim </a:t>
            </a:r>
            <a:r>
              <a:rPr lang="sv-SE" dirty="0" smtClean="0"/>
              <a:t>bakanlı</a:t>
            </a:r>
            <a:r>
              <a:rPr lang="tr-TR" dirty="0" err="1" smtClean="0"/>
              <a:t>ğında</a:t>
            </a:r>
            <a:r>
              <a:rPr lang="sv-SE" dirty="0" smtClean="0"/>
              <a:t>ki görevinden istifa etti.</a:t>
            </a:r>
            <a:endParaRPr lang="tr-TR" dirty="0" smtClean="0"/>
          </a:p>
          <a:p>
            <a:pPr algn="just"/>
            <a:r>
              <a:rPr lang="tr-TR" dirty="0" smtClean="0"/>
              <a:t>1952’deki askerî darbe öncesinde ve sonraki aylarda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Kutub</a:t>
            </a:r>
            <a:r>
              <a:rPr lang="tr-TR" dirty="0" smtClean="0"/>
              <a:t> ile darbeyi yapan Hür Subaylar arasında yakın ilişki mevcuttu.</a:t>
            </a:r>
          </a:p>
          <a:p>
            <a:pPr algn="just"/>
            <a:r>
              <a:rPr lang="tr-TR" dirty="0" smtClean="0"/>
              <a:t>1952’de verdiği İslâm’da ruhî ve fikrî hürriyet konulu konferans Hür </a:t>
            </a:r>
            <a:r>
              <a:rPr lang="tr-TR" dirty="0" err="1" smtClean="0"/>
              <a:t>Subaylar’ın</a:t>
            </a:r>
            <a:r>
              <a:rPr lang="tr-TR" dirty="0" smtClean="0"/>
              <a:t> takdirini kazandı. 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SEYYİD </a:t>
            </a:r>
            <a:r>
              <a:rPr lang="tr-TR" dirty="0" smtClean="0"/>
              <a:t>KUTB(1906-1966)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1953’te </a:t>
            </a:r>
            <a:r>
              <a:rPr lang="tr-TR" dirty="0" err="1" smtClean="0"/>
              <a:t>İhvân</a:t>
            </a:r>
            <a:r>
              <a:rPr lang="tr-TR" dirty="0" smtClean="0"/>
              <a:t>-ı </a:t>
            </a:r>
            <a:r>
              <a:rPr lang="tr-TR" dirty="0" err="1" smtClean="0"/>
              <a:t>Müslimîn</a:t>
            </a:r>
            <a:r>
              <a:rPr lang="tr-TR" dirty="0" smtClean="0"/>
              <a:t> teşkilâtına üye oldu. 1954’te teşkilâtın kapatılması üzerine tutuklandı.</a:t>
            </a:r>
          </a:p>
          <a:p>
            <a:pPr algn="just"/>
            <a:r>
              <a:rPr lang="tr-TR" dirty="0" smtClean="0"/>
              <a:t>26 Ekim 1954’te Cemal </a:t>
            </a:r>
            <a:r>
              <a:rPr lang="tr-TR" dirty="0" err="1" smtClean="0"/>
              <a:t>Abdünnâsır’a</a:t>
            </a:r>
            <a:r>
              <a:rPr lang="tr-TR" dirty="0" smtClean="0"/>
              <a:t> karşı girişilen başarısız suikasttan sorumlu tutulan </a:t>
            </a:r>
            <a:r>
              <a:rPr lang="tr-TR" dirty="0" err="1" smtClean="0"/>
              <a:t>İhvân</a:t>
            </a:r>
            <a:r>
              <a:rPr lang="tr-TR" dirty="0" smtClean="0"/>
              <a:t>-ı </a:t>
            </a:r>
            <a:r>
              <a:rPr lang="tr-TR" dirty="0" err="1" smtClean="0"/>
              <a:t>Müslimîn</a:t>
            </a:r>
            <a:r>
              <a:rPr lang="tr-TR" dirty="0" smtClean="0"/>
              <a:t> örgütü yöneticileriyle birlikte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Kutub</a:t>
            </a:r>
            <a:r>
              <a:rPr lang="tr-TR" dirty="0" smtClean="0"/>
              <a:t> da tutuklandı ve on beş yıl hapse mahkûm edildi.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SEYYİD </a:t>
            </a:r>
            <a:r>
              <a:rPr lang="tr-TR" dirty="0" smtClean="0"/>
              <a:t>KUTB(1906-1966)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Kahire’de hapiste bulunduğu süre içerisinde </a:t>
            </a:r>
            <a:r>
              <a:rPr lang="tr-TR" dirty="0" err="1" smtClean="0"/>
              <a:t>Fî</a:t>
            </a:r>
            <a:r>
              <a:rPr lang="tr-TR" dirty="0" smtClean="0"/>
              <a:t> </a:t>
            </a:r>
            <a:r>
              <a:rPr lang="tr-TR" dirty="0" err="1" smtClean="0"/>
              <a:t>Žılâli’l</a:t>
            </a:r>
            <a:r>
              <a:rPr lang="tr-TR" dirty="0" smtClean="0"/>
              <a:t>-</a:t>
            </a:r>
            <a:r>
              <a:rPr lang="tr-TR" dirty="0" err="1" smtClean="0"/>
              <a:t>Ķur’ân</a:t>
            </a:r>
            <a:r>
              <a:rPr lang="tr-TR" dirty="0" smtClean="0"/>
              <a:t> üzerinde çalışmaya devam etti. </a:t>
            </a:r>
          </a:p>
          <a:p>
            <a:pPr algn="just"/>
            <a:r>
              <a:rPr lang="tr-TR" dirty="0" smtClean="0"/>
              <a:t>1964 yılında tahliye edildi.</a:t>
            </a:r>
          </a:p>
          <a:p>
            <a:pPr algn="just"/>
            <a:r>
              <a:rPr lang="tr-TR" dirty="0" smtClean="0"/>
              <a:t>1965’te </a:t>
            </a:r>
            <a:r>
              <a:rPr lang="tr-TR" dirty="0" err="1" smtClean="0"/>
              <a:t>Meâlim</a:t>
            </a:r>
            <a:r>
              <a:rPr lang="tr-TR" dirty="0" smtClean="0"/>
              <a:t> </a:t>
            </a:r>
            <a:r>
              <a:rPr lang="tr-TR" dirty="0" err="1" smtClean="0"/>
              <a:t>fi’t</a:t>
            </a:r>
            <a:r>
              <a:rPr lang="tr-TR" dirty="0" smtClean="0"/>
              <a:t>-</a:t>
            </a:r>
            <a:r>
              <a:rPr lang="tr-TR" dirty="0" err="1" smtClean="0"/>
              <a:t>Tarîk</a:t>
            </a:r>
            <a:r>
              <a:rPr lang="tr-TR" dirty="0" smtClean="0"/>
              <a:t>(Yoldaki İşaretler) adlı kitabı sebebiyle tekrar tutuklandı.</a:t>
            </a:r>
          </a:p>
          <a:p>
            <a:pPr algn="just"/>
            <a:r>
              <a:rPr lang="tr-TR" dirty="0" smtClean="0"/>
              <a:t>Uzun süren yargılama sonunda idam cezasına çarptırıldı ve 29 Ağustos 1966’da cezası infaz edildi.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000131"/>
          </a:xfrm>
        </p:spPr>
        <p:txBody>
          <a:bodyPr/>
          <a:lstStyle/>
          <a:p>
            <a:r>
              <a:rPr lang="tr-TR" dirty="0" smtClean="0"/>
              <a:t>KUR’AN ANLAYIŞI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00034" y="1500174"/>
            <a:ext cx="8072494" cy="4929222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tr-TR" dirty="0" err="1" smtClean="0"/>
              <a:t>Kur’an</a:t>
            </a:r>
            <a:r>
              <a:rPr lang="tr-TR" dirty="0" smtClean="0"/>
              <a:t> evrenseldir.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İnsanın ihtiyaç duyduğu her konuda </a:t>
            </a:r>
            <a:r>
              <a:rPr lang="tr-TR" dirty="0" smtClean="0"/>
              <a:t>kılavuzdur</a:t>
            </a:r>
            <a:r>
              <a:rPr lang="tr-TR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err="1" smtClean="0"/>
              <a:t>Kur’an</a:t>
            </a:r>
            <a:r>
              <a:rPr lang="tr-TR" dirty="0" smtClean="0"/>
              <a:t> pratik karakterli bir kitaptır.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Açıklanması(Tefsir) gereken bir kitap değil; aksine yaşanması gereken bir kitaptır.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err="1" smtClean="0"/>
              <a:t>Kur’an</a:t>
            </a:r>
            <a:r>
              <a:rPr lang="tr-TR" dirty="0" smtClean="0"/>
              <a:t> sosyal adaleti gerçekleştiren kitaptır.</a:t>
            </a:r>
          </a:p>
          <a:p>
            <a:pPr algn="just"/>
            <a:r>
              <a:rPr lang="tr-TR" dirty="0" smtClean="0"/>
              <a:t>Örneğin Kadın haklarını 1400 yıl önce vermiştir.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000131"/>
          </a:xfrm>
        </p:spPr>
        <p:txBody>
          <a:bodyPr/>
          <a:lstStyle/>
          <a:p>
            <a:r>
              <a:rPr lang="tr-TR" dirty="0" smtClean="0"/>
              <a:t>GÖRÜŞLERİ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71472" y="1428736"/>
            <a:ext cx="8001056" cy="4857784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tr-TR" dirty="0" smtClean="0"/>
              <a:t>Akılcılığa eleştiri (</a:t>
            </a:r>
            <a:r>
              <a:rPr lang="tr-TR" dirty="0" err="1" smtClean="0"/>
              <a:t>M.Abduh</a:t>
            </a:r>
            <a:r>
              <a:rPr lang="tr-TR" dirty="0" smtClean="0"/>
              <a:t>). Akıl kullanılırsa kişi kendine itaat eder ve Allah’ın hakimiyetine baş kaldırır.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Batının özgürlük anlayışına karşı.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Şeriat, her zaman ve zeminde geçerli olup, evrenseldir. Tıpkı yerçekimi kanunu gibi.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Cihadın evrensel boyutta olması gerekir. Çünkü her bir insan özgürlüğü hak eder.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Kur’an’daki</a:t>
            </a:r>
            <a:r>
              <a:rPr lang="tr-TR" dirty="0" smtClean="0"/>
              <a:t> hukukî cezalar(</a:t>
            </a:r>
            <a:r>
              <a:rPr lang="tr-TR" dirty="0" err="1" smtClean="0"/>
              <a:t>hudûd</a:t>
            </a:r>
            <a:r>
              <a:rPr lang="tr-TR" dirty="0" smtClean="0"/>
              <a:t>) tavizsiz uygulanmalıdır.</a:t>
            </a:r>
          </a:p>
          <a:p>
            <a:pPr algn="just"/>
            <a:r>
              <a:rPr lang="tr-TR" dirty="0" smtClean="0"/>
              <a:t>Kadınla ilgili eşitsizliği çağrıştıran </a:t>
            </a:r>
            <a:r>
              <a:rPr lang="tr-TR" dirty="0" err="1" smtClean="0"/>
              <a:t>Kur’an</a:t>
            </a:r>
            <a:r>
              <a:rPr lang="tr-TR" dirty="0" smtClean="0"/>
              <a:t> verileri gerçekte eşitsizlik değildir. Onlar, kadının doğasıyla ilgili farklılıklardır.</a:t>
            </a:r>
          </a:p>
          <a:p>
            <a:pPr algn="just"/>
            <a:r>
              <a:rPr lang="tr-TR" dirty="0" smtClean="0"/>
              <a:t>Dini sosyal düzenden ayırmak şizofrenidir.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439</Words>
  <Application>Microsoft Office PowerPoint</Application>
  <PresentationFormat>Ekran Gösterisi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SEYYİD KUTB(1906-1966)</vt:lpstr>
      <vt:lpstr>SEYYİD KUTB(1906-1966)</vt:lpstr>
      <vt:lpstr>SEYYİD KUTB(1906-1966)</vt:lpstr>
      <vt:lpstr>SEYYİD KUTB(1906-1966)</vt:lpstr>
      <vt:lpstr>SEYYİD KUTB(1906-1966)</vt:lpstr>
      <vt:lpstr>SEYYİD KUTB(1906-1966)</vt:lpstr>
      <vt:lpstr>KUR’AN ANLAYIŞI</vt:lpstr>
      <vt:lpstr>GÖRÜŞLERİ</vt:lpstr>
      <vt:lpstr>GÖRÜŞLERİ</vt:lpstr>
      <vt:lpstr>İSLAM ALGISI</vt:lpstr>
      <vt:lpstr>KUR’AN’LA İLETİŞİM YÖNTEMİ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halis</dc:creator>
  <cp:lastModifiedBy>user</cp:lastModifiedBy>
  <cp:revision>12</cp:revision>
  <dcterms:created xsi:type="dcterms:W3CDTF">2015-10-11T17:58:23Z</dcterms:created>
  <dcterms:modified xsi:type="dcterms:W3CDTF">2016-10-24T06:32:48Z</dcterms:modified>
</cp:coreProperties>
</file>