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9" r:id="rId29"/>
    <p:sldId id="290" r:id="rId30"/>
    <p:sldId id="291" r:id="rId31"/>
    <p:sldId id="292" r:id="rId3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43" autoAdjust="0"/>
  </p:normalViewPr>
  <p:slideViewPr>
    <p:cSldViewPr snapToGrid="0">
      <p:cViewPr varScale="1">
        <p:scale>
          <a:sx n="92" d="100"/>
          <a:sy n="92" d="100"/>
        </p:scale>
        <p:origin x="468" y="90"/>
      </p:cViewPr>
      <p:guideLst/>
    </p:cSldViewPr>
  </p:slideViewPr>
  <p:outlineViewPr>
    <p:cViewPr>
      <p:scale>
        <a:sx n="33" d="100"/>
        <a:sy n="33" d="100"/>
      </p:scale>
      <p:origin x="0" y="-906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7ED523-0BE6-4BB9-BB07-220CB1F7C9F5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0532C9-7588-4E9E-B130-E2F45DEDC6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5530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B79DE-EDEB-42F5-8111-C60D0BCD6E89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81596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3434D-5C25-4EE2-AF07-E4612C574531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68653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3434D-5C25-4EE2-AF07-E4612C574531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2205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3434D-5C25-4EE2-AF07-E4612C574531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24431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3434D-5C25-4EE2-AF07-E4612C574531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03965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3434D-5C25-4EE2-AF07-E4612C574531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81141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3434D-5C25-4EE2-AF07-E4612C574531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2844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3434D-5C25-4EE2-AF07-E4612C574531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8814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3434D-5C25-4EE2-AF07-E4612C574531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84330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3434D-5C25-4EE2-AF07-E4612C574531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86576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3434D-5C25-4EE2-AF07-E4612C574531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394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3434D-5C25-4EE2-AF07-E4612C574531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46314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3434D-5C25-4EE2-AF07-E4612C574531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88616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3434D-5C25-4EE2-AF07-E4612C574531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01333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3434D-5C25-4EE2-AF07-E4612C574531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19346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3434D-5C25-4EE2-AF07-E4612C574531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5247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3434D-5C25-4EE2-AF07-E4612C574531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35697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3434D-5C25-4EE2-AF07-E4612C574531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3145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3434D-5C25-4EE2-AF07-E4612C574531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36345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3434D-5C25-4EE2-AF07-E4612C574531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23243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3434D-5C25-4EE2-AF07-E4612C574531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044577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3434D-5C25-4EE2-AF07-E4612C574531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58895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3434D-5C25-4EE2-AF07-E4612C574531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453616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3434D-5C25-4EE2-AF07-E4612C574531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62561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3434D-5C25-4EE2-AF07-E4612C574531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1548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3434D-5C25-4EE2-AF07-E4612C574531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24724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3434D-5C25-4EE2-AF07-E4612C574531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71547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3434D-5C25-4EE2-AF07-E4612C574531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93537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3434D-5C25-4EE2-AF07-E4612C574531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63447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3434D-5C25-4EE2-AF07-E4612C574531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45688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3434D-5C25-4EE2-AF07-E4612C574531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0732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B5623-85E6-4A66-9E0E-58D4611FA8B8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B7ED-2A62-4691-A4A2-D5F952672B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77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B5623-85E6-4A66-9E0E-58D4611FA8B8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B7ED-2A62-4691-A4A2-D5F952672B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7104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B5623-85E6-4A66-9E0E-58D4611FA8B8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B7ED-2A62-4691-A4A2-D5F952672B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2026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5B3C3320-6B50-40EC-9280-766A047510E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860605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7B269090-A437-4E4E-8A97-4F0AC25E159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472030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DB5A678C-16DA-45D7-97FF-17C8DFBAA3D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90881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B5623-85E6-4A66-9E0E-58D4611FA8B8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B7ED-2A62-4691-A4A2-D5F952672B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6563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B5623-85E6-4A66-9E0E-58D4611FA8B8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B7ED-2A62-4691-A4A2-D5F952672B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682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B5623-85E6-4A66-9E0E-58D4611FA8B8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B7ED-2A62-4691-A4A2-D5F952672B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3648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B5623-85E6-4A66-9E0E-58D4611FA8B8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B7ED-2A62-4691-A4A2-D5F952672B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9945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B5623-85E6-4A66-9E0E-58D4611FA8B8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B7ED-2A62-4691-A4A2-D5F952672B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9048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B5623-85E6-4A66-9E0E-58D4611FA8B8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B7ED-2A62-4691-A4A2-D5F952672B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2187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B5623-85E6-4A66-9E0E-58D4611FA8B8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B7ED-2A62-4691-A4A2-D5F952672B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709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B5623-85E6-4A66-9E0E-58D4611FA8B8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B7ED-2A62-4691-A4A2-D5F952672B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8638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B5623-85E6-4A66-9E0E-58D4611FA8B8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0B7ED-2A62-4691-A4A2-D5F952672B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294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524000" y="1781930"/>
            <a:ext cx="9144000" cy="23876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  <a:t>ANT 339</a:t>
            </a:r>
            <a:b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</a:br>
            <a: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  <a:t>İSTATİSTİĞE GİRİŞ </a:t>
            </a:r>
            <a:r>
              <a:rPr lang="tr-TR" sz="48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/>
            </a:r>
            <a:br>
              <a:rPr lang="tr-TR" sz="48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</a:br>
            <a:r>
              <a:rPr lang="tr-TR" sz="4800">
                <a:latin typeface="Constantia" panose="02030602050306030303" pitchFamily="18" charset="0"/>
                <a:cs typeface="Times New Roman" panose="02020603050405020304" pitchFamily="18" charset="0"/>
              </a:rPr>
              <a:t/>
            </a:r>
            <a:br>
              <a:rPr lang="tr-TR" sz="4800">
                <a:latin typeface="Constantia" panose="02030602050306030303" pitchFamily="18" charset="0"/>
                <a:cs typeface="Times New Roman" panose="02020603050405020304" pitchFamily="18" charset="0"/>
              </a:rPr>
            </a:br>
            <a:r>
              <a:rPr lang="tr-TR" sz="4800" smtClean="0">
                <a:latin typeface="Constantia" panose="02030602050306030303" pitchFamily="18" charset="0"/>
                <a:cs typeface="Times New Roman" panose="02020603050405020304" pitchFamily="18" charset="0"/>
              </a:rPr>
              <a:t>IX</a:t>
            </a:r>
            <a:r>
              <a:rPr lang="tr-TR" sz="48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. HAFTA</a:t>
            </a:r>
            <a:endParaRPr lang="tr-TR" sz="4800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3496025" y="4772782"/>
            <a:ext cx="51999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tr-TR" sz="2800" dirty="0">
                <a:latin typeface="Bell MT" pitchFamily="18" charset="0"/>
              </a:rPr>
              <a:t>PROF. DR. BAŞAK KOCA ÖZER</a:t>
            </a:r>
          </a:p>
        </p:txBody>
      </p:sp>
    </p:spTree>
    <p:extLst>
      <p:ext uri="{BB962C8B-B14F-4D97-AF65-F5344CB8AC3E}">
        <p14:creationId xmlns:p14="http://schemas.microsoft.com/office/powerpoint/2010/main" val="169983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438400" y="570384"/>
            <a:ext cx="7772400" cy="9144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accent2"/>
                </a:solidFill>
                <a:latin typeface="Constantia" panose="02030602050306030303" pitchFamily="18" charset="0"/>
              </a:rPr>
              <a:t>nicel değişkenlerin frekans dağılımı örnek</a:t>
            </a:r>
            <a:br>
              <a:rPr lang="tr-TR" dirty="0" smtClean="0">
                <a:solidFill>
                  <a:schemeClr val="accent2"/>
                </a:solidFill>
                <a:latin typeface="Constantia" panose="02030602050306030303" pitchFamily="18" charset="0"/>
              </a:rPr>
            </a:br>
            <a:endParaRPr lang="tr-TR" dirty="0">
              <a:latin typeface="Constantia" panose="02030602050306030303" pitchFamily="18" charset="0"/>
            </a:endParaRPr>
          </a:p>
        </p:txBody>
      </p:sp>
      <p:graphicFrame>
        <p:nvGraphicFramePr>
          <p:cNvPr id="3" name="2 Tablo"/>
          <p:cNvGraphicFramePr>
            <a:graphicFrameLocks noGrp="1"/>
          </p:cNvGraphicFramePr>
          <p:nvPr/>
        </p:nvGraphicFramePr>
        <p:xfrm>
          <a:off x="3132259" y="1643050"/>
          <a:ext cx="6542089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5767"/>
                <a:gridCol w="771843"/>
                <a:gridCol w="1006793"/>
                <a:gridCol w="771843"/>
                <a:gridCol w="1025843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>
                          <a:latin typeface="Bell MT" pitchFamily="18" charset="0"/>
                        </a:rPr>
                        <a:t>Hemoglobin </a:t>
                      </a:r>
                      <a:r>
                        <a:rPr lang="tr-TR" sz="2400" dirty="0" err="1" smtClean="0">
                          <a:latin typeface="Bell MT" pitchFamily="18" charset="0"/>
                        </a:rPr>
                        <a:t>fenotipi</a:t>
                      </a:r>
                      <a:endParaRPr lang="tr-TR" sz="2400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Bell MT" pitchFamily="18" charset="0"/>
                        </a:rPr>
                        <a:t>f</a:t>
                      </a:r>
                      <a:endParaRPr lang="tr-TR" sz="2400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Bell MT" pitchFamily="18" charset="0"/>
                        </a:rPr>
                        <a:t>%</a:t>
                      </a:r>
                      <a:endParaRPr lang="tr-TR" sz="2400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>
                          <a:latin typeface="Bell MT" pitchFamily="18" charset="0"/>
                        </a:rPr>
                        <a:t>cf</a:t>
                      </a:r>
                      <a:endParaRPr lang="tr-TR" sz="2400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>
                          <a:latin typeface="Bell MT" pitchFamily="18" charset="0"/>
                        </a:rPr>
                        <a:t>cf</a:t>
                      </a:r>
                      <a:r>
                        <a:rPr lang="tr-TR" sz="2400" dirty="0" smtClean="0">
                          <a:latin typeface="Bell MT" pitchFamily="18" charset="0"/>
                        </a:rPr>
                        <a:t>%</a:t>
                      </a:r>
                      <a:endParaRPr lang="tr-TR" sz="2400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latin typeface="Bell MT" pitchFamily="18" charset="0"/>
                        </a:rPr>
                        <a:t>AA</a:t>
                      </a:r>
                      <a:endParaRPr lang="tr-TR" sz="2400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Bell MT" pitchFamily="18" charset="0"/>
                        </a:rPr>
                        <a:t>108</a:t>
                      </a:r>
                      <a:endParaRPr lang="tr-TR" sz="2400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Bell MT" pitchFamily="18" charset="0"/>
                        </a:rPr>
                        <a:t>78.83</a:t>
                      </a:r>
                      <a:endParaRPr lang="tr-TR" sz="2400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Bell MT" pitchFamily="18" charset="0"/>
                        </a:rPr>
                        <a:t>108</a:t>
                      </a:r>
                      <a:endParaRPr lang="tr-TR" sz="2400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Bell MT" pitchFamily="18" charset="0"/>
                        </a:rPr>
                        <a:t>78.83</a:t>
                      </a:r>
                      <a:endParaRPr lang="tr-TR" sz="2400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latin typeface="Bell MT" pitchFamily="18" charset="0"/>
                        </a:rPr>
                        <a:t>AS</a:t>
                      </a:r>
                      <a:endParaRPr lang="tr-TR" sz="2400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Bell MT" pitchFamily="18" charset="0"/>
                        </a:rPr>
                        <a:t>22</a:t>
                      </a:r>
                      <a:endParaRPr lang="tr-TR" sz="2400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Bell MT" pitchFamily="18" charset="0"/>
                        </a:rPr>
                        <a:t>16.06</a:t>
                      </a:r>
                      <a:endParaRPr lang="tr-TR" sz="2400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Bell MT" pitchFamily="18" charset="0"/>
                        </a:rPr>
                        <a:t>130</a:t>
                      </a:r>
                      <a:endParaRPr lang="tr-TR" sz="2400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Bell MT" pitchFamily="18" charset="0"/>
                        </a:rPr>
                        <a:t>94.89</a:t>
                      </a:r>
                      <a:endParaRPr lang="tr-TR" sz="2400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latin typeface="Bell MT" pitchFamily="18" charset="0"/>
                        </a:rPr>
                        <a:t>SS</a:t>
                      </a:r>
                      <a:endParaRPr lang="tr-TR" sz="2400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Bell MT" pitchFamily="18" charset="0"/>
                        </a:rPr>
                        <a:t>1</a:t>
                      </a:r>
                      <a:endParaRPr lang="tr-TR" sz="2400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Bell MT" pitchFamily="18" charset="0"/>
                        </a:rPr>
                        <a:t>0.73</a:t>
                      </a:r>
                      <a:endParaRPr lang="tr-TR" sz="2400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Bell MT" pitchFamily="18" charset="0"/>
                        </a:rPr>
                        <a:t>131</a:t>
                      </a:r>
                      <a:endParaRPr lang="tr-TR" sz="2400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Bell MT" pitchFamily="18" charset="0"/>
                        </a:rPr>
                        <a:t>95.62</a:t>
                      </a:r>
                      <a:endParaRPr lang="tr-TR" sz="2400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latin typeface="Bell MT" pitchFamily="18" charset="0"/>
                        </a:rPr>
                        <a:t>SC</a:t>
                      </a:r>
                      <a:endParaRPr lang="tr-TR" sz="2400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Bell MT" pitchFamily="18" charset="0"/>
                        </a:rPr>
                        <a:t>2</a:t>
                      </a:r>
                      <a:endParaRPr lang="tr-TR" sz="2400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Bell MT" pitchFamily="18" charset="0"/>
                        </a:rPr>
                        <a:t>1.46</a:t>
                      </a:r>
                      <a:endParaRPr lang="tr-TR" sz="2400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Bell MT" pitchFamily="18" charset="0"/>
                        </a:rPr>
                        <a:t>133</a:t>
                      </a:r>
                      <a:endParaRPr lang="tr-TR" sz="2400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Bell MT" pitchFamily="18" charset="0"/>
                        </a:rPr>
                        <a:t>97.08</a:t>
                      </a:r>
                      <a:endParaRPr lang="tr-TR" sz="2400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latin typeface="Bell MT" pitchFamily="18" charset="0"/>
                        </a:rPr>
                        <a:t>AC</a:t>
                      </a:r>
                      <a:endParaRPr lang="tr-TR" sz="2400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Bell MT" pitchFamily="18" charset="0"/>
                        </a:rPr>
                        <a:t>3</a:t>
                      </a:r>
                      <a:endParaRPr lang="tr-TR" sz="2400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Bell MT" pitchFamily="18" charset="0"/>
                        </a:rPr>
                        <a:t>2.19</a:t>
                      </a:r>
                      <a:endParaRPr lang="tr-TR" sz="2400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Bell MT" pitchFamily="18" charset="0"/>
                        </a:rPr>
                        <a:t>136</a:t>
                      </a:r>
                      <a:endParaRPr lang="tr-TR" sz="2400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Bell MT" pitchFamily="18" charset="0"/>
                        </a:rPr>
                        <a:t>99.27</a:t>
                      </a:r>
                      <a:endParaRPr lang="tr-TR" sz="2400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latin typeface="Bell MT" pitchFamily="18" charset="0"/>
                        </a:rPr>
                        <a:t>SF</a:t>
                      </a:r>
                      <a:endParaRPr lang="tr-TR" sz="2400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Bell MT" pitchFamily="18" charset="0"/>
                        </a:rPr>
                        <a:t>1</a:t>
                      </a:r>
                      <a:endParaRPr lang="tr-TR" sz="2400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Bell MT" pitchFamily="18" charset="0"/>
                        </a:rPr>
                        <a:t>0.73</a:t>
                      </a:r>
                      <a:endParaRPr lang="tr-TR" sz="2400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Bell MT" pitchFamily="18" charset="0"/>
                        </a:rPr>
                        <a:t>137</a:t>
                      </a:r>
                      <a:endParaRPr lang="tr-TR" sz="2400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Bell MT" pitchFamily="18" charset="0"/>
                        </a:rPr>
                        <a:t>100%</a:t>
                      </a:r>
                      <a:endParaRPr lang="tr-TR" sz="2400" dirty="0">
                        <a:latin typeface="Bell MT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6227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737755" y="393739"/>
            <a:ext cx="10827328" cy="9144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accent2"/>
                </a:solidFill>
                <a:latin typeface="Constantia" panose="02030602050306030303" pitchFamily="18" charset="0"/>
              </a:rPr>
              <a:t>nümerik süreksiz değişkenlerin frekans dağılımı</a:t>
            </a:r>
            <a:br>
              <a:rPr lang="tr-TR" dirty="0" smtClean="0">
                <a:solidFill>
                  <a:schemeClr val="accent2"/>
                </a:solidFill>
                <a:latin typeface="Constantia" panose="02030602050306030303" pitchFamily="18" charset="0"/>
              </a:rPr>
            </a:br>
            <a:endParaRPr lang="tr-TR" dirty="0">
              <a:latin typeface="Constantia" panose="02030602050306030303" pitchFamily="18" charset="0"/>
            </a:endParaRPr>
          </a:p>
        </p:txBody>
      </p:sp>
      <p:graphicFrame>
        <p:nvGraphicFramePr>
          <p:cNvPr id="5" name="4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2438401" y="1571612"/>
          <a:ext cx="2943861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18"/>
                <a:gridCol w="1394143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Doğum sayısı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Kadın sayısı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62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31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26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37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30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32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18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37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19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9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20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20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17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2 İçerik Yer Tutucusu"/>
          <p:cNvSpPr txBox="1">
            <a:spLocks/>
          </p:cNvSpPr>
          <p:nvPr/>
        </p:nvSpPr>
        <p:spPr>
          <a:xfrm>
            <a:off x="5810248" y="1714488"/>
            <a:ext cx="4429188" cy="5000660"/>
          </a:xfrm>
          <a:prstGeom prst="rect">
            <a:avLst/>
          </a:prstGeom>
        </p:spPr>
        <p:txBody>
          <a:bodyPr/>
          <a:lstStyle/>
          <a:p>
            <a:pPr marL="411480" indent="-342900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/>
            </a:pPr>
            <a:r>
              <a:rPr lang="tr-TR" sz="2400" dirty="0">
                <a:latin typeface="Bell MT" pitchFamily="18" charset="0"/>
              </a:rPr>
              <a:t>Süreksiz nümerik değişkenlerin frekans dağılımı, n</a:t>
            </a:r>
            <a:r>
              <a:rPr lang="tr-TR" sz="2400" dirty="0" err="1">
                <a:latin typeface="Bell MT" pitchFamily="18" charset="0"/>
              </a:rPr>
              <a:t>icel</a:t>
            </a:r>
            <a:r>
              <a:rPr lang="tr-TR" sz="2400" dirty="0">
                <a:latin typeface="Bell MT" pitchFamily="18" charset="0"/>
              </a:rPr>
              <a:t> değişkenlerdeki yöntemle oluşturulur. </a:t>
            </a:r>
          </a:p>
          <a:p>
            <a:pPr marL="411480" indent="-342900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/>
            </a:pPr>
            <a:r>
              <a:rPr lang="tr-TR" sz="2400" dirty="0">
                <a:latin typeface="Bell MT" pitchFamily="18" charset="0"/>
              </a:rPr>
              <a:t>Ancak büyük veri ile çalışılırken kategoriler 0-2, 3-4, 5-7 ve 7+ vb. sınıflandırılır. </a:t>
            </a:r>
          </a:p>
          <a:p>
            <a:pPr marL="411480" indent="-342900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</a:pPr>
            <a:r>
              <a:rPr lang="tr-TR" sz="2400" dirty="0">
                <a:latin typeface="Bell MT" pitchFamily="18" charset="0"/>
              </a:rPr>
              <a:t>Solda </a:t>
            </a:r>
            <a:r>
              <a:rPr lang="tr-TR" sz="2400" dirty="0" err="1">
                <a:latin typeface="Bell MT" pitchFamily="18" charset="0"/>
              </a:rPr>
              <a:t>Shipibo</a:t>
            </a:r>
            <a:r>
              <a:rPr lang="tr-TR" sz="2400" dirty="0">
                <a:latin typeface="Bell MT" pitchFamily="18" charset="0"/>
              </a:rPr>
              <a:t> yerlilerindeki (</a:t>
            </a:r>
            <a:r>
              <a:rPr lang="tr-TR" sz="2400" dirty="0" err="1">
                <a:latin typeface="Bell MT" pitchFamily="18" charset="0"/>
              </a:rPr>
              <a:t>Peruian</a:t>
            </a:r>
            <a:r>
              <a:rPr lang="tr-TR" sz="2400" dirty="0">
                <a:latin typeface="Bell MT" pitchFamily="18" charset="0"/>
              </a:rPr>
              <a:t> Amazon) (15+ yaştaki kadınlar) doğurganlıkla ilgili veri sunulmuştur.  </a:t>
            </a:r>
          </a:p>
        </p:txBody>
      </p:sp>
    </p:spTree>
    <p:extLst>
      <p:ext uri="{BB962C8B-B14F-4D97-AF65-F5344CB8AC3E}">
        <p14:creationId xmlns:p14="http://schemas.microsoft.com/office/powerpoint/2010/main" val="54738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758535" y="331393"/>
            <a:ext cx="10837719" cy="9144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accent2"/>
                </a:solidFill>
                <a:latin typeface="Constantia" panose="02030602050306030303" pitchFamily="18" charset="0"/>
              </a:rPr>
              <a:t>nümerik süreksiz değişkenlerin frekans dağılımı</a:t>
            </a:r>
            <a:br>
              <a:rPr lang="tr-TR" dirty="0" smtClean="0">
                <a:solidFill>
                  <a:schemeClr val="accent2"/>
                </a:solidFill>
                <a:latin typeface="Constantia" panose="02030602050306030303" pitchFamily="18" charset="0"/>
              </a:rPr>
            </a:br>
            <a:endParaRPr lang="tr-TR" dirty="0">
              <a:latin typeface="Constantia" panose="02030602050306030303" pitchFamily="18" charset="0"/>
            </a:endParaRPr>
          </a:p>
        </p:txBody>
      </p:sp>
      <p:graphicFrame>
        <p:nvGraphicFramePr>
          <p:cNvPr id="5" name="4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2438400" y="1571612"/>
          <a:ext cx="7158062" cy="519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6626"/>
                <a:gridCol w="1400359"/>
                <a:gridCol w="1400359"/>
                <a:gridCol w="1400359"/>
                <a:gridCol w="1400359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Doğum sayısı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f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%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>
                          <a:latin typeface="Bell MT" pitchFamily="18" charset="0"/>
                        </a:rPr>
                        <a:t>cf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>
                          <a:latin typeface="Bell MT" pitchFamily="18" charset="0"/>
                        </a:rPr>
                        <a:t>cf</a:t>
                      </a:r>
                      <a:r>
                        <a:rPr lang="tr-TR" dirty="0" smtClean="0">
                          <a:latin typeface="Bell MT" pitchFamily="18" charset="0"/>
                        </a:rPr>
                        <a:t>%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0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62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17.7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62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17.7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1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31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8.9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93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26.6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2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26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7.4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119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34.0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3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37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10.6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156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44.6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4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30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8.6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186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53.2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5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32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9.2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218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62.4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6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18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5.2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236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67.6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7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37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10.6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273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78.2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8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19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5.4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292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83.6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9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20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5.7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312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89.3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10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20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5.7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332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95.0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11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17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5.0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349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100.0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n=349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8338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15635" y="570384"/>
            <a:ext cx="11076709" cy="9144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accent2"/>
                </a:solidFill>
                <a:latin typeface="Constantia" panose="02030602050306030303" pitchFamily="18" charset="0"/>
              </a:rPr>
              <a:t>nümerik süreksiz değişkenlerin frekans dağılımı</a:t>
            </a:r>
            <a:br>
              <a:rPr lang="tr-TR" dirty="0" smtClean="0">
                <a:solidFill>
                  <a:schemeClr val="accent2"/>
                </a:solidFill>
                <a:latin typeface="Constantia" panose="02030602050306030303" pitchFamily="18" charset="0"/>
              </a:rPr>
            </a:b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altLang="ja-JP" sz="3200" dirty="0">
                <a:latin typeface="Constantia" panose="02030602050306030303" pitchFamily="18" charset="0"/>
              </a:rPr>
              <a:t>nicel vasıflara göre yapılan gruplamada gruplara “</a:t>
            </a:r>
            <a:r>
              <a:rPr lang="tr-TR" altLang="ja-JP" sz="3200" b="1" dirty="0">
                <a:latin typeface="Constantia" panose="02030602050306030303" pitchFamily="18" charset="0"/>
              </a:rPr>
              <a:t>sınıf</a:t>
            </a:r>
            <a:r>
              <a:rPr lang="tr-TR" altLang="ja-JP" sz="3200" dirty="0">
                <a:latin typeface="Constantia" panose="02030602050306030303" pitchFamily="18" charset="0"/>
              </a:rPr>
              <a:t>”</a:t>
            </a:r>
          </a:p>
          <a:p>
            <a:r>
              <a:rPr lang="tr-TR" altLang="ja-JP" sz="3200" dirty="0">
                <a:latin typeface="Constantia" panose="02030602050306030303" pitchFamily="18" charset="0"/>
              </a:rPr>
              <a:t>gruba girebilecek en küçük değere “ </a:t>
            </a:r>
            <a:r>
              <a:rPr lang="tr-TR" altLang="ja-JP" sz="3200" b="1" dirty="0">
                <a:latin typeface="Constantia" panose="02030602050306030303" pitchFamily="18" charset="0"/>
              </a:rPr>
              <a:t>sınıf alt sınırı</a:t>
            </a:r>
            <a:r>
              <a:rPr lang="tr-TR" altLang="ja-JP" sz="3200" dirty="0">
                <a:latin typeface="Constantia" panose="02030602050306030303" pitchFamily="18" charset="0"/>
              </a:rPr>
              <a:t>”</a:t>
            </a:r>
          </a:p>
          <a:p>
            <a:r>
              <a:rPr lang="tr-TR" altLang="ja-JP" sz="3200" dirty="0">
                <a:latin typeface="Constantia" panose="02030602050306030303" pitchFamily="18" charset="0"/>
              </a:rPr>
              <a:t>en büyük değere de “</a:t>
            </a:r>
            <a:r>
              <a:rPr lang="tr-TR" altLang="ja-JP" sz="3200" b="1" dirty="0">
                <a:latin typeface="Constantia" panose="02030602050306030303" pitchFamily="18" charset="0"/>
              </a:rPr>
              <a:t>sınıf üst sınırı</a:t>
            </a:r>
            <a:r>
              <a:rPr lang="tr-TR" altLang="ja-JP" sz="3200" dirty="0">
                <a:latin typeface="Constantia" panose="02030602050306030303" pitchFamily="18" charset="0"/>
              </a:rPr>
              <a:t>”, </a:t>
            </a:r>
          </a:p>
          <a:p>
            <a:r>
              <a:rPr lang="tr-TR" altLang="ja-JP" sz="3200" dirty="0">
                <a:latin typeface="Constantia" panose="02030602050306030303" pitchFamily="18" charset="0"/>
              </a:rPr>
              <a:t>bunlar arasındaki farka  “</a:t>
            </a:r>
            <a:r>
              <a:rPr lang="tr-TR" altLang="ja-JP" sz="3200" b="1" dirty="0">
                <a:latin typeface="Constantia" panose="02030602050306030303" pitchFamily="18" charset="0"/>
              </a:rPr>
              <a:t>sınıf aralığı</a:t>
            </a:r>
            <a:r>
              <a:rPr lang="tr-TR" altLang="ja-JP" sz="3200" dirty="0">
                <a:latin typeface="Constantia" panose="02030602050306030303" pitchFamily="18" charset="0"/>
              </a:rPr>
              <a:t>” </a:t>
            </a:r>
          </a:p>
          <a:p>
            <a:r>
              <a:rPr lang="tr-TR" altLang="ja-JP" sz="3200" dirty="0">
                <a:latin typeface="Constantia" panose="02030602050306030303" pitchFamily="18" charset="0"/>
              </a:rPr>
              <a:t>sınıf sınırlarının aritmetik ortalamasına “</a:t>
            </a:r>
            <a:r>
              <a:rPr lang="tr-TR" altLang="ja-JP" sz="3200" b="1" dirty="0">
                <a:latin typeface="Constantia" panose="02030602050306030303" pitchFamily="18" charset="0"/>
              </a:rPr>
              <a:t>sınıf ortalaması</a:t>
            </a:r>
            <a:r>
              <a:rPr lang="tr-TR" altLang="ja-JP" sz="3200" dirty="0">
                <a:latin typeface="Constantia" panose="02030602050306030303" pitchFamily="18" charset="0"/>
              </a:rPr>
              <a:t>” adı verilir </a:t>
            </a:r>
          </a:p>
          <a:p>
            <a:r>
              <a:rPr lang="tr-TR" altLang="ja-JP" sz="3200" dirty="0">
                <a:latin typeface="Constantia" panose="02030602050306030303" pitchFamily="18" charset="0"/>
              </a:rPr>
              <a:t>“sınıf orta noktası” h</a:t>
            </a:r>
            <a:r>
              <a:rPr lang="tr-TR" altLang="ja-JP" dirty="0">
                <a:latin typeface="Constantia" panose="02030602050306030303" pitchFamily="18" charset="0"/>
              </a:rPr>
              <a:t>er iki limitin farkının 2ye bölümünün alt sınırla toplamı</a:t>
            </a:r>
          </a:p>
          <a:p>
            <a:endParaRPr 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3062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46809" y="498376"/>
            <a:ext cx="11066318" cy="9144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accent2"/>
                </a:solidFill>
                <a:latin typeface="Constantia" panose="02030602050306030303" pitchFamily="18" charset="0"/>
              </a:rPr>
              <a:t>nümerik süreksiz değişkenlerin frekans dağılımı</a:t>
            </a:r>
            <a:br>
              <a:rPr lang="tr-TR" dirty="0" smtClean="0">
                <a:solidFill>
                  <a:schemeClr val="accent2"/>
                </a:solidFill>
                <a:latin typeface="Constantia" panose="02030602050306030303" pitchFamily="18" charset="0"/>
              </a:rPr>
            </a:br>
            <a:endParaRPr lang="tr-TR" dirty="0">
              <a:latin typeface="Constantia" panose="02030602050306030303" pitchFamily="18" charset="0"/>
            </a:endParaRPr>
          </a:p>
        </p:txBody>
      </p:sp>
      <p:graphicFrame>
        <p:nvGraphicFramePr>
          <p:cNvPr id="5" name="4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1952597" y="1571612"/>
          <a:ext cx="2943861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18"/>
                <a:gridCol w="1394143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Doğum sayısı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Kadın sayısı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0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62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1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31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2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26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3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37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4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30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5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32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6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18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7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37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8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19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9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20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10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20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11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17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2 İçerik Yer Tutucusu"/>
          <p:cNvSpPr txBox="1">
            <a:spLocks/>
          </p:cNvSpPr>
          <p:nvPr/>
        </p:nvSpPr>
        <p:spPr>
          <a:xfrm>
            <a:off x="5095868" y="1571612"/>
            <a:ext cx="5429288" cy="2357454"/>
          </a:xfrm>
          <a:prstGeom prst="rect">
            <a:avLst/>
          </a:prstGeom>
        </p:spPr>
        <p:txBody>
          <a:bodyPr/>
          <a:lstStyle/>
          <a:p>
            <a:pPr marL="411480" indent="-342900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/>
            </a:pPr>
            <a:r>
              <a:rPr lang="tr-TR" sz="2400" dirty="0">
                <a:latin typeface="Bell MT" pitchFamily="18" charset="0"/>
              </a:rPr>
              <a:t>Örnek: </a:t>
            </a:r>
          </a:p>
          <a:p>
            <a:pPr marL="868680" lvl="1" indent="-342900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</a:pPr>
            <a:r>
              <a:rPr lang="tr-TR" sz="2400" dirty="0">
                <a:latin typeface="Bell MT" pitchFamily="18" charset="0"/>
              </a:rPr>
              <a:t>ilk aralık limiti: 0-2 arası</a:t>
            </a:r>
          </a:p>
          <a:p>
            <a:pPr marL="1325880" lvl="2" indent="-342900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</a:pPr>
            <a:r>
              <a:rPr lang="tr-TR" sz="2400" dirty="0">
                <a:latin typeface="Bell MT" pitchFamily="18" charset="0"/>
              </a:rPr>
              <a:t>(2-0)/2=1; 1+0=1 </a:t>
            </a:r>
          </a:p>
          <a:p>
            <a:pPr marL="868680" lvl="1" indent="-342900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</a:pPr>
            <a:r>
              <a:rPr lang="tr-TR" sz="2400" dirty="0">
                <a:latin typeface="Bell MT" pitchFamily="18" charset="0"/>
              </a:rPr>
              <a:t>İkinci aralık 3-5 arası</a:t>
            </a:r>
          </a:p>
          <a:p>
            <a:pPr marL="1325880" lvl="2" indent="-342900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</a:pPr>
            <a:r>
              <a:rPr lang="tr-TR" sz="2400" dirty="0">
                <a:latin typeface="Bell MT" pitchFamily="18" charset="0"/>
              </a:rPr>
              <a:t>(5-3)/2=1; 1+3=4 </a:t>
            </a:r>
          </a:p>
        </p:txBody>
      </p:sp>
      <p:graphicFrame>
        <p:nvGraphicFramePr>
          <p:cNvPr id="7" name="6 Tablo"/>
          <p:cNvGraphicFramePr>
            <a:graphicFrameLocks noGrp="1"/>
          </p:cNvGraphicFramePr>
          <p:nvPr/>
        </p:nvGraphicFramePr>
        <p:xfrm>
          <a:off x="5238745" y="4071942"/>
          <a:ext cx="4682921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6993"/>
                <a:gridCol w="1306830"/>
                <a:gridCol w="481685"/>
                <a:gridCol w="481685"/>
                <a:gridCol w="481685"/>
                <a:gridCol w="594043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Sınıf aralığı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Orta nokta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f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%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Bell MT" pitchFamily="18" charset="0"/>
                        </a:rPr>
                        <a:t>cf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Bell MT" pitchFamily="18" charset="0"/>
                        </a:rPr>
                        <a:t>cf</a:t>
                      </a:r>
                      <a:r>
                        <a:rPr lang="tr-TR" dirty="0" smtClean="0">
                          <a:latin typeface="Bell MT" pitchFamily="18" charset="0"/>
                        </a:rPr>
                        <a:t>%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0-2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1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3-5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4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3390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696191" y="425639"/>
            <a:ext cx="10983191" cy="9144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accent2"/>
                </a:solidFill>
                <a:latin typeface="Constantia" panose="02030602050306030303" pitchFamily="18" charset="0"/>
              </a:rPr>
              <a:t>nümerik süreksiz değişkenlerin frekans dağılımı</a:t>
            </a:r>
            <a:br>
              <a:rPr lang="tr-TR" dirty="0" smtClean="0">
                <a:solidFill>
                  <a:schemeClr val="accent2"/>
                </a:solidFill>
                <a:latin typeface="Constantia" panose="02030602050306030303" pitchFamily="18" charset="0"/>
              </a:rPr>
            </a:br>
            <a:endParaRPr lang="tr-TR" dirty="0">
              <a:latin typeface="Constantia" panose="02030602050306030303" pitchFamily="18" charset="0"/>
            </a:endParaRPr>
          </a:p>
        </p:txBody>
      </p:sp>
      <p:graphicFrame>
        <p:nvGraphicFramePr>
          <p:cNvPr id="5" name="4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1952597" y="1571612"/>
          <a:ext cx="2943861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18"/>
                <a:gridCol w="1394143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Doğum sayısı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Kadın sayısı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62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31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26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37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30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32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18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37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19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9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20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20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17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6 Tablo"/>
          <p:cNvGraphicFramePr>
            <a:graphicFrameLocks noGrp="1"/>
          </p:cNvGraphicFramePr>
          <p:nvPr/>
        </p:nvGraphicFramePr>
        <p:xfrm>
          <a:off x="5395277" y="2571744"/>
          <a:ext cx="4827709" cy="276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5030"/>
                <a:gridCol w="806768"/>
                <a:gridCol w="841496"/>
                <a:gridCol w="751205"/>
                <a:gridCol w="808355"/>
                <a:gridCol w="744855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Sınıf </a:t>
                      </a:r>
                    </a:p>
                    <a:p>
                      <a:r>
                        <a:rPr lang="tr-TR" dirty="0" smtClean="0"/>
                        <a:t>Aralığı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Orta </a:t>
                      </a:r>
                    </a:p>
                    <a:p>
                      <a:r>
                        <a:rPr lang="tr-TR" dirty="0" smtClean="0"/>
                        <a:t>nokta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f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%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cf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cf</a:t>
                      </a:r>
                      <a:r>
                        <a:rPr lang="tr-TR" dirty="0" smtClean="0"/>
                        <a:t>%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0-2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119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34.1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119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34.1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3-5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99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28.4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218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62.5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6-8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74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21.2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292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83.7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9-11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16.3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n=349</a:t>
                      </a:r>
                    </a:p>
                    <a:p>
                      <a:pPr algn="ctr"/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100.0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n=349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100%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5939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altLang="ja-JP" u="sng" dirty="0">
                <a:latin typeface="Constantia" panose="02030602050306030303" pitchFamily="18" charset="0"/>
              </a:rPr>
              <a:t>Gruplama</a:t>
            </a:r>
            <a:endParaRPr lang="en-US" altLang="ja-JP" u="sng" dirty="0">
              <a:latin typeface="Constantia" panose="02030602050306030303" pitchFamily="18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altLang="ja-JP" sz="2400" dirty="0">
                <a:latin typeface="Constantia" panose="02030602050306030303" pitchFamily="18" charset="0"/>
              </a:rPr>
              <a:t>Bir özelliğin birbirine yakın olan verilerini bir araya getirmedir.</a:t>
            </a:r>
          </a:p>
          <a:p>
            <a:pPr>
              <a:lnSpc>
                <a:spcPct val="90000"/>
              </a:lnSpc>
            </a:pPr>
            <a:r>
              <a:rPr lang="tr-TR" altLang="ja-JP" sz="2400" dirty="0">
                <a:latin typeface="Constantia" panose="02030602050306030303" pitchFamily="18" charset="0"/>
              </a:rPr>
              <a:t>Ör. meslek istatistikleri </a:t>
            </a:r>
          </a:p>
          <a:p>
            <a:pPr lvl="1">
              <a:lnSpc>
                <a:spcPct val="90000"/>
              </a:lnSpc>
            </a:pPr>
            <a:r>
              <a:rPr lang="tr-TR" altLang="ja-JP" dirty="0">
                <a:latin typeface="Constantia" panose="02030602050306030303" pitchFamily="18" charset="0"/>
              </a:rPr>
              <a:t>serbest çalışan doktor, avukat, diş hekimi, tüccar gibi meslekler “</a:t>
            </a:r>
            <a:r>
              <a:rPr lang="tr-TR" altLang="ja-JP" b="1" dirty="0">
                <a:latin typeface="Constantia" panose="02030602050306030303" pitchFamily="18" charset="0"/>
              </a:rPr>
              <a:t>serbest meslekler</a:t>
            </a:r>
            <a:r>
              <a:rPr lang="tr-TR" altLang="ja-JP" dirty="0">
                <a:latin typeface="Constantia" panose="02030602050306030303" pitchFamily="18" charset="0"/>
              </a:rPr>
              <a:t>”  grubuna alınmaktadır. Gruplama ile toplanan veriler  hakkında daha geniş ve açık bilgiler alınabileceği gibi, her gruba düşen frekans sayısı da büyür. </a:t>
            </a:r>
          </a:p>
          <a:p>
            <a:pPr>
              <a:lnSpc>
                <a:spcPct val="90000"/>
              </a:lnSpc>
            </a:pPr>
            <a:r>
              <a:rPr lang="tr-TR" altLang="ja-JP" sz="2400" dirty="0">
                <a:latin typeface="Constantia" panose="02030602050306030303" pitchFamily="18" charset="0"/>
              </a:rPr>
              <a:t>Nicel vasıflara göre yapılan gruplamada gruplara “</a:t>
            </a:r>
            <a:r>
              <a:rPr lang="tr-TR" altLang="ja-JP" sz="2400" b="1" dirty="0">
                <a:latin typeface="Constantia" panose="02030602050306030303" pitchFamily="18" charset="0"/>
              </a:rPr>
              <a:t>sınıf</a:t>
            </a:r>
            <a:r>
              <a:rPr lang="tr-TR" altLang="ja-JP" sz="2400" dirty="0">
                <a:latin typeface="Constantia" panose="02030602050306030303" pitchFamily="18" charset="0"/>
              </a:rPr>
              <a:t>”, gruba girebilecek en küçük değere “ </a:t>
            </a:r>
            <a:r>
              <a:rPr lang="tr-TR" altLang="ja-JP" sz="2400" b="1" dirty="0">
                <a:latin typeface="Constantia" panose="02030602050306030303" pitchFamily="18" charset="0"/>
              </a:rPr>
              <a:t>sınıf alt sınırı</a:t>
            </a:r>
            <a:r>
              <a:rPr lang="tr-TR" altLang="ja-JP" sz="2400" dirty="0">
                <a:latin typeface="Constantia" panose="02030602050306030303" pitchFamily="18" charset="0"/>
              </a:rPr>
              <a:t>”, en büyük değere de “</a:t>
            </a:r>
            <a:r>
              <a:rPr lang="tr-TR" altLang="ja-JP" sz="2400" b="1" dirty="0">
                <a:latin typeface="Constantia" panose="02030602050306030303" pitchFamily="18" charset="0"/>
              </a:rPr>
              <a:t>sınıf üst sınırı</a:t>
            </a:r>
            <a:r>
              <a:rPr lang="tr-TR" altLang="ja-JP" sz="2400" dirty="0">
                <a:latin typeface="Constantia" panose="02030602050306030303" pitchFamily="18" charset="0"/>
              </a:rPr>
              <a:t>”, bunlar arasındaki farka  “</a:t>
            </a:r>
            <a:r>
              <a:rPr lang="tr-TR" altLang="ja-JP" sz="2400" b="1" dirty="0">
                <a:latin typeface="Constantia" panose="02030602050306030303" pitchFamily="18" charset="0"/>
              </a:rPr>
              <a:t>sınıf aralığı</a:t>
            </a:r>
            <a:r>
              <a:rPr lang="tr-TR" altLang="ja-JP" sz="2400" dirty="0">
                <a:latin typeface="Constantia" panose="02030602050306030303" pitchFamily="18" charset="0"/>
              </a:rPr>
              <a:t>” ve sınıf sınırlarının aritmetik ortalamasına “</a:t>
            </a:r>
            <a:r>
              <a:rPr lang="tr-TR" altLang="ja-JP" sz="2400" b="1" dirty="0">
                <a:latin typeface="Constantia" panose="02030602050306030303" pitchFamily="18" charset="0"/>
              </a:rPr>
              <a:t>sınıf ortalaması</a:t>
            </a:r>
            <a:r>
              <a:rPr lang="tr-TR" altLang="ja-JP" sz="2400" dirty="0">
                <a:latin typeface="Constantia" panose="02030602050306030303" pitchFamily="18" charset="0"/>
              </a:rPr>
              <a:t>” adı verilir. </a:t>
            </a:r>
            <a:endParaRPr lang="en-US" altLang="ja-JP" sz="24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67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1" y="274638"/>
            <a:ext cx="8507413" cy="1143000"/>
          </a:xfrm>
        </p:spPr>
        <p:txBody>
          <a:bodyPr/>
          <a:lstStyle/>
          <a:p>
            <a:pPr algn="l"/>
            <a:r>
              <a:rPr lang="tr-TR" altLang="ja-JP" sz="2400" dirty="0">
                <a:latin typeface="Constantia" panose="02030602050306030303" pitchFamily="18" charset="0"/>
              </a:rPr>
              <a:t>Tablo 2. Bir bölgedeki şehir nüfuslarına göre gruplandırılarak 30 şehrin frekans dağılımları </a:t>
            </a:r>
            <a:endParaRPr lang="en-US" altLang="ja-JP" sz="2400" dirty="0">
              <a:latin typeface="Constantia" panose="02030602050306030303" pitchFamily="18" charset="0"/>
            </a:endParaRPr>
          </a:p>
        </p:txBody>
      </p:sp>
      <p:graphicFrame>
        <p:nvGraphicFramePr>
          <p:cNvPr id="21609" name="Group 105"/>
          <p:cNvGraphicFramePr>
            <a:graphicFrameLocks noGrp="1"/>
          </p:cNvGraphicFramePr>
          <p:nvPr>
            <p:ph type="tbl" idx="1"/>
          </p:nvPr>
        </p:nvGraphicFramePr>
        <p:xfrm>
          <a:off x="2063750" y="1787624"/>
          <a:ext cx="8229600" cy="3657600"/>
        </p:xfrm>
        <a:graphic>
          <a:graphicData uri="http://schemas.openxmlformats.org/drawingml/2006/table">
            <a:tbl>
              <a:tblPr/>
              <a:tblGrid>
                <a:gridCol w="4546600"/>
                <a:gridCol w="3683000"/>
              </a:tblGrid>
              <a:tr h="4524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28850" algn="l"/>
                        </a:tabLst>
                      </a:pPr>
                      <a:r>
                        <a:rPr kumimoji="1" lang="tr-TR" altLang="ja-JP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  <a:ea typeface="ＭＳ 明朝" pitchFamily="17" charset="-128"/>
                          <a:cs typeface="Times New Roman" pitchFamily="18" charset="0"/>
                        </a:rPr>
                        <a:t>Nüfus grupları(*1000 kişi)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28850" algn="l"/>
                        </a:tabLst>
                      </a:pPr>
                      <a:r>
                        <a:rPr kumimoji="1" lang="tr-TR" altLang="ja-JP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  <a:ea typeface="ＭＳ 明朝" pitchFamily="17" charset="-128"/>
                          <a:cs typeface="Times New Roman" pitchFamily="18" charset="0"/>
                        </a:rPr>
                        <a:t>şehir sayısı(frekans)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28850" algn="l"/>
                        </a:tabLst>
                      </a:pPr>
                      <a:r>
                        <a:rPr kumimoji="1" lang="de-DE" altLang="ja-JP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  <a:ea typeface="ＭＳ 明朝" pitchFamily="17" charset="-128"/>
                          <a:cs typeface="Times New Roman" pitchFamily="18" charset="0"/>
                        </a:rPr>
                        <a:t>3000 - 4000  den az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28850" algn="l"/>
                        </a:tabLst>
                      </a:pPr>
                      <a:r>
                        <a:rPr kumimoji="1" lang="tr-TR" altLang="ja-JP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  <a:ea typeface="ＭＳ 明朝" pitchFamily="17" charset="-128"/>
                          <a:cs typeface="Times New Roma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28850" algn="l"/>
                        </a:tabLst>
                      </a:pPr>
                      <a:r>
                        <a:rPr kumimoji="1" lang="de-DE" altLang="ja-JP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  <a:ea typeface="ＭＳ 明朝" pitchFamily="17" charset="-128"/>
                          <a:cs typeface="Times New Roman" pitchFamily="18" charset="0"/>
                        </a:rPr>
                        <a:t>4000 - 5000  den az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28850" algn="l"/>
                        </a:tabLst>
                      </a:pPr>
                      <a:r>
                        <a:rPr kumimoji="1" lang="tr-TR" altLang="ja-JP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  <a:ea typeface="ＭＳ 明朝" pitchFamily="17" charset="-128"/>
                          <a:cs typeface="Times New Roma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402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28850" algn="l"/>
                        </a:tabLst>
                      </a:pPr>
                      <a:r>
                        <a:rPr kumimoji="1" lang="de-DE" altLang="ja-JP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  <a:ea typeface="ＭＳ 明朝" pitchFamily="17" charset="-128"/>
                          <a:cs typeface="Times New Roman" pitchFamily="18" charset="0"/>
                        </a:rPr>
                        <a:t>5000 -  6000  den az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28850" algn="l"/>
                        </a:tabLst>
                      </a:pPr>
                      <a:r>
                        <a:rPr kumimoji="1" lang="tr-TR" altLang="ja-JP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  <a:ea typeface="ＭＳ 明朝" pitchFamily="17" charset="-128"/>
                          <a:cs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402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28850" algn="l"/>
                        </a:tabLst>
                      </a:pPr>
                      <a:r>
                        <a:rPr kumimoji="1" lang="de-DE" altLang="ja-JP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  <a:ea typeface="ＭＳ 明朝" pitchFamily="17" charset="-128"/>
                          <a:cs typeface="Times New Roman" pitchFamily="18" charset="0"/>
                        </a:rPr>
                        <a:t>6000 -  7000  den az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28850" algn="l"/>
                        </a:tabLst>
                      </a:pPr>
                      <a:r>
                        <a:rPr kumimoji="1" lang="tr-TR" altLang="ja-JP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  <a:ea typeface="ＭＳ 明朝" pitchFamily="17" charset="-128"/>
                          <a:cs typeface="Times New Roma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28850" algn="l"/>
                        </a:tabLst>
                      </a:pPr>
                      <a:r>
                        <a:rPr kumimoji="1" lang="de-DE" altLang="ja-JP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  <a:ea typeface="ＭＳ 明朝" pitchFamily="17" charset="-128"/>
                          <a:cs typeface="Times New Roman" pitchFamily="18" charset="0"/>
                        </a:rPr>
                        <a:t>7000 -  8000  den az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28850" algn="l"/>
                        </a:tabLst>
                      </a:pPr>
                      <a:r>
                        <a:rPr kumimoji="1" lang="tr-TR" altLang="ja-JP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  <a:ea typeface="ＭＳ 明朝" pitchFamily="17" charset="-128"/>
                          <a:cs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28850" algn="l"/>
                        </a:tabLst>
                      </a:pPr>
                      <a:r>
                        <a:rPr kumimoji="1" lang="de-DE" altLang="ja-JP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  <a:ea typeface="ＭＳ 明朝" pitchFamily="17" charset="-128"/>
                          <a:cs typeface="Times New Roman" pitchFamily="18" charset="0"/>
                        </a:rPr>
                        <a:t>8000 -  9000  den az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28850" algn="l"/>
                        </a:tabLst>
                      </a:pPr>
                      <a:r>
                        <a:rPr kumimoji="1" lang="tr-TR" altLang="ja-JP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  <a:ea typeface="ＭＳ 明朝" pitchFamily="17" charset="-128"/>
                          <a:cs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28850" algn="l"/>
                        </a:tabLst>
                      </a:pPr>
                      <a:r>
                        <a:rPr kumimoji="1" lang="de-DE" altLang="ja-JP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  <a:ea typeface="ＭＳ 明朝" pitchFamily="17" charset="-128"/>
                          <a:cs typeface="Times New Roman" pitchFamily="18" charset="0"/>
                        </a:rPr>
                        <a:t>9000  ve üzeri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28850" algn="l"/>
                        </a:tabLst>
                      </a:pPr>
                      <a:r>
                        <a:rPr kumimoji="1" lang="tr-TR" altLang="ja-JP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  <a:ea typeface="ＭＳ 明朝" pitchFamily="17" charset="-128"/>
                          <a:cs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610" name="Rectangle 106"/>
          <p:cNvSpPr>
            <a:spLocks noChangeArrowheads="1"/>
          </p:cNvSpPr>
          <p:nvPr/>
        </p:nvSpPr>
        <p:spPr bwMode="auto">
          <a:xfrm>
            <a:off x="1919288" y="5661025"/>
            <a:ext cx="82804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4181475" algn="l"/>
              </a:tabLst>
            </a:pPr>
            <a:r>
              <a:rPr lang="tr-TR" altLang="ja-JP" dirty="0">
                <a:latin typeface="Bell MT" pitchFamily="18" charset="0"/>
              </a:rPr>
              <a:t>Yukarıdaki örnekte  3000-4000 den az sınıfının alt sınırı ”</a:t>
            </a:r>
            <a:r>
              <a:rPr lang="tr-TR" altLang="ja-JP" b="1" dirty="0">
                <a:latin typeface="Bell MT" pitchFamily="18" charset="0"/>
              </a:rPr>
              <a:t>3000</a:t>
            </a:r>
            <a:r>
              <a:rPr lang="tr-TR" altLang="ja-JP" dirty="0">
                <a:latin typeface="Bell MT" pitchFamily="18" charset="0"/>
              </a:rPr>
              <a:t>”, üst sınırı “</a:t>
            </a:r>
            <a:r>
              <a:rPr lang="tr-TR" altLang="ja-JP" b="1" dirty="0">
                <a:latin typeface="Bell MT" pitchFamily="18" charset="0"/>
              </a:rPr>
              <a:t>4000</a:t>
            </a:r>
            <a:r>
              <a:rPr lang="tr-TR" altLang="ja-JP" dirty="0">
                <a:latin typeface="Bell MT" pitchFamily="18" charset="0"/>
              </a:rPr>
              <a:t>” , sınıf aralığı “ </a:t>
            </a:r>
            <a:r>
              <a:rPr lang="tr-TR" altLang="ja-JP" b="1" dirty="0">
                <a:latin typeface="Bell MT" pitchFamily="18" charset="0"/>
              </a:rPr>
              <a:t>4000-3000=1000</a:t>
            </a:r>
            <a:r>
              <a:rPr lang="tr-TR" altLang="ja-JP" dirty="0">
                <a:latin typeface="Bell MT" pitchFamily="18" charset="0"/>
              </a:rPr>
              <a:t>” ve ortalaması “</a:t>
            </a:r>
            <a:r>
              <a:rPr lang="tr-TR" altLang="ja-JP" b="1" dirty="0">
                <a:latin typeface="Bell MT" pitchFamily="18" charset="0"/>
              </a:rPr>
              <a:t>(3000+4000)/2=3500</a:t>
            </a:r>
            <a:r>
              <a:rPr lang="tr-TR" altLang="ja-JP" dirty="0">
                <a:latin typeface="Bell MT" pitchFamily="18" charset="0"/>
              </a:rPr>
              <a:t>”  olarak bulunur. </a:t>
            </a:r>
            <a:r>
              <a:rPr lang="de-DE" altLang="ja-JP" dirty="0">
                <a:latin typeface="Bell MT" pitchFamily="18" charset="0"/>
              </a:rPr>
              <a:t>“</a:t>
            </a:r>
            <a:r>
              <a:rPr lang="de-DE" altLang="ja-JP" b="1" dirty="0">
                <a:latin typeface="Bell MT" pitchFamily="18" charset="0"/>
              </a:rPr>
              <a:t>9000 </a:t>
            </a:r>
            <a:r>
              <a:rPr lang="de-DE" altLang="ja-JP" b="1" dirty="0" err="1">
                <a:latin typeface="Bell MT" pitchFamily="18" charset="0"/>
              </a:rPr>
              <a:t>ve</a:t>
            </a:r>
            <a:r>
              <a:rPr lang="de-DE" altLang="ja-JP" dirty="0">
                <a:latin typeface="Bell MT" pitchFamily="18" charset="0"/>
              </a:rPr>
              <a:t> </a:t>
            </a:r>
            <a:r>
              <a:rPr lang="de-DE" altLang="ja-JP" b="1" dirty="0" err="1">
                <a:latin typeface="Bell MT" pitchFamily="18" charset="0"/>
              </a:rPr>
              <a:t>üzeri</a:t>
            </a:r>
            <a:r>
              <a:rPr lang="de-DE" altLang="ja-JP" b="1" dirty="0">
                <a:latin typeface="Bell MT" pitchFamily="18" charset="0"/>
              </a:rPr>
              <a:t>” </a:t>
            </a:r>
            <a:r>
              <a:rPr lang="de-DE" altLang="ja-JP" dirty="0">
                <a:latin typeface="Bell MT" pitchFamily="18" charset="0"/>
              </a:rPr>
              <a:t> </a:t>
            </a:r>
            <a:r>
              <a:rPr lang="de-DE" altLang="ja-JP" dirty="0" err="1">
                <a:latin typeface="Bell MT" pitchFamily="18" charset="0"/>
              </a:rPr>
              <a:t>sınıfı</a:t>
            </a:r>
            <a:r>
              <a:rPr lang="de-DE" altLang="ja-JP" dirty="0">
                <a:latin typeface="Bell MT" pitchFamily="18" charset="0"/>
              </a:rPr>
              <a:t> </a:t>
            </a:r>
            <a:r>
              <a:rPr lang="de-DE" altLang="ja-JP" dirty="0" err="1">
                <a:latin typeface="Bell MT" pitchFamily="18" charset="0"/>
              </a:rPr>
              <a:t>ise</a:t>
            </a:r>
            <a:r>
              <a:rPr lang="de-DE" altLang="ja-JP" dirty="0">
                <a:latin typeface="Bell MT" pitchFamily="18" charset="0"/>
              </a:rPr>
              <a:t> </a:t>
            </a:r>
            <a:r>
              <a:rPr lang="de-DE" altLang="ja-JP" dirty="0" err="1">
                <a:latin typeface="Bell MT" pitchFamily="18" charset="0"/>
              </a:rPr>
              <a:t>açık</a:t>
            </a:r>
            <a:r>
              <a:rPr lang="de-DE" altLang="ja-JP" dirty="0">
                <a:latin typeface="Bell MT" pitchFamily="18" charset="0"/>
              </a:rPr>
              <a:t> </a:t>
            </a:r>
            <a:r>
              <a:rPr lang="de-DE" altLang="ja-JP" dirty="0" err="1">
                <a:latin typeface="Bell MT" pitchFamily="18" charset="0"/>
              </a:rPr>
              <a:t>sınıf</a:t>
            </a:r>
            <a:r>
              <a:rPr lang="de-DE" altLang="ja-JP" dirty="0">
                <a:latin typeface="Bell MT" pitchFamily="18" charset="0"/>
              </a:rPr>
              <a:t> </a:t>
            </a:r>
            <a:r>
              <a:rPr lang="de-DE" altLang="ja-JP" dirty="0" err="1">
                <a:latin typeface="Bell MT" pitchFamily="18" charset="0"/>
              </a:rPr>
              <a:t>aralığı</a:t>
            </a:r>
            <a:r>
              <a:rPr lang="de-DE" altLang="ja-JP" dirty="0">
                <a:latin typeface="Bell MT" pitchFamily="18" charset="0"/>
              </a:rPr>
              <a:t> </a:t>
            </a:r>
            <a:r>
              <a:rPr lang="de-DE" altLang="ja-JP" dirty="0" err="1">
                <a:latin typeface="Bell MT" pitchFamily="18" charset="0"/>
              </a:rPr>
              <a:t>olarak</a:t>
            </a:r>
            <a:r>
              <a:rPr lang="de-DE" altLang="ja-JP" dirty="0">
                <a:latin typeface="Bell MT" pitchFamily="18" charset="0"/>
              </a:rPr>
              <a:t> </a:t>
            </a:r>
            <a:r>
              <a:rPr lang="de-DE" altLang="ja-JP" dirty="0" err="1">
                <a:latin typeface="Bell MT" pitchFamily="18" charset="0"/>
              </a:rPr>
              <a:t>tanımlanır</a:t>
            </a:r>
            <a:r>
              <a:rPr lang="de-DE" altLang="ja-JP" dirty="0">
                <a:latin typeface="Bell MT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1810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0"/>
            <a:ext cx="8229600" cy="1143000"/>
          </a:xfrm>
        </p:spPr>
        <p:txBody>
          <a:bodyPr/>
          <a:lstStyle/>
          <a:p>
            <a:pPr algn="l"/>
            <a:r>
              <a:rPr lang="de-DE" altLang="ja-JP" sz="3200" u="sng" dirty="0" err="1">
                <a:latin typeface="Constantia" panose="02030602050306030303" pitchFamily="18" charset="0"/>
              </a:rPr>
              <a:t>Seriler</a:t>
            </a:r>
            <a:endParaRPr lang="en-US" altLang="ja-JP" sz="3200" u="sng" dirty="0">
              <a:latin typeface="Constantia" panose="02030602050306030303" pitchFamily="18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47850" y="1412950"/>
            <a:ext cx="8820150" cy="1223963"/>
          </a:xfrm>
        </p:spPr>
        <p:txBody>
          <a:bodyPr/>
          <a:lstStyle/>
          <a:p>
            <a:r>
              <a:rPr lang="tr-TR" altLang="ja-JP" sz="2400" dirty="0">
                <a:latin typeface="Constantia" panose="02030602050306030303" pitchFamily="18" charset="0"/>
              </a:rPr>
              <a:t>Zaman ve mekan serileri</a:t>
            </a:r>
          </a:p>
          <a:p>
            <a:r>
              <a:rPr lang="tr-TR" altLang="ja-JP" sz="2400" dirty="0">
                <a:latin typeface="Constantia" panose="02030602050306030303" pitchFamily="18" charset="0"/>
              </a:rPr>
              <a:t>Mekan serisi örneği-bazı illerin deniz seviyesinden yüksekliği</a:t>
            </a:r>
            <a:endParaRPr lang="en-US" altLang="ja-JP" sz="2400" dirty="0">
              <a:latin typeface="Constantia" panose="02030602050306030303" pitchFamily="18" charset="0"/>
            </a:endParaRPr>
          </a:p>
        </p:txBody>
      </p:sp>
      <p:pic>
        <p:nvPicPr>
          <p:cNvPr id="2253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grayscl/>
          </a:blip>
          <a:srcRect/>
          <a:stretch>
            <a:fillRect/>
          </a:stretch>
        </p:blipFill>
        <p:spPr>
          <a:xfrm>
            <a:off x="3143250" y="2492896"/>
            <a:ext cx="5545138" cy="4180954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419373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92313" y="764705"/>
            <a:ext cx="7283450" cy="1252537"/>
          </a:xfrm>
        </p:spPr>
        <p:txBody>
          <a:bodyPr>
            <a:normAutofit fontScale="92500" lnSpcReduction="10000"/>
          </a:bodyPr>
          <a:lstStyle/>
          <a:p>
            <a:r>
              <a:rPr lang="tr-TR" altLang="ja-JP" dirty="0">
                <a:latin typeface="Constantia" panose="02030602050306030303" pitchFamily="18" charset="0"/>
              </a:rPr>
              <a:t>Zaman serisi</a:t>
            </a:r>
          </a:p>
          <a:p>
            <a:endParaRPr lang="tr-TR" altLang="ja-JP" dirty="0">
              <a:latin typeface="Constantia" panose="02030602050306030303" pitchFamily="18" charset="0"/>
            </a:endParaRPr>
          </a:p>
          <a:p>
            <a:pPr lvl="1"/>
            <a:r>
              <a:rPr lang="tr-TR" altLang="ja-JP" dirty="0">
                <a:latin typeface="Constantia" panose="02030602050306030303" pitchFamily="18" charset="0"/>
              </a:rPr>
              <a:t>Yıllara göre Türkiye nüfusu</a:t>
            </a:r>
            <a:endParaRPr lang="en-US" altLang="ja-JP" dirty="0">
              <a:latin typeface="Constantia" panose="02030602050306030303" pitchFamily="18" charset="0"/>
            </a:endParaRPr>
          </a:p>
        </p:txBody>
      </p:sp>
      <p:graphicFrame>
        <p:nvGraphicFramePr>
          <p:cNvPr id="25672" name="Group 72"/>
          <p:cNvGraphicFramePr>
            <a:graphicFrameLocks noGrp="1"/>
          </p:cNvGraphicFramePr>
          <p:nvPr>
            <p:ph sz="half" idx="2"/>
          </p:nvPr>
        </p:nvGraphicFramePr>
        <p:xfrm>
          <a:off x="3719513" y="2060575"/>
          <a:ext cx="4679950" cy="3302000"/>
        </p:xfrm>
        <a:graphic>
          <a:graphicData uri="http://schemas.openxmlformats.org/drawingml/2006/table">
            <a:tbl>
              <a:tblPr/>
              <a:tblGrid>
                <a:gridCol w="1660525"/>
                <a:gridCol w="3019425"/>
              </a:tblGrid>
              <a:tr h="7112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  <a:ea typeface="ＭＳ 明朝" pitchFamily="17" charset="-128"/>
                          <a:cs typeface="Times New Roman" pitchFamily="18" charset="0"/>
                        </a:rPr>
                        <a:t>Yıl</a:t>
                      </a:r>
                      <a:endParaRPr kumimoji="1" lang="en-US" altLang="ja-JP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ell MT" pitchFamily="18" charset="0"/>
                        <a:ea typeface="ＭＳ 明朝" pitchFamily="17" charset="-128"/>
                        <a:cs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  <a:ea typeface="ＭＳ 明朝" pitchFamily="17" charset="-128"/>
                          <a:cs typeface="Times New Roman" pitchFamily="18" charset="0"/>
                        </a:rPr>
                        <a:t>Nüfus</a:t>
                      </a:r>
                      <a:r>
                        <a:rPr kumimoji="1" lang="en-US" altLang="ja-JP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  <a:ea typeface="ＭＳ 明朝" pitchFamily="17" charset="-128"/>
                          <a:cs typeface="Times New Roman" pitchFamily="18" charset="0"/>
                        </a:rPr>
                        <a:t>(</a:t>
                      </a:r>
                      <a:r>
                        <a:rPr kumimoji="1" lang="en-US" altLang="ja-JP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  <a:ea typeface="ＭＳ 明朝" pitchFamily="17" charset="-128"/>
                          <a:cs typeface="Times New Roman" pitchFamily="18" charset="0"/>
                        </a:rPr>
                        <a:t>milyon</a:t>
                      </a:r>
                      <a:r>
                        <a:rPr kumimoji="1" lang="en-US" altLang="ja-JP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  <a:ea typeface="ＭＳ 明朝" pitchFamily="17" charset="-128"/>
                          <a:cs typeface="Times New Roman" pitchFamily="18" charset="0"/>
                        </a:rPr>
                        <a:t>)</a:t>
                      </a:r>
                      <a:endParaRPr kumimoji="1" lang="en-US" altLang="ja-JP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ell MT" pitchFamily="18" charset="0"/>
                        <a:ea typeface="ＭＳ 明朝" pitchFamily="17" charset="-128"/>
                        <a:cs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54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  <a:ea typeface="ＭＳ 明朝" pitchFamily="17" charset="-128"/>
                          <a:cs typeface="Times New Roman" pitchFamily="18" charset="0"/>
                        </a:rPr>
                        <a:t>1950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  <a:ea typeface="ＭＳ 明朝" pitchFamily="17" charset="-128"/>
                          <a:cs typeface="Times New Roman" pitchFamily="18" charset="0"/>
                        </a:rPr>
                        <a:t>20,9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  <a:ea typeface="ＭＳ 明朝" pitchFamily="17" charset="-128"/>
                          <a:cs typeface="Times New Roman" pitchFamily="18" charset="0"/>
                        </a:rPr>
                        <a:t>1955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  <a:ea typeface="ＭＳ 明朝" pitchFamily="17" charset="-128"/>
                          <a:cs typeface="Times New Roman" pitchFamily="18" charset="0"/>
                        </a:rPr>
                        <a:t>24,1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54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  <a:ea typeface="ＭＳ 明朝" pitchFamily="17" charset="-128"/>
                          <a:cs typeface="Times New Roman" pitchFamily="18" charset="0"/>
                        </a:rPr>
                        <a:t>1960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  <a:ea typeface="ＭＳ 明朝" pitchFamily="17" charset="-128"/>
                          <a:cs typeface="Times New Roman" pitchFamily="18" charset="0"/>
                        </a:rPr>
                        <a:t>27,8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  <a:ea typeface="ＭＳ 明朝" pitchFamily="17" charset="-128"/>
                          <a:cs typeface="Times New Roman" pitchFamily="18" charset="0"/>
                        </a:rPr>
                        <a:t>1965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  <a:ea typeface="ＭＳ 明朝" pitchFamily="17" charset="-128"/>
                          <a:cs typeface="Times New Roman" pitchFamily="18" charset="0"/>
                        </a:rPr>
                        <a:t>31,4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54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  <a:ea typeface="ＭＳ 明朝" pitchFamily="17" charset="-128"/>
                          <a:cs typeface="Times New Roman" pitchFamily="18" charset="0"/>
                        </a:rPr>
                        <a:t>1970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  <a:ea typeface="ＭＳ 明朝" pitchFamily="17" charset="-128"/>
                          <a:cs typeface="Times New Roman" pitchFamily="18" charset="0"/>
                        </a:rPr>
                        <a:t>35,6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727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052514"/>
            <a:ext cx="8229600" cy="365125"/>
          </a:xfrm>
        </p:spPr>
        <p:txBody>
          <a:bodyPr>
            <a:normAutofit fontScale="90000"/>
          </a:bodyPr>
          <a:lstStyle/>
          <a:p>
            <a:r>
              <a:rPr lang="tr-TR" altLang="ja-JP" dirty="0" smtClean="0">
                <a:latin typeface="Constantia" panose="02030602050306030303" pitchFamily="18" charset="0"/>
              </a:rPr>
              <a:t>frekans </a:t>
            </a:r>
            <a:r>
              <a:rPr lang="tr-TR" altLang="ja-JP" sz="4000" dirty="0">
                <a:latin typeface="Constantia" panose="02030602050306030303" pitchFamily="18" charset="0"/>
              </a:rPr>
              <a:t/>
            </a:r>
            <a:br>
              <a:rPr lang="tr-TR" altLang="ja-JP" sz="4000" dirty="0">
                <a:latin typeface="Constantia" panose="02030602050306030303" pitchFamily="18" charset="0"/>
              </a:rPr>
            </a:br>
            <a:endParaRPr lang="en-US" altLang="ja-JP" sz="4000" dirty="0">
              <a:latin typeface="Constantia" panose="02030602050306030303" pitchFamily="18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altLang="ja-JP" dirty="0" smtClean="0">
                <a:latin typeface="Constantia" panose="02030602050306030303" pitchFamily="18" charset="0"/>
              </a:rPr>
              <a:t>Araştırmacı tarafından gözlenerek/kaydedilerek toplanan işlenmemiş, anlamlı hale getirilmemiş sayılar yığınına “ham veri” adı verilir. </a:t>
            </a:r>
          </a:p>
          <a:p>
            <a:r>
              <a:rPr lang="tr-TR" altLang="ja-JP" dirty="0" smtClean="0">
                <a:latin typeface="Constantia" panose="02030602050306030303" pitchFamily="18" charset="0"/>
              </a:rPr>
              <a:t>Ham verilerin düzenlenmesinde kullanılan en basit yol frekans tablosu hazırlamaktır. </a:t>
            </a:r>
          </a:p>
          <a:p>
            <a:r>
              <a:rPr lang="tr-TR" altLang="ja-JP" dirty="0" smtClean="0">
                <a:latin typeface="Constantia" panose="02030602050306030303" pitchFamily="18" charset="0"/>
              </a:rPr>
              <a:t>Tablo, bütün halindeki verilerden kolaylıkla anlam çıkarabilir. </a:t>
            </a:r>
          </a:p>
          <a:p>
            <a:r>
              <a:rPr lang="tr-TR" altLang="ja-JP" dirty="0" smtClean="0">
                <a:latin typeface="Constantia" panose="02030602050306030303" pitchFamily="18" charset="0"/>
              </a:rPr>
              <a:t>Tablo </a:t>
            </a:r>
          </a:p>
          <a:p>
            <a:pPr lvl="1"/>
            <a:r>
              <a:rPr lang="tr-TR" altLang="ja-JP" dirty="0" smtClean="0">
                <a:latin typeface="Constantia" panose="02030602050306030303" pitchFamily="18" charset="0"/>
              </a:rPr>
              <a:t>Veriler büyükten-küçüğe / küçükten-büyüğe sıralanır</a:t>
            </a:r>
          </a:p>
          <a:p>
            <a:pPr lvl="1"/>
            <a:r>
              <a:rPr lang="tr-TR" altLang="ja-JP" dirty="0" smtClean="0">
                <a:latin typeface="Constantia" panose="02030602050306030303" pitchFamily="18" charset="0"/>
              </a:rPr>
              <a:t>Frekans sütunu doldurulur. </a:t>
            </a:r>
            <a:endParaRPr lang="en-US" altLang="ja-JP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82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872836" y="125413"/>
            <a:ext cx="9366568" cy="1143000"/>
          </a:xfrm>
        </p:spPr>
        <p:txBody>
          <a:bodyPr>
            <a:normAutofit fontScale="90000"/>
          </a:bodyPr>
          <a:lstStyle/>
          <a:p>
            <a:pPr algn="l"/>
            <a:r>
              <a:rPr lang="tr-TR" altLang="ja-JP" sz="2800" u="sng" dirty="0">
                <a:latin typeface="Constantia" panose="02030602050306030303" pitchFamily="18" charset="0"/>
              </a:rPr>
              <a:t>Basit-frekans ve sınıflandırılmış serilere örnek</a:t>
            </a:r>
            <a:r>
              <a:rPr lang="tr-TR" altLang="ja-JP" sz="2800" dirty="0">
                <a:latin typeface="Constantia" panose="02030602050306030303" pitchFamily="18" charset="0"/>
              </a:rPr>
              <a:t/>
            </a:r>
            <a:br>
              <a:rPr lang="tr-TR" altLang="ja-JP" sz="2800" dirty="0">
                <a:latin typeface="Constantia" panose="02030602050306030303" pitchFamily="18" charset="0"/>
              </a:rPr>
            </a:br>
            <a:r>
              <a:rPr lang="tr-TR" altLang="ja-JP" sz="2800" dirty="0">
                <a:latin typeface="Constantia" panose="02030602050306030303" pitchFamily="18" charset="0"/>
              </a:rPr>
              <a:t>Tablo. Bir doğumevinde doğan bebeklerin doğum sırasına göre doğum ağırlıkları</a:t>
            </a:r>
            <a:endParaRPr lang="en-US" altLang="ja-JP" sz="2800" dirty="0">
              <a:latin typeface="Constantia" panose="02030602050306030303" pitchFamily="18" charset="0"/>
            </a:endParaRPr>
          </a:p>
        </p:txBody>
      </p:sp>
      <p:pic>
        <p:nvPicPr>
          <p:cNvPr id="27652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grayscl/>
          </a:blip>
          <a:stretch>
            <a:fillRect/>
          </a:stretch>
        </p:blipFill>
        <p:spPr>
          <a:xfrm>
            <a:off x="3072216" y="1268413"/>
            <a:ext cx="5457923" cy="5069160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113566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810491" y="1052513"/>
            <a:ext cx="9411422" cy="4525962"/>
          </a:xfrm>
        </p:spPr>
        <p:txBody>
          <a:bodyPr/>
          <a:lstStyle/>
          <a:p>
            <a:r>
              <a:rPr lang="tr-TR" altLang="ja-JP" dirty="0">
                <a:latin typeface="Constantia" panose="02030602050306030303" pitchFamily="18" charset="0"/>
              </a:rPr>
              <a:t>Yukarıdaki tablo bir liste niteliğindedir. </a:t>
            </a:r>
          </a:p>
          <a:p>
            <a:r>
              <a:rPr lang="tr-TR" altLang="ja-JP" dirty="0">
                <a:latin typeface="Constantia" panose="02030602050306030303" pitchFamily="18" charset="0"/>
              </a:rPr>
              <a:t>Listeden yararlanılarak 3.2 </a:t>
            </a:r>
            <a:r>
              <a:rPr lang="tr-TR" altLang="ja-JP" dirty="0" err="1">
                <a:latin typeface="Constantia" panose="02030602050306030303" pitchFamily="18" charset="0"/>
              </a:rPr>
              <a:t>kg’nin</a:t>
            </a:r>
            <a:r>
              <a:rPr lang="tr-TR" altLang="ja-JP" dirty="0">
                <a:latin typeface="Constantia" panose="02030602050306030303" pitchFamily="18" charset="0"/>
              </a:rPr>
              <a:t> üzerindeki bebek sayısına bakıldığında, 17, 19, 21, 28, 29 ve 31. sıradaki bebeklerin doğum ağırlıklarının yüksek olduğu anlaşılmaktadır. Ancak frekans dağılımı yapılarak bu işlem daha kolay gerçekleştirilebilir. </a:t>
            </a:r>
            <a:endParaRPr lang="en-US" altLang="ja-JP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38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557213"/>
            <a:ext cx="8229600" cy="1143000"/>
          </a:xfrm>
        </p:spPr>
        <p:txBody>
          <a:bodyPr/>
          <a:lstStyle/>
          <a:p>
            <a:pPr algn="l"/>
            <a:r>
              <a:rPr lang="tr-TR" altLang="ja-JP" sz="2800" dirty="0">
                <a:latin typeface="Constantia" panose="02030602050306030303" pitchFamily="18" charset="0"/>
              </a:rPr>
              <a:t>100 bebeğin doğum ağırlıklarının hafiften ağıra dizilimi</a:t>
            </a:r>
            <a:endParaRPr lang="en-US" altLang="ja-JP" sz="2800" dirty="0">
              <a:latin typeface="Constantia" panose="02030602050306030303" pitchFamily="18" charset="0"/>
            </a:endParaRPr>
          </a:p>
        </p:txBody>
      </p:sp>
      <p:pic>
        <p:nvPicPr>
          <p:cNvPr id="30724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grayscl/>
          </a:blip>
          <a:stretch>
            <a:fillRect/>
          </a:stretch>
        </p:blipFill>
        <p:spPr>
          <a:xfrm>
            <a:off x="2919475" y="2448600"/>
            <a:ext cx="6588000" cy="2799000"/>
          </a:xfrm>
          <a:noFill/>
          <a:ln/>
        </p:spPr>
      </p:pic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1847850" y="6090594"/>
            <a:ext cx="81372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tr-TR" altLang="ja-JP" sz="2400">
                <a:latin typeface="ＭＳ 明朝" pitchFamily="17" charset="-128"/>
                <a:ea typeface="ＭＳ 明朝" pitchFamily="17" charset="-128"/>
              </a:rPr>
              <a:t>※</a:t>
            </a:r>
            <a:r>
              <a:rPr lang="tr-TR" altLang="ja-JP" sz="2400">
                <a:ea typeface="ＭＳ 明朝" pitchFamily="17" charset="-128"/>
              </a:rPr>
              <a:t>Gözlem arttıkça istenilen bilgilere ulaşmak da zorlaşmaktadır.</a:t>
            </a:r>
            <a:r>
              <a:rPr lang="tr-TR" altLang="ja-JP" sz="24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3138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0" y="2205038"/>
            <a:ext cx="3322638" cy="1143000"/>
          </a:xfrm>
        </p:spPr>
        <p:txBody>
          <a:bodyPr>
            <a:normAutofit/>
          </a:bodyPr>
          <a:lstStyle/>
          <a:p>
            <a:pPr algn="l"/>
            <a:r>
              <a:rPr lang="tr-TR" altLang="ja-JP" sz="2800" dirty="0">
                <a:latin typeface="Constantia" panose="02030602050306030303" pitchFamily="18" charset="0"/>
              </a:rPr>
              <a:t>Doğum ağırlıklarına göre frekans serisi</a:t>
            </a:r>
            <a:endParaRPr lang="en-US" altLang="ja-JP" sz="2800" dirty="0">
              <a:latin typeface="Constantia" panose="02030602050306030303" pitchFamily="18" charset="0"/>
            </a:endParaRPr>
          </a:p>
        </p:txBody>
      </p:sp>
      <p:pic>
        <p:nvPicPr>
          <p:cNvPr id="32772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grayscl/>
          </a:blip>
          <a:srcRect/>
          <a:stretch>
            <a:fillRect/>
          </a:stretch>
        </p:blipFill>
        <p:spPr>
          <a:xfrm>
            <a:off x="5324475" y="0"/>
            <a:ext cx="4395788" cy="6858000"/>
          </a:xfrm>
          <a:noFill/>
          <a:ln/>
        </p:spPr>
      </p:pic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1919289" y="3706814"/>
            <a:ext cx="2973387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tr-TR" altLang="ja-JP" sz="2000">
                <a:latin typeface="Times New Roman" pitchFamily="18" charset="0"/>
                <a:ea typeface="ＭＳ 明朝" pitchFamily="17" charset="-128"/>
                <a:cs typeface="Times New Roman" pitchFamily="18" charset="0"/>
              </a:rPr>
              <a:t>※Frekans serisi yardımıyla 2.5 kg nin üzerindeki bebeklerin sayısının 14 olduğu kolaylıkla anlaşılabilmektedir. </a:t>
            </a:r>
          </a:p>
        </p:txBody>
      </p:sp>
    </p:spTree>
    <p:extLst>
      <p:ext uri="{BB962C8B-B14F-4D97-AF65-F5344CB8AC3E}">
        <p14:creationId xmlns:p14="http://schemas.microsoft.com/office/powerpoint/2010/main" val="19399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altLang="ja-JP" sz="2800" dirty="0">
                <a:latin typeface="Constantia" panose="02030602050306030303" pitchFamily="18" charset="0"/>
              </a:rPr>
              <a:t>100 bebeğin doğum ağırlıkları için farklı büyüklükteki sınıflara göre frekans dağılımları</a:t>
            </a:r>
            <a:endParaRPr lang="en-US" altLang="ja-JP" sz="2800" dirty="0">
              <a:latin typeface="Constantia" panose="02030602050306030303" pitchFamily="18" charset="0"/>
            </a:endParaRPr>
          </a:p>
        </p:txBody>
      </p:sp>
      <p:pic>
        <p:nvPicPr>
          <p:cNvPr id="34820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grayscl/>
          </a:blip>
          <a:stretch>
            <a:fillRect/>
          </a:stretch>
        </p:blipFill>
        <p:spPr>
          <a:xfrm>
            <a:off x="2919475" y="2426100"/>
            <a:ext cx="6588000" cy="2844000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393441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32175" y="2060575"/>
            <a:ext cx="5327650" cy="339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445" name="Rectangle 5"/>
          <p:cNvSpPr>
            <a:spLocks noChangeArrowheads="1"/>
          </p:cNvSpPr>
          <p:nvPr/>
        </p:nvSpPr>
        <p:spPr bwMode="auto">
          <a:xfrm>
            <a:off x="1992313" y="54927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tr-TR" altLang="ja-JP" sz="2800">
                <a:solidFill>
                  <a:schemeClr val="tx2"/>
                </a:solidFill>
              </a:rPr>
              <a:t>Sürekli olmayan (kesikli) değişkene göre frekans dağılımları</a:t>
            </a:r>
            <a:endParaRPr lang="en-US" altLang="ja-JP" sz="28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2361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893618" y="764704"/>
            <a:ext cx="9328295" cy="4525962"/>
          </a:xfrm>
        </p:spPr>
        <p:txBody>
          <a:bodyPr/>
          <a:lstStyle/>
          <a:p>
            <a:r>
              <a:rPr lang="tr-TR" altLang="ja-JP" u="sng" dirty="0">
                <a:latin typeface="Constantia" panose="02030602050306030303" pitchFamily="18" charset="0"/>
              </a:rPr>
              <a:t>Bileşik seri</a:t>
            </a:r>
            <a:endParaRPr lang="tr-TR" altLang="ja-JP" b="1" i="1" dirty="0">
              <a:latin typeface="Constantia" panose="02030602050306030303" pitchFamily="18" charset="0"/>
            </a:endParaRPr>
          </a:p>
          <a:p>
            <a:endParaRPr lang="en-US" altLang="ja-JP" dirty="0">
              <a:latin typeface="Constantia" panose="02030602050306030303" pitchFamily="18" charset="0"/>
            </a:endParaRPr>
          </a:p>
          <a:p>
            <a:pPr>
              <a:buFontTx/>
              <a:buNone/>
            </a:pPr>
            <a:r>
              <a:rPr lang="en-US" altLang="ja-JP" dirty="0">
                <a:latin typeface="Constantia" panose="02030602050306030303" pitchFamily="18" charset="0"/>
              </a:rPr>
              <a:t>	</a:t>
            </a:r>
            <a:r>
              <a:rPr lang="tr-TR" altLang="ja-JP" dirty="0">
                <a:latin typeface="Constantia" panose="02030602050306030303" pitchFamily="18" charset="0"/>
              </a:rPr>
              <a:t>Gözlem sonuçlarını iki veya daha fazla özelliğe göre düzenleyen seriler bileşik serilerdir. Bileşik serilerde birden çok özellik ile ilgili bilgiler değerlendirildiğinden özellikler arasında bir ilişkinin var olup olmadığı kolaylıkla öğrenilir. </a:t>
            </a:r>
            <a:endParaRPr lang="en-US" altLang="ja-JP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02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altLang="ja-JP" sz="2800" dirty="0">
                <a:latin typeface="Constantia" panose="02030602050306030303" pitchFamily="18" charset="0"/>
              </a:rPr>
              <a:t>Bir sınıfta rasgele seçilen 5 öğrencinin boy uzunlukları ve ağırlıkları</a:t>
            </a:r>
            <a:endParaRPr lang="en-US" altLang="ja-JP" sz="2800" dirty="0">
              <a:latin typeface="Constantia" panose="02030602050306030303" pitchFamily="18" charset="0"/>
            </a:endParaRPr>
          </a:p>
        </p:txBody>
      </p:sp>
      <p:pic>
        <p:nvPicPr>
          <p:cNvPr id="37892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grayscl/>
          </a:blip>
          <a:srcRect/>
          <a:stretch>
            <a:fillRect/>
          </a:stretch>
        </p:blipFill>
        <p:spPr>
          <a:xfrm>
            <a:off x="1919289" y="1700213"/>
            <a:ext cx="8218487" cy="2125662"/>
          </a:xfrm>
          <a:noFill/>
          <a:ln/>
        </p:spPr>
      </p:pic>
      <p:pic>
        <p:nvPicPr>
          <p:cNvPr id="37894" name="Picture 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919288" y="4221163"/>
            <a:ext cx="3960812" cy="2036762"/>
          </a:xfrm>
          <a:noFill/>
          <a:ln/>
        </p:spPr>
      </p:pic>
      <p:pic>
        <p:nvPicPr>
          <p:cNvPr id="37896" name="Picture 8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/>
          <a:stretch>
            <a:fillRect/>
          </a:stretch>
        </p:blipFill>
        <p:spPr>
          <a:xfrm>
            <a:off x="6438900" y="4135906"/>
            <a:ext cx="3505200" cy="1792941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356811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Constantia" panose="02030602050306030303" pitchFamily="18" charset="0"/>
              </a:rPr>
              <a:t>Örnek:</a:t>
            </a:r>
            <a:endParaRPr lang="tr-TR" sz="2700" dirty="0">
              <a:latin typeface="Constantia" panose="02030602050306030303" pitchFamily="18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2135560" y="2183264"/>
          <a:ext cx="81534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5340"/>
                <a:gridCol w="815340"/>
                <a:gridCol w="815340"/>
                <a:gridCol w="815340"/>
                <a:gridCol w="815340"/>
                <a:gridCol w="815340"/>
                <a:gridCol w="815340"/>
                <a:gridCol w="815340"/>
                <a:gridCol w="815340"/>
                <a:gridCol w="81534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>
                          <a:latin typeface="Bell MT" pitchFamily="18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Bell MT" pitchFamily="18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4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Bell MT" pitchFamily="18" charset="0"/>
                        </a:rPr>
                        <a:t>7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5" name="3 İçerik Yer Tutucusu"/>
          <p:cNvGraphicFramePr>
            <a:graphicFrameLocks/>
          </p:cNvGraphicFramePr>
          <p:nvPr/>
        </p:nvGraphicFramePr>
        <p:xfrm>
          <a:off x="2135561" y="3126576"/>
          <a:ext cx="8303393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4771"/>
                <a:gridCol w="1164771"/>
                <a:gridCol w="1314767"/>
                <a:gridCol w="1164771"/>
                <a:gridCol w="1164771"/>
                <a:gridCol w="1164771"/>
                <a:gridCol w="1164771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>
                          <a:latin typeface="Bell MT" pitchFamily="18" charset="0"/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Bell MT" pitchFamily="18" charset="0"/>
                        </a:rPr>
                        <a:t>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f</a:t>
                      </a:r>
                      <a:r>
                        <a:rPr lang="tr-TR" baseline="-25000">
                          <a:latin typeface="Bell MT" pitchFamily="18" charset="0"/>
                        </a:rPr>
                        <a:t>r</a:t>
                      </a:r>
                      <a:r>
                        <a:rPr lang="tr-TR">
                          <a:latin typeface="Bell MT" pitchFamily="18" charset="0"/>
                        </a:rPr>
                        <a:t>=p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Cf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Cp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C%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370840">
                <a:tc gridSpan="2"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l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5 Dikdörtgen"/>
          <p:cNvSpPr/>
          <p:nvPr/>
        </p:nvSpPr>
        <p:spPr>
          <a:xfrm>
            <a:off x="2135560" y="1484785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Bell MT" pitchFamily="18" charset="0"/>
              </a:rPr>
              <a:t>Aşağıdaki veri 20 bireyin haftalık TV izleme saatlerini göstermektedir. Gruplandırılmamış veri için frekans dağılım tablosunu oluşturunuz.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8071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Constantia" panose="02030602050306030303" pitchFamily="18" charset="0"/>
              </a:rPr>
              <a:t>Örnek:</a:t>
            </a:r>
            <a:endParaRPr lang="tr-TR" sz="2700" dirty="0">
              <a:latin typeface="Constantia" panose="02030602050306030303" pitchFamily="18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2135560" y="2183264"/>
          <a:ext cx="81534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5340"/>
                <a:gridCol w="815340"/>
                <a:gridCol w="815340"/>
                <a:gridCol w="815340"/>
                <a:gridCol w="815340"/>
                <a:gridCol w="815340"/>
                <a:gridCol w="815340"/>
                <a:gridCol w="815340"/>
                <a:gridCol w="815340"/>
                <a:gridCol w="81534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>
                          <a:latin typeface="Bell MT" pitchFamily="18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Bell MT" pitchFamily="18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4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Bell MT" pitchFamily="18" charset="0"/>
                        </a:rPr>
                        <a:t>7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5" name="3 İçerik Yer Tutucusu"/>
          <p:cNvGraphicFramePr>
            <a:graphicFrameLocks/>
          </p:cNvGraphicFramePr>
          <p:nvPr/>
        </p:nvGraphicFramePr>
        <p:xfrm>
          <a:off x="2135561" y="3126576"/>
          <a:ext cx="8303393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4771"/>
                <a:gridCol w="1164771"/>
                <a:gridCol w="1314767"/>
                <a:gridCol w="1164771"/>
                <a:gridCol w="1164771"/>
                <a:gridCol w="1164771"/>
                <a:gridCol w="1164771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>
                          <a:latin typeface="Bell MT" pitchFamily="18" charset="0"/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Bell MT" pitchFamily="18" charset="0"/>
                        </a:rPr>
                        <a:t>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f</a:t>
                      </a:r>
                      <a:r>
                        <a:rPr lang="tr-TR" baseline="-25000">
                          <a:latin typeface="Bell MT" pitchFamily="18" charset="0"/>
                        </a:rPr>
                        <a:t>r</a:t>
                      </a:r>
                      <a:r>
                        <a:rPr lang="tr-TR">
                          <a:latin typeface="Bell MT" pitchFamily="18" charset="0"/>
                        </a:rPr>
                        <a:t>=p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Cf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Cp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C%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(5/20=).25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N=20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p=1.00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%=100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.25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.75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75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.20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.50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50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.15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.30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30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.15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15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.15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.15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15</a:t>
                      </a:r>
                    </a:p>
                  </a:txBody>
                  <a:tcPr anchor="ctr"/>
                </a:tc>
              </a:tr>
              <a:tr h="370840">
                <a:tc gridSpan="2">
                  <a:txBody>
                    <a:bodyPr/>
                    <a:lstStyle/>
                    <a:p>
                      <a:pPr algn="r"/>
                      <a:r>
                        <a:rPr lang="tr-TR" dirty="0">
                          <a:latin typeface="Bell MT" pitchFamily="18" charset="0"/>
                        </a:rPr>
                        <a:t>    �f=20=N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åp=1.00</a:t>
                      </a: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l"/>
                      <a:r>
                        <a:rPr lang="tr-TR" dirty="0">
                          <a:latin typeface="Bell MT" pitchFamily="18" charset="0"/>
                        </a:rPr>
                        <a:t>å%=100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5 Dikdörtgen"/>
          <p:cNvSpPr/>
          <p:nvPr/>
        </p:nvSpPr>
        <p:spPr>
          <a:xfrm>
            <a:off x="2135560" y="1484785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Bell MT" pitchFamily="18" charset="0"/>
              </a:rPr>
              <a:t>Aşağıdaki veri 20 bireyin haftalık TV izleme saatlerini göstermektedir. Gruplandırılmamış veri için frekans dağılım tablosunu oluşturunuz.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7266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052514"/>
            <a:ext cx="8229600" cy="365125"/>
          </a:xfrm>
        </p:spPr>
        <p:txBody>
          <a:bodyPr>
            <a:normAutofit fontScale="90000"/>
          </a:bodyPr>
          <a:lstStyle/>
          <a:p>
            <a:r>
              <a:rPr lang="tr-TR" altLang="ja-JP" dirty="0" smtClean="0">
                <a:latin typeface="Constantia" panose="02030602050306030303" pitchFamily="18" charset="0"/>
              </a:rPr>
              <a:t>frekans </a:t>
            </a:r>
            <a:r>
              <a:rPr lang="tr-TR" altLang="ja-JP" sz="4000" dirty="0">
                <a:latin typeface="Constantia" panose="02030602050306030303" pitchFamily="18" charset="0"/>
              </a:rPr>
              <a:t/>
            </a:r>
            <a:br>
              <a:rPr lang="tr-TR" altLang="ja-JP" sz="4000" dirty="0">
                <a:latin typeface="Constantia" panose="02030602050306030303" pitchFamily="18" charset="0"/>
              </a:rPr>
            </a:br>
            <a:endParaRPr lang="en-US" altLang="ja-JP" sz="4000" dirty="0">
              <a:latin typeface="Constantia" panose="02030602050306030303" pitchFamily="18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altLang="ja-JP" dirty="0" smtClean="0">
                <a:latin typeface="Constantia" panose="02030602050306030303" pitchFamily="18" charset="0"/>
              </a:rPr>
              <a:t>sıklık dağılımı </a:t>
            </a:r>
          </a:p>
          <a:p>
            <a:r>
              <a:rPr lang="tr-TR" altLang="ja-JP" dirty="0" smtClean="0">
                <a:latin typeface="Constantia" panose="02030602050306030303" pitchFamily="18" charset="0"/>
              </a:rPr>
              <a:t>incelenen  </a:t>
            </a:r>
            <a:r>
              <a:rPr lang="tr-TR" altLang="ja-JP" dirty="0">
                <a:latin typeface="Constantia" panose="02030602050306030303" pitchFamily="18" charset="0"/>
              </a:rPr>
              <a:t>verinin aynı özelliklere sahip birimleri kümeler halinde bir araya getirme işlemine sınıflama denir. </a:t>
            </a:r>
            <a:endParaRPr lang="tr-TR" altLang="ja-JP" dirty="0" smtClean="0">
              <a:latin typeface="Constantia" panose="02030602050306030303" pitchFamily="18" charset="0"/>
            </a:endParaRPr>
          </a:p>
          <a:p>
            <a:r>
              <a:rPr lang="tr-TR" altLang="ja-JP" dirty="0" smtClean="0">
                <a:latin typeface="Constantia" panose="02030602050306030303" pitchFamily="18" charset="0"/>
              </a:rPr>
              <a:t>bir </a:t>
            </a:r>
            <a:r>
              <a:rPr lang="tr-TR" altLang="ja-JP" dirty="0">
                <a:latin typeface="Constantia" panose="02030602050306030303" pitchFamily="18" charset="0"/>
              </a:rPr>
              <a:t>sınıfa düşen veri sayısı o sınıfın frekansıdır. </a:t>
            </a:r>
            <a:endParaRPr lang="tr-TR" altLang="ja-JP" dirty="0" smtClean="0">
              <a:latin typeface="Constantia" panose="02030602050306030303" pitchFamily="18" charset="0"/>
            </a:endParaRPr>
          </a:p>
          <a:p>
            <a:r>
              <a:rPr lang="tr-TR" altLang="ja-JP" dirty="0" smtClean="0">
                <a:latin typeface="Constantia" panose="02030602050306030303" pitchFamily="18" charset="0"/>
              </a:rPr>
              <a:t>verilerin </a:t>
            </a:r>
            <a:r>
              <a:rPr lang="tr-TR" altLang="ja-JP" dirty="0">
                <a:latin typeface="Constantia" panose="02030602050306030303" pitchFamily="18" charset="0"/>
              </a:rPr>
              <a:t>düzenlendiği çizelgelere frekans çizelgeleri, oluşturdukları çizgisel biçime de frekans dağılımları denir. </a:t>
            </a:r>
            <a:endParaRPr lang="en-US" altLang="ja-JP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60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Örnek:</a:t>
            </a:r>
            <a:endParaRPr lang="tr-TR" dirty="0">
              <a:latin typeface="Constantia" panose="02030602050306030303" pitchFamily="18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2119064" y="1268760"/>
          <a:ext cx="81534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0680"/>
                <a:gridCol w="1630680"/>
                <a:gridCol w="1630680"/>
                <a:gridCol w="1630680"/>
                <a:gridCol w="163068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Bell MT" pitchFamily="18" charset="0"/>
                        </a:rPr>
                        <a:t>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Bell MT" pitchFamily="18" charset="0"/>
                        </a:rPr>
                        <a:t>88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600">
                          <a:latin typeface="Bell MT" pitchFamily="18" charset="0"/>
                        </a:rPr>
                        <a:t>81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600">
                          <a:latin typeface="Bell MT" pitchFamily="18" charset="0"/>
                        </a:rPr>
                        <a:t>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600">
                          <a:latin typeface="Bell MT" pitchFamily="18" charset="0"/>
                        </a:rPr>
                        <a:t>73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Bell MT" pitchFamily="18" charset="0"/>
                        </a:rPr>
                        <a:t>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600">
                          <a:latin typeface="Bell MT" pitchFamily="18" charset="0"/>
                        </a:rPr>
                        <a:t>88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600">
                          <a:latin typeface="Bell MT" pitchFamily="18" charset="0"/>
                        </a:rPr>
                        <a:t>81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600">
                          <a:latin typeface="Bell MT" pitchFamily="18" charset="0"/>
                        </a:rPr>
                        <a:t>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600">
                          <a:latin typeface="Bell MT" pitchFamily="18" charset="0"/>
                        </a:rPr>
                        <a:t>72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>
                          <a:latin typeface="Bell MT" pitchFamily="18" charset="0"/>
                        </a:rPr>
                        <a:t>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600">
                          <a:latin typeface="Bell MT" pitchFamily="18" charset="0"/>
                        </a:rPr>
                        <a:t>86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600">
                          <a:latin typeface="Bell MT" pitchFamily="18" charset="0"/>
                        </a:rPr>
                        <a:t>81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600">
                          <a:latin typeface="Bell MT" pitchFamily="18" charset="0"/>
                        </a:rPr>
                        <a:t>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600">
                          <a:latin typeface="Bell MT" pitchFamily="18" charset="0"/>
                        </a:rPr>
                        <a:t>67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Bell MT" pitchFamily="18" charset="0"/>
                        </a:rPr>
                        <a:t>91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600">
                          <a:latin typeface="Bell MT" pitchFamily="18" charset="0"/>
                        </a:rPr>
                        <a:t>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600">
                          <a:latin typeface="Bell MT" pitchFamily="18" charset="0"/>
                        </a:rPr>
                        <a:t>80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600">
                          <a:latin typeface="Bell MT" pitchFamily="18" charset="0"/>
                        </a:rPr>
                        <a:t>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600">
                          <a:latin typeface="Bell MT" pitchFamily="18" charset="0"/>
                        </a:rPr>
                        <a:t>62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Bell MT" pitchFamily="18" charset="0"/>
                        </a:rPr>
                        <a:t>89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600">
                          <a:latin typeface="Bell MT" pitchFamily="18" charset="0"/>
                        </a:rPr>
                        <a:t>84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600">
                          <a:latin typeface="Bell MT" pitchFamily="18" charset="0"/>
                        </a:rPr>
                        <a:t>80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600">
                          <a:latin typeface="Bell MT" pitchFamily="18" charset="0"/>
                        </a:rPr>
                        <a:t>74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Bell MT" pitchFamily="18" charset="0"/>
                        </a:rPr>
                        <a:t>61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4 Dikdörtgen"/>
          <p:cNvSpPr/>
          <p:nvPr/>
        </p:nvSpPr>
        <p:spPr>
          <a:xfrm>
            <a:off x="3827240" y="404665"/>
            <a:ext cx="6840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Bell MT" pitchFamily="18" charset="0"/>
              </a:rPr>
              <a:t>Aşağıdaki veri vize sınav sonuçlarını göstermektedir (N:25). </a:t>
            </a:r>
          </a:p>
          <a:p>
            <a:r>
              <a:rPr lang="tr-TR" dirty="0">
                <a:latin typeface="Bell MT" pitchFamily="18" charset="0"/>
              </a:rPr>
              <a:t>Gruplandırılmış veri için frekans dağılım tablosunu oluşturunuz. </a:t>
            </a:r>
            <a:endParaRPr lang="tr-TR" dirty="0"/>
          </a:p>
        </p:txBody>
      </p:sp>
      <p:graphicFrame>
        <p:nvGraphicFramePr>
          <p:cNvPr id="6" name="3 İçerik Yer Tutucusu"/>
          <p:cNvGraphicFramePr>
            <a:graphicFrameLocks/>
          </p:cNvGraphicFramePr>
          <p:nvPr/>
        </p:nvGraphicFramePr>
        <p:xfrm>
          <a:off x="1935038" y="3212976"/>
          <a:ext cx="855345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9802"/>
                <a:gridCol w="1823085"/>
                <a:gridCol w="1338771"/>
                <a:gridCol w="582930"/>
                <a:gridCol w="684530"/>
                <a:gridCol w="497205"/>
                <a:gridCol w="802005"/>
                <a:gridCol w="649605"/>
                <a:gridCol w="965517"/>
              </a:tblGrid>
              <a:tr h="542023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Sınıf aralığı -I</a:t>
                      </a:r>
                      <a:endParaRPr lang="en-US" dirty="0">
                        <a:latin typeface="Bell MT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Sınıf aralığı - II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Orta nokta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f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p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%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Cf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Cp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C%</a:t>
                      </a:r>
                    </a:p>
                  </a:txBody>
                  <a:tcPr anchor="b"/>
                </a:tc>
              </a:tr>
              <a:tr h="309727"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95-99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94.5-99.5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97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  1 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309727"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90-94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309727"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309727">
                <a:tc>
                  <a:txBody>
                    <a:bodyPr/>
                    <a:lstStyle/>
                    <a:p>
                      <a:pPr algn="ct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309727"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309727"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309727"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309727"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tr-TR" dirty="0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19135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1775520" y="1827624"/>
          <a:ext cx="8553450" cy="424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9802"/>
                <a:gridCol w="1823085"/>
                <a:gridCol w="1338771"/>
                <a:gridCol w="582930"/>
                <a:gridCol w="684530"/>
                <a:gridCol w="497205"/>
                <a:gridCol w="802005"/>
                <a:gridCol w="649605"/>
                <a:gridCol w="965517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Sınıf aralığı -I</a:t>
                      </a:r>
                      <a:endParaRPr lang="en-US" dirty="0">
                        <a:latin typeface="Bell MT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Sınıf aralığı - II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Orta nokta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f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p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%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Cf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Cp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Bell MT" pitchFamily="18" charset="0"/>
                        </a:rPr>
                        <a:t>C%</a:t>
                      </a:r>
                    </a:p>
                  </a:txBody>
                  <a:tcPr anchor="b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95-99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94.5-99.5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97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  1 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.04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N=25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p=1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%=100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90-94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89.5-94.5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.12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.96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96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85-89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84.5-89.5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87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.20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.84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84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80-84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79.5-84.5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.24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.64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64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75-79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74.5-79.5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.16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.40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40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70-74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69.5-74.5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72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.12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.24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24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65-69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64.5-69.5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67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.04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.12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12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60-64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59.5-64.5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62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atin typeface="Bell MT" pitchFamily="18" charset="0"/>
                        </a:rPr>
                        <a:t>.08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.08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8</a:t>
                      </a:r>
                    </a:p>
                  </a:txBody>
                  <a:tcPr anchor="ctr"/>
                </a:tc>
              </a:tr>
              <a:tr h="370840">
                <a:tc gridSpan="4">
                  <a:txBody>
                    <a:bodyPr/>
                    <a:lstStyle/>
                    <a:p>
                      <a:pPr algn="r"/>
                      <a:r>
                        <a:rPr lang="tr-TR">
                          <a:latin typeface="Bell MT" pitchFamily="18" charset="0"/>
                        </a:rPr>
                        <a:t>�f=25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>
                          <a:latin typeface="Bell MT" pitchFamily="18" charset="0"/>
                        </a:rPr>
                        <a:t>�p=1</a:t>
                      </a: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l"/>
                      <a:r>
                        <a:rPr lang="tr-TR" dirty="0">
                          <a:latin typeface="Bell MT" pitchFamily="18" charset="0"/>
                        </a:rPr>
                        <a:t>�%=100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312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Constantia" panose="02030602050306030303" pitchFamily="18" charset="0"/>
              </a:rPr>
              <a:t>FREKANS DAĞILIMLARI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Constantia" panose="02030602050306030303" pitchFamily="18" charset="0"/>
              </a:rPr>
              <a:t>Data seti toplandıktan sonra analiz için anlaşılabilir şekilde düzenlenir ve frekans dağılımları ile grafiklerden yararlanılır. </a:t>
            </a:r>
          </a:p>
          <a:p>
            <a:r>
              <a:rPr lang="tr-TR" dirty="0" smtClean="0">
                <a:latin typeface="Constantia" panose="02030602050306030303" pitchFamily="18" charset="0"/>
              </a:rPr>
              <a:t>Grafik; veriyi şekil ya da dağılım açısından görülür halde sunumu</a:t>
            </a:r>
          </a:p>
          <a:p>
            <a:r>
              <a:rPr lang="tr-TR" dirty="0" smtClean="0">
                <a:latin typeface="Constantia" panose="02030602050306030303" pitchFamily="18" charset="0"/>
              </a:rPr>
              <a:t>Frekans dağılımı; verinin kategoriler halinde, gözlem sayılarının listelenerek gruplandırılması</a:t>
            </a:r>
          </a:p>
          <a:p>
            <a:r>
              <a:rPr lang="tr-TR" dirty="0" smtClean="0">
                <a:latin typeface="Constantia" panose="02030602050306030303" pitchFamily="18" charset="0"/>
              </a:rPr>
              <a:t>Ayrıca frekans dağılımları kümülatif frekans sütunu gibi ek bilgiler içerebilir</a:t>
            </a:r>
            <a:endParaRPr 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672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Constantia" panose="02030602050306030303" pitchFamily="18" charset="0"/>
              </a:rPr>
              <a:t>FREKANS DAĞILIMLARI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838200" y="2214554"/>
            <a:ext cx="9629780" cy="2214578"/>
          </a:xfrm>
        </p:spPr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Frekans dağılımlarının oluşturulması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1- tamam tanımlayıcı neden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2- büyük data setlerinin elde hesaplandığı durumlar</a:t>
            </a:r>
            <a:endParaRPr 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07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>
              <a:latin typeface="Constantia" panose="02030602050306030303" pitchFamily="18" charset="0"/>
            </a:endParaRPr>
          </a:p>
        </p:txBody>
      </p:sp>
      <p:pic>
        <p:nvPicPr>
          <p:cNvPr id="1026" name="Picture 2" descr="C:\Users\KULLAN~1\AppData\Local\Temp\03lmt3v6.tmp\new doc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932708"/>
            <a:ext cx="9715500" cy="3011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43074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KULLAN~1\AppData\Local\Temp\p6u76g2z.tmp\new doc_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813000"/>
            <a:ext cx="9144000" cy="523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95546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91046" y="382619"/>
            <a:ext cx="9161318" cy="9144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accent2"/>
                </a:solidFill>
                <a:latin typeface="Constantia" panose="02030602050306030303" pitchFamily="18" charset="0"/>
              </a:rPr>
              <a:t>nicel değişkenlerin frekans dağılımı</a:t>
            </a:r>
            <a:br>
              <a:rPr lang="tr-TR" dirty="0" smtClean="0">
                <a:solidFill>
                  <a:schemeClr val="accent2"/>
                </a:solidFill>
                <a:latin typeface="Constantia" panose="02030602050306030303" pitchFamily="18" charset="0"/>
              </a:rPr>
            </a:br>
            <a:endParaRPr lang="tr-TR" dirty="0">
              <a:latin typeface="Constantia" panose="02030602050306030303" pitchFamily="18" charset="0"/>
            </a:endParaRPr>
          </a:p>
        </p:txBody>
      </p:sp>
      <p:graphicFrame>
        <p:nvGraphicFramePr>
          <p:cNvPr id="3" name="2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1997605"/>
              </p:ext>
            </p:extLst>
          </p:nvPr>
        </p:nvGraphicFramePr>
        <p:xfrm>
          <a:off x="2022740" y="1133895"/>
          <a:ext cx="7057518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7455"/>
                <a:gridCol w="743268"/>
                <a:gridCol w="740093"/>
                <a:gridCol w="677333"/>
                <a:gridCol w="740093"/>
                <a:gridCol w="823405"/>
                <a:gridCol w="751205"/>
                <a:gridCol w="677333"/>
                <a:gridCol w="677333"/>
              </a:tblGrid>
              <a:tr h="370840">
                <a:tc>
                  <a:txBody>
                    <a:bodyPr/>
                    <a:lstStyle/>
                    <a:p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Kırsal alan çalışması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Şehir alan çalışması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Dil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f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%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Bell MT" pitchFamily="18" charset="0"/>
                        </a:rPr>
                        <a:t>cf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Bell MT" pitchFamily="18" charset="0"/>
                        </a:rPr>
                        <a:t>cf</a:t>
                      </a:r>
                      <a:r>
                        <a:rPr lang="tr-TR" dirty="0" smtClean="0">
                          <a:latin typeface="Bell MT" pitchFamily="18" charset="0"/>
                        </a:rPr>
                        <a:t>%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f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%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Bell MT" pitchFamily="18" charset="0"/>
                        </a:rPr>
                        <a:t>cf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Bell MT" pitchFamily="18" charset="0"/>
                        </a:rPr>
                        <a:t>cf</a:t>
                      </a:r>
                      <a:r>
                        <a:rPr lang="tr-TR" dirty="0" smtClean="0">
                          <a:latin typeface="Bell MT" pitchFamily="18" charset="0"/>
                        </a:rPr>
                        <a:t>%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İspanyolca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17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19.54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17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19.54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65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50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65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50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İngilizce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65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74.71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82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94.25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65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50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130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100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Tercih yok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5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5.75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87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100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-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-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-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-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n=87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100%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n=130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Bell MT" pitchFamily="18" charset="0"/>
                        </a:rPr>
                        <a:t>100%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2 İçerik Yer Tutucusu"/>
          <p:cNvSpPr txBox="1">
            <a:spLocks/>
          </p:cNvSpPr>
          <p:nvPr/>
        </p:nvSpPr>
        <p:spPr>
          <a:xfrm>
            <a:off x="904009" y="3730364"/>
            <a:ext cx="9661413" cy="2714620"/>
          </a:xfrm>
          <a:prstGeom prst="rect">
            <a:avLst/>
          </a:prstGeom>
        </p:spPr>
        <p:txBody>
          <a:bodyPr/>
          <a:lstStyle/>
          <a:p>
            <a:pPr marL="411480" indent="-342900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/>
            </a:pPr>
            <a:r>
              <a:rPr lang="tr-TR" dirty="0" err="1">
                <a:latin typeface="Bell MT" pitchFamily="18" charset="0"/>
              </a:rPr>
              <a:t>Costa</a:t>
            </a:r>
            <a:r>
              <a:rPr lang="tr-TR" dirty="0">
                <a:latin typeface="Bell MT" pitchFamily="18" charset="0"/>
              </a:rPr>
              <a:t> Rica Amerika yerlileri üzerinde bir çalışmada şehir/kırsal alanda yaşayan bireylerin tercih ettikleri dil araştırılmış. </a:t>
            </a:r>
          </a:p>
          <a:p>
            <a:pPr marL="868680" lvl="1" indent="-342900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</a:pPr>
            <a:r>
              <a:rPr lang="tr-TR" dirty="0">
                <a:latin typeface="Bell MT" pitchFamily="18" charset="0"/>
              </a:rPr>
              <a:t>İlk basamak: veri kategorilere ayrılmalı</a:t>
            </a:r>
          </a:p>
          <a:p>
            <a:pPr marL="868680" lvl="1" indent="-342900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</a:pPr>
            <a:r>
              <a:rPr lang="tr-TR" dirty="0">
                <a:latin typeface="Bell MT" pitchFamily="18" charset="0"/>
              </a:rPr>
              <a:t>İkinci basamak: her bir kategoriye düşen frekans belirlenmeli (f), bu sütunun toplamı “</a:t>
            </a:r>
            <a:r>
              <a:rPr lang="tr-TR" dirty="0" err="1">
                <a:latin typeface="Bell MT" pitchFamily="18" charset="0"/>
              </a:rPr>
              <a:t>n”i</a:t>
            </a:r>
            <a:r>
              <a:rPr lang="tr-TR" dirty="0">
                <a:latin typeface="Bell MT" pitchFamily="18" charset="0"/>
              </a:rPr>
              <a:t> vermeli. Şehir/kırsal n sayıları farklı olduğundan % farklı bir sütunda verilmeli. (f/n)*100</a:t>
            </a:r>
          </a:p>
          <a:p>
            <a:pPr marL="868680" lvl="1" indent="-342900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</a:pPr>
            <a:r>
              <a:rPr lang="tr-TR" dirty="0">
                <a:latin typeface="Bell MT" pitchFamily="18" charset="0"/>
              </a:rPr>
              <a:t>Üçüncü basamak: son iki sütun oluşturulur. Kümülatif frekans (</a:t>
            </a:r>
            <a:r>
              <a:rPr lang="tr-TR" dirty="0" err="1">
                <a:latin typeface="Bell MT" pitchFamily="18" charset="0"/>
              </a:rPr>
              <a:t>cf</a:t>
            </a:r>
            <a:r>
              <a:rPr lang="tr-TR" dirty="0">
                <a:latin typeface="Bell MT" pitchFamily="18" charset="0"/>
              </a:rPr>
              <a:t>) ve kümülatif yüzde (</a:t>
            </a:r>
            <a:r>
              <a:rPr lang="tr-TR" dirty="0" err="1">
                <a:latin typeface="Bell MT" pitchFamily="18" charset="0"/>
              </a:rPr>
              <a:t>cf</a:t>
            </a:r>
            <a:r>
              <a:rPr lang="tr-TR" dirty="0">
                <a:latin typeface="Bell MT" pitchFamily="18" charset="0"/>
              </a:rPr>
              <a:t>%). (17+65=82; 82+5=87) ve [(17/87)*100=19.54%] ve [(82/87)*100=94.25%] </a:t>
            </a:r>
          </a:p>
        </p:txBody>
      </p:sp>
    </p:spTree>
    <p:extLst>
      <p:ext uri="{BB962C8B-B14F-4D97-AF65-F5344CB8AC3E}">
        <p14:creationId xmlns:p14="http://schemas.microsoft.com/office/powerpoint/2010/main" val="755603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18310" y="507181"/>
            <a:ext cx="9881754" cy="9144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accent2"/>
                </a:solidFill>
                <a:latin typeface="Constantia" panose="02030602050306030303" pitchFamily="18" charset="0"/>
              </a:rPr>
              <a:t>nicel değişkenlerin frekans dağılımı örnek</a:t>
            </a:r>
            <a:br>
              <a:rPr lang="tr-TR" dirty="0" smtClean="0">
                <a:solidFill>
                  <a:schemeClr val="accent2"/>
                </a:solidFill>
                <a:latin typeface="Constantia" panose="02030602050306030303" pitchFamily="18" charset="0"/>
              </a:rPr>
            </a:br>
            <a:endParaRPr lang="tr-TR" dirty="0">
              <a:latin typeface="Constantia" panose="02030602050306030303" pitchFamily="18" charset="0"/>
            </a:endParaRPr>
          </a:p>
        </p:txBody>
      </p:sp>
      <p:graphicFrame>
        <p:nvGraphicFramePr>
          <p:cNvPr id="3" name="2 Tablo"/>
          <p:cNvGraphicFramePr>
            <a:graphicFrameLocks noGrp="1"/>
          </p:cNvGraphicFramePr>
          <p:nvPr/>
        </p:nvGraphicFramePr>
        <p:xfrm>
          <a:off x="3132259" y="1643050"/>
          <a:ext cx="5800619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5767"/>
                <a:gridCol w="677333"/>
                <a:gridCol w="740093"/>
                <a:gridCol w="677333"/>
                <a:gridCol w="740093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Hemoglobin </a:t>
                      </a:r>
                      <a:r>
                        <a:rPr lang="tr-TR" sz="2400" dirty="0" err="1" smtClean="0"/>
                        <a:t>fenotipi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f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%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cf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cf</a:t>
                      </a:r>
                      <a:r>
                        <a:rPr lang="tr-TR" sz="2400" dirty="0" smtClean="0"/>
                        <a:t>%</a:t>
                      </a:r>
                      <a:endParaRPr lang="tr-T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AA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108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AS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22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SS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1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SC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2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AC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3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SF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1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2 İçerik Yer Tutucusu"/>
          <p:cNvSpPr txBox="1">
            <a:spLocks/>
          </p:cNvSpPr>
          <p:nvPr/>
        </p:nvSpPr>
        <p:spPr>
          <a:xfrm>
            <a:off x="904009" y="5286388"/>
            <a:ext cx="9692585" cy="1428760"/>
          </a:xfrm>
          <a:prstGeom prst="rect">
            <a:avLst/>
          </a:prstGeom>
        </p:spPr>
        <p:txBody>
          <a:bodyPr/>
          <a:lstStyle/>
          <a:p>
            <a:pPr marL="411480" indent="-342900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/>
            </a:pPr>
            <a:r>
              <a:rPr lang="tr-TR" sz="2400" dirty="0"/>
              <a:t>Yukarıda hemoglobin </a:t>
            </a:r>
            <a:r>
              <a:rPr lang="tr-TR" sz="2400" dirty="0" err="1"/>
              <a:t>fenotiplerinin</a:t>
            </a:r>
            <a:r>
              <a:rPr lang="tr-TR" sz="2400" dirty="0"/>
              <a:t> gözlenen frekansları verilmiştir. Tam frekans dağılımını oluşturunuz. </a:t>
            </a:r>
          </a:p>
        </p:txBody>
      </p:sp>
    </p:spTree>
    <p:extLst>
      <p:ext uri="{BB962C8B-B14F-4D97-AF65-F5344CB8AC3E}">
        <p14:creationId xmlns:p14="http://schemas.microsoft.com/office/powerpoint/2010/main" val="3700130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1468</Words>
  <Application>Microsoft Office PowerPoint</Application>
  <PresentationFormat>Geniş ekran</PresentationFormat>
  <Paragraphs>646</Paragraphs>
  <Slides>31</Slides>
  <Notes>31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41" baseType="lpstr">
      <vt:lpstr>ＭＳ Ｐゴシック</vt:lpstr>
      <vt:lpstr>Arial</vt:lpstr>
      <vt:lpstr>Bell MT</vt:lpstr>
      <vt:lpstr>Calibri</vt:lpstr>
      <vt:lpstr>Calibri Light</vt:lpstr>
      <vt:lpstr>Constantia</vt:lpstr>
      <vt:lpstr>ＭＳ 明朝</vt:lpstr>
      <vt:lpstr>Times New Roman</vt:lpstr>
      <vt:lpstr>Wingdings</vt:lpstr>
      <vt:lpstr>Office Teması</vt:lpstr>
      <vt:lpstr>ANT 339 İSTATİSTİĞE GİRİŞ   IX. HAFTA</vt:lpstr>
      <vt:lpstr>frekans  </vt:lpstr>
      <vt:lpstr>frekans  </vt:lpstr>
      <vt:lpstr>FREKANS DAĞILIMLARI</vt:lpstr>
      <vt:lpstr>FREKANS DAĞILIMLARI</vt:lpstr>
      <vt:lpstr>PowerPoint Sunusu</vt:lpstr>
      <vt:lpstr>PowerPoint Sunusu</vt:lpstr>
      <vt:lpstr>nicel değişkenlerin frekans dağılımı </vt:lpstr>
      <vt:lpstr>nicel değişkenlerin frekans dağılımı örnek </vt:lpstr>
      <vt:lpstr>nicel değişkenlerin frekans dağılımı örnek </vt:lpstr>
      <vt:lpstr>nümerik süreksiz değişkenlerin frekans dağılımı </vt:lpstr>
      <vt:lpstr>nümerik süreksiz değişkenlerin frekans dağılımı </vt:lpstr>
      <vt:lpstr>nümerik süreksiz değişkenlerin frekans dağılımı </vt:lpstr>
      <vt:lpstr>nümerik süreksiz değişkenlerin frekans dağılımı </vt:lpstr>
      <vt:lpstr>nümerik süreksiz değişkenlerin frekans dağılımı </vt:lpstr>
      <vt:lpstr>Gruplama</vt:lpstr>
      <vt:lpstr>Tablo 2. Bir bölgedeki şehir nüfuslarına göre gruplandırılarak 30 şehrin frekans dağılımları </vt:lpstr>
      <vt:lpstr>Seriler</vt:lpstr>
      <vt:lpstr>PowerPoint Sunusu</vt:lpstr>
      <vt:lpstr>Basit-frekans ve sınıflandırılmış serilere örnek Tablo. Bir doğumevinde doğan bebeklerin doğum sırasına göre doğum ağırlıkları</vt:lpstr>
      <vt:lpstr>PowerPoint Sunusu</vt:lpstr>
      <vt:lpstr>100 bebeğin doğum ağırlıklarının hafiften ağıra dizilimi</vt:lpstr>
      <vt:lpstr>Doğum ağırlıklarına göre frekans serisi</vt:lpstr>
      <vt:lpstr>100 bebeğin doğum ağırlıkları için farklı büyüklükteki sınıflara göre frekans dağılımları</vt:lpstr>
      <vt:lpstr>PowerPoint Sunusu</vt:lpstr>
      <vt:lpstr>PowerPoint Sunusu</vt:lpstr>
      <vt:lpstr>Bir sınıfta rasgele seçilen 5 öğrencinin boy uzunlukları ve ağırlıkları</vt:lpstr>
      <vt:lpstr>Örnek:</vt:lpstr>
      <vt:lpstr>Örnek:</vt:lpstr>
      <vt:lpstr>Örnek: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 339 İSTATİSTİĞE GİRİŞ   XIII. HAFTA</dc:title>
  <dc:creator>Başak</dc:creator>
  <cp:lastModifiedBy>Başak</cp:lastModifiedBy>
  <cp:revision>4</cp:revision>
  <dcterms:created xsi:type="dcterms:W3CDTF">2020-02-11T08:14:31Z</dcterms:created>
  <dcterms:modified xsi:type="dcterms:W3CDTF">2020-02-11T08:43:19Z</dcterms:modified>
</cp:coreProperties>
</file>