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10" name="9 Dik Üçgen"/>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Başlık"/>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grpSp>
        <p:nvGrpSpPr>
          <p:cNvPr id="2" name="1 Grup"/>
          <p:cNvGrpSpPr/>
          <p:nvPr/>
        </p:nvGrpSpPr>
        <p:grpSpPr>
          <a:xfrm>
            <a:off x="-3765" y="4953000"/>
            <a:ext cx="9147765" cy="1912088"/>
            <a:chOff x="-3765" y="4832896"/>
            <a:chExt cx="9147765" cy="2032192"/>
          </a:xfrm>
        </p:grpSpPr>
        <p:sp>
          <p:nvSpPr>
            <p:cNvPr id="7" name="6 Serbest Form"/>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Serbest Form"/>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Serbest Form"/>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Düz Bağlayıcı"/>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Veri Yer Tutucusu"/>
          <p:cNvSpPr>
            <a:spLocks noGrp="1"/>
          </p:cNvSpPr>
          <p:nvPr>
            <p:ph type="dt" sz="half" idx="10"/>
          </p:nvPr>
        </p:nvSpPr>
        <p:spPr/>
        <p:txBody>
          <a:bodyPr/>
          <a:lstStyle>
            <a:lvl1pPr>
              <a:defRPr>
                <a:solidFill>
                  <a:srgbClr val="FFFFFF"/>
                </a:solidFill>
              </a:defRPr>
            </a:lvl1pPr>
            <a:extLst/>
          </a:lstStyle>
          <a:p>
            <a:fld id="{D9F75050-0E15-4C5B-92B0-66D068882F1F}" type="datetimeFigureOut">
              <a:rPr lang="tr-TR" smtClean="0"/>
              <a:pPr/>
              <a:t>04.02.2020</a:t>
            </a:fld>
            <a:endParaRPr lang="tr-TR"/>
          </a:p>
        </p:txBody>
      </p:sp>
      <p:sp>
        <p:nvSpPr>
          <p:cNvPr id="19" name="18 Altbilgi Yer Tutucusu"/>
          <p:cNvSpPr>
            <a:spLocks noGrp="1"/>
          </p:cNvSpPr>
          <p:nvPr>
            <p:ph type="ftr" sz="quarter" idx="11"/>
          </p:nvPr>
        </p:nvSpPr>
        <p:spPr/>
        <p:txBody>
          <a:bodyPr/>
          <a:lstStyle>
            <a:lvl1pPr>
              <a:defRPr>
                <a:solidFill>
                  <a:schemeClr val="accent1">
                    <a:tint val="20000"/>
                  </a:schemeClr>
                </a:solidFill>
              </a:defRPr>
            </a:lvl1pPr>
            <a:extLst/>
          </a:lstStyle>
          <a:p>
            <a:endParaRPr lang="tr-TR"/>
          </a:p>
        </p:txBody>
      </p:sp>
      <p:sp>
        <p:nvSpPr>
          <p:cNvPr id="27" name="26 Slayt Numarası Yer Tutucusu"/>
          <p:cNvSpPr>
            <a:spLocks noGrp="1"/>
          </p:cNvSpPr>
          <p:nvPr>
            <p:ph type="sldNum" sz="quarter" idx="12"/>
          </p:nvPr>
        </p:nvSpPr>
        <p:spPr/>
        <p:txBody>
          <a:bodyPr/>
          <a:lstStyle>
            <a:lvl1pPr>
              <a:defRPr>
                <a:solidFill>
                  <a:srgbClr val="FFFFFF"/>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1481329"/>
            <a:ext cx="8229600" cy="4386071"/>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44013" y="274640"/>
            <a:ext cx="1777470" cy="5592761"/>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1"/>
            <a:ext cx="6324600" cy="5592760"/>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7" name="6 Köşeli Çift Ayraç"/>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Köşeli Çift Ayraç"/>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bg>
      <p:bgRef idx="1002">
        <a:schemeClr val="bg1"/>
      </p:bgRef>
    </p:bg>
    <p:spTree>
      <p:nvGrpSpPr>
        <p:cNvPr id="1" name=""/>
        <p:cNvGrpSpPr/>
        <p:nvPr/>
      </p:nvGrpSpPr>
      <p:grpSpPr>
        <a:xfrm>
          <a:off x="0" y="0"/>
          <a:ext cx="0" cy="0"/>
          <a:chOff x="0" y="0"/>
          <a:chExt cx="0" cy="0"/>
        </a:xfrm>
      </p:grpSpPr>
      <p:sp>
        <p:nvSpPr>
          <p:cNvPr id="3" name="2 İçerik Yer Tutucusu"/>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8" name="7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8229600" cy="1143000"/>
          </a:xfrm>
        </p:spPr>
        <p:txBody>
          <a:bodyPr anchor="ctr"/>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bg>
      <p:bgRef idx="1002">
        <a:schemeClr val="bg1"/>
      </p:bgRef>
    </p:bg>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6" name="5 Başlık"/>
          <p:cNvSpPr>
            <a:spLocks noGrp="1"/>
          </p:cNvSpPr>
          <p:nvPr>
            <p:ph type="title"/>
          </p:nvPr>
        </p:nvSpPr>
        <p:spPr/>
        <p:txBody>
          <a:bodyPr rtlCol="0"/>
          <a:lstStyle>
            <a:extLst/>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extLst/>
          </a:lstStyle>
          <a:p>
            <a:fld id="{D9F75050-0E15-4C5B-92B0-66D068882F1F}" type="datetimeFigureOut">
              <a:rPr lang="tr-TR" smtClean="0"/>
              <a:pPr/>
              <a:t>04.02.2020</a:t>
            </a:fld>
            <a:endParaRPr lang="tr-TR"/>
          </a:p>
        </p:txBody>
      </p:sp>
      <p:sp>
        <p:nvSpPr>
          <p:cNvPr id="3" name="2 Altbilgi Yer Tutucusu"/>
          <p:cNvSpPr>
            <a:spLocks noGrp="1"/>
          </p:cNvSpPr>
          <p:nvPr>
            <p:ph type="ftr" sz="quarter" idx="11"/>
          </p:nvPr>
        </p:nvSpPr>
        <p:spPr/>
        <p:txBody>
          <a:bodyPr/>
          <a:lstStyle>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3">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727032" y="6407944"/>
            <a:ext cx="1920240" cy="365760"/>
          </a:xfrm>
        </p:spPr>
        <p:txBody>
          <a:bodyPr/>
          <a:lstStyle>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
        <p:nvSpPr>
          <p:cNvPr id="3" name="2 Resim Yer Tutucusu"/>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tr-TR" smtClean="0"/>
              <a:t>Resim eklemek için simgeyi tıklatın</a:t>
            </a:r>
            <a:endParaRPr kumimoji="0" lang="en-US" dirty="0"/>
          </a:p>
        </p:txBody>
      </p:sp>
      <p:sp>
        <p:nvSpPr>
          <p:cNvPr id="5" name="4 Veri Yer Tutucusu"/>
          <p:cNvSpPr>
            <a:spLocks noGrp="1"/>
          </p:cNvSpPr>
          <p:nvPr>
            <p:ph type="dt" sz="half" idx="10"/>
          </p:nvPr>
        </p:nvSpPr>
        <p:spPr/>
        <p:txBody>
          <a:bodyPr/>
          <a:lstStyle>
            <a:lvl1pPr>
              <a:defRPr>
                <a:solidFill>
                  <a:schemeClr val="tx1"/>
                </a:solidFill>
              </a:defRPr>
            </a:lvl1pPr>
            <a:extLst/>
          </a:lstStyle>
          <a:p>
            <a:fld id="{D9F75050-0E15-4C5B-92B0-66D068882F1F}" type="datetimeFigureOut">
              <a:rPr lang="tr-TR" smtClean="0"/>
              <a:pPr/>
              <a:t>04.02.2020</a:t>
            </a:fld>
            <a:endParaRPr lang="tr-TR"/>
          </a:p>
        </p:txBody>
      </p:sp>
      <p:sp>
        <p:nvSpPr>
          <p:cNvPr id="6" name="5 Altbilgi Yer Tutucusu"/>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tr-TR"/>
          </a:p>
        </p:txBody>
      </p:sp>
      <p:sp>
        <p:nvSpPr>
          <p:cNvPr id="7" name="6 Slayt Numarası Yer Tutucusu"/>
          <p:cNvSpPr>
            <a:spLocks noGrp="1"/>
          </p:cNvSpPr>
          <p:nvPr>
            <p:ph type="sldNum" sz="quarter" idx="12"/>
          </p:nvPr>
        </p:nvSpPr>
        <p:spPr/>
        <p:txBody>
          <a:bodyPr/>
          <a:lstStyle>
            <a:lvl1pPr>
              <a:defRPr>
                <a:solidFill>
                  <a:schemeClr val="tx1"/>
                </a:solidFill>
              </a:defRPr>
            </a:lvl1pPr>
            <a:extLst/>
          </a:lstStyle>
          <a:p>
            <a:fld id="{B1DEFA8C-F947-479F-BE07-76B6B3F80BF1}" type="slidenum">
              <a:rPr lang="tr-TR" smtClean="0"/>
              <a:pPr/>
              <a:t>‹#›</a:t>
            </a:fld>
            <a:endParaRPr lang="tr-TR"/>
          </a:p>
        </p:txBody>
      </p:sp>
      <p:sp>
        <p:nvSpPr>
          <p:cNvPr id="2" name="1 Başlık"/>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tr-TR" smtClean="0"/>
              <a:t>Asıl başlık stili için tıklatın</a:t>
            </a:r>
            <a:endParaRPr kumimoji="0" lang="en-US"/>
          </a:p>
        </p:txBody>
      </p:sp>
      <p:sp>
        <p:nvSpPr>
          <p:cNvPr id="8" name="7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Dik Üçgen"/>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Köşeli Çift Ayraç"/>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Köşeli Çift Ayraç"/>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Serbest Form"/>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Serbest Form"/>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Dik Üçgen"/>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Düz Bağlayıcı"/>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Başlık Yer Tutucusu"/>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9F75050-0E15-4C5B-92B0-66D068882F1F}" type="datetimeFigureOut">
              <a:rPr lang="tr-TR" smtClean="0"/>
              <a:pPr/>
              <a:t>04.02.2020</a:t>
            </a:fld>
            <a:endParaRPr lang="tr-TR"/>
          </a:p>
        </p:txBody>
      </p:sp>
      <p:sp>
        <p:nvSpPr>
          <p:cNvPr id="22" name="21 Altbilgi Yer Tutucusu"/>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tr-TR"/>
          </a:p>
        </p:txBody>
      </p:sp>
      <p:sp>
        <p:nvSpPr>
          <p:cNvPr id="18" name="17 Slayt Numarası Yer Tutucusu"/>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Sosyal Bilimlerde Araştırma Yöntemleri-II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Durna</a:t>
            </a:r>
            <a:r>
              <a:rPr lang="tr-TR" dirty="0" smtClean="0"/>
              <a:t>, </a:t>
            </a:r>
            <a:r>
              <a:rPr lang="tr-TR" dirty="0" err="1" smtClean="0"/>
              <a:t>Tezcan</a:t>
            </a:r>
            <a:r>
              <a:rPr lang="tr-TR" dirty="0" smtClean="0"/>
              <a:t> ve Kubilay, Çağla (2010). “Söylem Kuramları ve Eleştirel Söylem Çözümlemeleri.” </a:t>
            </a:r>
            <a:r>
              <a:rPr lang="tr-TR" i="1" dirty="0" smtClean="0"/>
              <a:t>Medyadan Söylemler. </a:t>
            </a:r>
            <a:r>
              <a:rPr lang="tr-TR" dirty="0" err="1" smtClean="0"/>
              <a:t>Tezcan</a:t>
            </a:r>
            <a:r>
              <a:rPr lang="tr-TR" dirty="0" smtClean="0"/>
              <a:t> </a:t>
            </a:r>
            <a:r>
              <a:rPr lang="tr-TR" dirty="0" err="1" smtClean="0"/>
              <a:t>Durna</a:t>
            </a:r>
            <a:r>
              <a:rPr lang="tr-TR" dirty="0" smtClean="0"/>
              <a:t> (der.) içinde. İstanbul: </a:t>
            </a:r>
            <a:r>
              <a:rPr lang="tr-TR" dirty="0" err="1" smtClean="0"/>
              <a:t>Libra</a:t>
            </a:r>
            <a:r>
              <a:rPr lang="tr-TR" dirty="0" smtClean="0"/>
              <a:t>. 47-81. </a:t>
            </a:r>
            <a:endParaRPr lang="tr-TR" smtClean="0"/>
          </a:p>
          <a:p>
            <a:pPr>
              <a:buNone/>
            </a:pPr>
            <a:endParaRPr lang="tr-TR"/>
          </a:p>
        </p:txBody>
      </p:sp>
      <p:sp>
        <p:nvSpPr>
          <p:cNvPr id="3" name="2 Başlık"/>
          <p:cNvSpPr>
            <a:spLocks noGrp="1"/>
          </p:cNvSpPr>
          <p:nvPr>
            <p:ph type="title"/>
          </p:nvPr>
        </p:nvSpPr>
        <p:spPr/>
        <p:txBody>
          <a:bodyPr/>
          <a:lstStyle/>
          <a:p>
            <a:r>
              <a:rPr lang="tr-TR" dirty="0" smtClean="0"/>
              <a:t>Yararlanılan kaynaklar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Eleştirel söylem çözümlemesi (ESÇ), söylemsel pratikler, olaylar ve metinler ile daha geniş toplumsal ve kültürel yapılar, ilişkiler ve süreçler arasındaki açık ya da örtük nedensellik ve belirlenme ilişkilerini sistematik olarak araştırır. Bu tür pratiklerin, olayların ve metinlerin nasıl ortaya çıktığını, iktidar ilişkileri ile iktidar mücadeleleri tarafından ideolojik olarak nasıl şekillendiğini inceler.</a:t>
            </a:r>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smtClean="0"/>
              <a:t>Kuramsal kökenlerinde yer alan bazı isimler:</a:t>
            </a:r>
          </a:p>
          <a:p>
            <a:pPr>
              <a:buFont typeface="Courier New" pitchFamily="49" charset="0"/>
              <a:buChar char="o"/>
            </a:pPr>
            <a:r>
              <a:rPr lang="tr-TR" dirty="0" err="1" smtClean="0"/>
              <a:t>Gramsci</a:t>
            </a:r>
            <a:endParaRPr lang="tr-TR" dirty="0" smtClean="0"/>
          </a:p>
          <a:p>
            <a:pPr>
              <a:buFont typeface="Courier New" pitchFamily="49" charset="0"/>
              <a:buChar char="o"/>
            </a:pPr>
            <a:r>
              <a:rPr lang="tr-TR" dirty="0" err="1" smtClean="0"/>
              <a:t>Althusser</a:t>
            </a:r>
            <a:endParaRPr lang="tr-TR" dirty="0" smtClean="0"/>
          </a:p>
          <a:p>
            <a:pPr>
              <a:buFont typeface="Courier New" pitchFamily="49" charset="0"/>
              <a:buChar char="o"/>
            </a:pPr>
            <a:r>
              <a:rPr lang="tr-TR" dirty="0" smtClean="0"/>
              <a:t>Habermas dahil Frankfurt Okulu</a:t>
            </a:r>
          </a:p>
          <a:p>
            <a:pPr>
              <a:buFont typeface="Courier New" pitchFamily="49" charset="0"/>
              <a:buChar char="o"/>
            </a:pPr>
            <a:r>
              <a:rPr lang="tr-TR" dirty="0" err="1" smtClean="0"/>
              <a:t>Foucault</a:t>
            </a:r>
            <a:endParaRPr lang="tr-TR" dirty="0" smtClean="0"/>
          </a:p>
          <a:p>
            <a:pPr>
              <a:buFont typeface="Courier New" pitchFamily="49" charset="0"/>
              <a:buChar char="o"/>
            </a:pPr>
            <a:r>
              <a:rPr lang="tr-TR" dirty="0" err="1" smtClean="0"/>
              <a:t>Bakhthin</a:t>
            </a:r>
            <a:endParaRPr lang="tr-TR" dirty="0" smtClean="0"/>
          </a:p>
          <a:p>
            <a:pPr>
              <a:buFont typeface="Courier New" pitchFamily="49" charset="0"/>
              <a:buChar char="o"/>
            </a:pPr>
            <a:r>
              <a:rPr lang="tr-TR" dirty="0" err="1" smtClean="0"/>
              <a:t>Volosinov</a:t>
            </a:r>
            <a:endParaRPr lang="tr-TR" dirty="0" smtClean="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err="1" smtClean="0"/>
              <a:t>ESÇ’ye</a:t>
            </a:r>
            <a:r>
              <a:rPr lang="tr-TR" dirty="0" smtClean="0"/>
              <a:t> dair ilk adımlar East </a:t>
            </a:r>
            <a:r>
              <a:rPr lang="tr-TR" dirty="0" err="1" smtClean="0"/>
              <a:t>Anglia</a:t>
            </a:r>
            <a:r>
              <a:rPr lang="tr-TR" dirty="0" smtClean="0"/>
              <a:t> Üniversitesi’nde atıldı: “Eleştirel Dilbilim”</a:t>
            </a:r>
          </a:p>
          <a:p>
            <a:pPr>
              <a:buFont typeface="Courier New" pitchFamily="49" charset="0"/>
              <a:buChar char="o"/>
            </a:pPr>
            <a:r>
              <a:rPr lang="tr-TR" dirty="0" err="1" smtClean="0"/>
              <a:t>Roger</a:t>
            </a:r>
            <a:r>
              <a:rPr lang="tr-TR" dirty="0" smtClean="0"/>
              <a:t> </a:t>
            </a:r>
            <a:r>
              <a:rPr lang="tr-TR" dirty="0" err="1" smtClean="0"/>
              <a:t>Fowler</a:t>
            </a:r>
            <a:r>
              <a:rPr lang="tr-TR" dirty="0" smtClean="0"/>
              <a:t>, </a:t>
            </a:r>
          </a:p>
          <a:p>
            <a:pPr>
              <a:buFont typeface="Courier New" pitchFamily="49" charset="0"/>
              <a:buChar char="o"/>
            </a:pPr>
            <a:r>
              <a:rPr lang="tr-TR" dirty="0" err="1" smtClean="0"/>
              <a:t>Gunther</a:t>
            </a:r>
            <a:r>
              <a:rPr lang="tr-TR" dirty="0" smtClean="0"/>
              <a:t> </a:t>
            </a:r>
            <a:r>
              <a:rPr lang="tr-TR" dirty="0" err="1" smtClean="0"/>
              <a:t>Kress</a:t>
            </a:r>
            <a:endParaRPr lang="tr-TR" dirty="0" smtClean="0"/>
          </a:p>
          <a:p>
            <a:pPr>
              <a:buFont typeface="Courier New" pitchFamily="49" charset="0"/>
              <a:buChar char="o"/>
            </a:pPr>
            <a:r>
              <a:rPr lang="tr-TR" dirty="0" smtClean="0"/>
              <a:t>Robert </a:t>
            </a:r>
            <a:r>
              <a:rPr lang="tr-TR" dirty="0" err="1" smtClean="0"/>
              <a:t>Hodge</a:t>
            </a:r>
            <a:endParaRPr lang="tr-TR" dirty="0" smtClean="0"/>
          </a:p>
          <a:p>
            <a:pPr>
              <a:buFont typeface="Courier New" pitchFamily="49" charset="0"/>
              <a:buChar char="o"/>
            </a:pPr>
            <a:r>
              <a:rPr lang="tr-TR" dirty="0" err="1" smtClean="0"/>
              <a:t>Tony</a:t>
            </a:r>
            <a:r>
              <a:rPr lang="tr-TR" dirty="0" smtClean="0"/>
              <a:t> </a:t>
            </a:r>
            <a:r>
              <a:rPr lang="tr-TR" dirty="0" err="1" smtClean="0"/>
              <a:t>Trew</a:t>
            </a:r>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Adlandırmadaki farklılıklar:</a:t>
            </a:r>
          </a:p>
          <a:p>
            <a:r>
              <a:rPr lang="tr-TR" dirty="0" smtClean="0"/>
              <a:t>1980’lerin sonunda Eleştirel Dil Çalışması</a:t>
            </a:r>
          </a:p>
          <a:p>
            <a:r>
              <a:rPr lang="tr-TR" dirty="0" smtClean="0"/>
              <a:t>1990’larda Eleştirel Söylem Çözümlemesi</a:t>
            </a:r>
          </a:p>
          <a:p>
            <a:r>
              <a:rPr lang="tr-TR" dirty="0" smtClean="0"/>
              <a:t>Yakın zamanda </a:t>
            </a:r>
            <a:r>
              <a:rPr lang="tr-TR" dirty="0" err="1" smtClean="0"/>
              <a:t>van</a:t>
            </a:r>
            <a:r>
              <a:rPr lang="tr-TR" dirty="0" smtClean="0"/>
              <a:t> Dijk Eleştirel Söylem Çalışmaları adını önerdi. </a:t>
            </a:r>
          </a:p>
          <a:p>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95536" y="1484784"/>
            <a:ext cx="8229600" cy="4525963"/>
          </a:xfrm>
        </p:spPr>
        <p:txBody>
          <a:bodyPr/>
          <a:lstStyle/>
          <a:p>
            <a:r>
              <a:rPr lang="tr-TR" dirty="0" smtClean="0"/>
              <a:t>Özellikler:</a:t>
            </a:r>
          </a:p>
          <a:p>
            <a:pPr>
              <a:buFont typeface="Courier New" pitchFamily="49" charset="0"/>
              <a:buChar char="o"/>
            </a:pPr>
            <a:r>
              <a:rPr lang="tr-TR" dirty="0" smtClean="0"/>
              <a:t>Eleştirellik</a:t>
            </a:r>
          </a:p>
          <a:p>
            <a:pPr>
              <a:buFont typeface="Courier New" pitchFamily="49" charset="0"/>
              <a:buChar char="o"/>
            </a:pPr>
            <a:r>
              <a:rPr lang="tr-TR" dirty="0" err="1" smtClean="0"/>
              <a:t>Özdüşünümsellik</a:t>
            </a:r>
            <a:endParaRPr lang="tr-TR" dirty="0" smtClean="0"/>
          </a:p>
          <a:p>
            <a:pPr>
              <a:buFont typeface="Courier New" pitchFamily="49" charset="0"/>
              <a:buChar char="o"/>
            </a:pPr>
            <a:r>
              <a:rPr lang="tr-TR" dirty="0" smtClean="0"/>
              <a:t>Değer-yanlılığı, politik olarak yanlılık</a:t>
            </a:r>
          </a:p>
          <a:p>
            <a:pPr>
              <a:buFont typeface="Courier New" pitchFamily="49" charset="0"/>
              <a:buChar char="o"/>
            </a:pPr>
            <a:r>
              <a:rPr lang="tr-TR" dirty="0" smtClean="0"/>
              <a:t>Toplumsal değişime adanmışlık</a:t>
            </a:r>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tr-TR" dirty="0" smtClean="0"/>
              <a:t>ESÇ, bütünleşik bir kuramsal çerçeveye sahip değildir. Farklı konular farklı kuramsal çerçeveler ve metodolojilerin entegre edilmesiyle çalışılır. </a:t>
            </a:r>
          </a:p>
          <a:p>
            <a:r>
              <a:rPr lang="tr-TR" dirty="0" smtClean="0"/>
              <a:t>Hiçbir zaman tek bir bütünleşik kuramsal çerçeve ve metodoloji geliştirmek amaçlanmamıştır.</a:t>
            </a:r>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tr-TR" dirty="0" err="1" smtClean="0"/>
              <a:t>Fairclough</a:t>
            </a:r>
            <a:r>
              <a:rPr lang="tr-TR" dirty="0" smtClean="0"/>
              <a:t> ve </a:t>
            </a:r>
            <a:r>
              <a:rPr lang="tr-TR" dirty="0" err="1" smtClean="0"/>
              <a:t>Wodak</a:t>
            </a:r>
            <a:r>
              <a:rPr lang="tr-TR" dirty="0" smtClean="0"/>
              <a:t>, ESÇ içinde yer alan yedi yaklaşımdan söz eder:</a:t>
            </a:r>
          </a:p>
          <a:p>
            <a:pPr marL="624078" indent="-514350">
              <a:buFont typeface="+mj-lt"/>
              <a:buAutoNum type="arabicPeriod"/>
            </a:pPr>
            <a:r>
              <a:rPr lang="tr-TR" dirty="0" err="1" smtClean="0"/>
              <a:t>Fairclough’un</a:t>
            </a:r>
            <a:r>
              <a:rPr lang="tr-TR" dirty="0" smtClean="0"/>
              <a:t> yaklaşımı, </a:t>
            </a:r>
          </a:p>
          <a:p>
            <a:pPr marL="624078" indent="-514350">
              <a:buFont typeface="+mj-lt"/>
              <a:buAutoNum type="arabicPeriod"/>
            </a:pPr>
            <a:r>
              <a:rPr lang="tr-TR" dirty="0" err="1" smtClean="0"/>
              <a:t>van</a:t>
            </a:r>
            <a:r>
              <a:rPr lang="tr-TR" dirty="0" smtClean="0"/>
              <a:t> </a:t>
            </a:r>
            <a:r>
              <a:rPr lang="tr-TR" dirty="0" err="1" smtClean="0"/>
              <a:t>Dijk’ın</a:t>
            </a:r>
            <a:r>
              <a:rPr lang="tr-TR" dirty="0" smtClean="0"/>
              <a:t> </a:t>
            </a:r>
            <a:r>
              <a:rPr lang="tr-TR" dirty="0" err="1" smtClean="0"/>
              <a:t>sosyobilişsel</a:t>
            </a:r>
            <a:r>
              <a:rPr lang="tr-TR" dirty="0" smtClean="0"/>
              <a:t> </a:t>
            </a:r>
            <a:r>
              <a:rPr lang="tr-TR" dirty="0" smtClean="0"/>
              <a:t>çözümlemesi,</a:t>
            </a:r>
          </a:p>
          <a:p>
            <a:pPr marL="624078" indent="-514350">
              <a:buFont typeface="+mj-lt"/>
              <a:buAutoNum type="arabicPeriod"/>
            </a:pPr>
            <a:r>
              <a:rPr lang="tr-TR" dirty="0" err="1" smtClean="0"/>
              <a:t>Wodak’ın</a:t>
            </a:r>
            <a:r>
              <a:rPr lang="tr-TR" dirty="0" smtClean="0"/>
              <a:t> </a:t>
            </a:r>
            <a:r>
              <a:rPr lang="tr-TR" dirty="0" smtClean="0"/>
              <a:t>söylem-tarih yaklaşımı,</a:t>
            </a:r>
          </a:p>
          <a:p>
            <a:pPr marL="624078" indent="-514350">
              <a:buFont typeface="+mj-lt"/>
              <a:buAutoNum type="arabicPeriod"/>
            </a:pPr>
            <a:r>
              <a:rPr lang="tr-TR" dirty="0" smtClean="0"/>
              <a:t> </a:t>
            </a:r>
            <a:r>
              <a:rPr lang="tr-TR" dirty="0" err="1" smtClean="0"/>
              <a:t>Hodge</a:t>
            </a:r>
            <a:r>
              <a:rPr lang="tr-TR" dirty="0" smtClean="0"/>
              <a:t>, </a:t>
            </a:r>
            <a:r>
              <a:rPr lang="tr-TR" dirty="0" err="1" smtClean="0"/>
              <a:t>Kress</a:t>
            </a:r>
            <a:r>
              <a:rPr lang="tr-TR" dirty="0" smtClean="0"/>
              <a:t> ve </a:t>
            </a:r>
            <a:r>
              <a:rPr lang="tr-TR" dirty="0" err="1" smtClean="0"/>
              <a:t>van</a:t>
            </a:r>
            <a:r>
              <a:rPr lang="tr-TR" dirty="0" smtClean="0"/>
              <a:t> </a:t>
            </a:r>
            <a:r>
              <a:rPr lang="tr-TR" dirty="0" err="1" smtClean="0"/>
              <a:t>Leeuwen’in</a:t>
            </a:r>
            <a:r>
              <a:rPr lang="tr-TR" dirty="0" smtClean="0"/>
              <a:t> sosyal semiyotiği,</a:t>
            </a:r>
          </a:p>
          <a:p>
            <a:pPr marL="624078" indent="-514350">
              <a:buFont typeface="+mj-lt"/>
              <a:buAutoNum type="arabicPeriod"/>
            </a:pPr>
            <a:r>
              <a:rPr lang="tr-TR" dirty="0" smtClean="0"/>
              <a:t> Fransız yapısalcı söylem çözümlemesi, </a:t>
            </a:r>
          </a:p>
          <a:p>
            <a:pPr marL="624078" indent="-514350">
              <a:buFont typeface="+mj-lt"/>
              <a:buAutoNum type="arabicPeriod"/>
            </a:pPr>
            <a:r>
              <a:rPr lang="tr-TR" dirty="0" smtClean="0"/>
              <a:t>O</a:t>
            </a:r>
            <a:r>
              <a:rPr lang="tr-TR" dirty="0" smtClean="0"/>
              <a:t>kuma </a:t>
            </a:r>
            <a:r>
              <a:rPr lang="tr-TR" dirty="0" smtClean="0"/>
              <a:t>çözümlemesi </a:t>
            </a:r>
          </a:p>
          <a:p>
            <a:pPr marL="624078" indent="-514350">
              <a:buFont typeface="+mj-lt"/>
              <a:buAutoNum type="arabicPeriod"/>
            </a:pPr>
            <a:r>
              <a:rPr lang="tr-TR" dirty="0" smtClean="0"/>
              <a:t> </a:t>
            </a:r>
            <a:r>
              <a:rPr lang="tr-TR" dirty="0" err="1" smtClean="0"/>
              <a:t>Duisburg</a:t>
            </a:r>
            <a:r>
              <a:rPr lang="tr-TR" dirty="0" smtClean="0"/>
              <a:t> Okulu.</a:t>
            </a:r>
          </a:p>
          <a:p>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tr-TR" dirty="0" err="1" smtClean="0"/>
              <a:t>ESÇ’nin</a:t>
            </a:r>
            <a:r>
              <a:rPr lang="tr-TR" dirty="0" smtClean="0"/>
              <a:t> bazı temel ilkeleri:</a:t>
            </a:r>
          </a:p>
          <a:p>
            <a:pPr>
              <a:buNone/>
            </a:pPr>
            <a:r>
              <a:rPr lang="tr-TR" dirty="0" smtClean="0"/>
              <a:t>1. ESÇ, toplumsal sorunlarla ilgilenir. </a:t>
            </a:r>
          </a:p>
          <a:p>
            <a:pPr>
              <a:buNone/>
            </a:pPr>
            <a:r>
              <a:rPr lang="tr-TR" dirty="0" smtClean="0"/>
              <a:t>2. İktidar ilişkileri söylemseldir. </a:t>
            </a:r>
          </a:p>
          <a:p>
            <a:pPr>
              <a:buNone/>
            </a:pPr>
            <a:r>
              <a:rPr lang="tr-TR" dirty="0" smtClean="0"/>
              <a:t>3. Söylem, toplumu ve kültürü inşa eder.</a:t>
            </a:r>
          </a:p>
          <a:p>
            <a:pPr>
              <a:buNone/>
            </a:pPr>
            <a:r>
              <a:rPr lang="tr-TR" dirty="0" smtClean="0"/>
              <a:t> 4. Söylem, ideolojik olarak işler.</a:t>
            </a:r>
          </a:p>
          <a:p>
            <a:pPr>
              <a:buNone/>
            </a:pPr>
            <a:r>
              <a:rPr lang="tr-TR" dirty="0" smtClean="0"/>
              <a:t> 5. Söylem, tarihseldir.</a:t>
            </a:r>
          </a:p>
          <a:p>
            <a:pPr>
              <a:buNone/>
            </a:pPr>
            <a:r>
              <a:rPr lang="tr-TR" dirty="0" smtClean="0"/>
              <a:t> 6. Metin ve toplum arasındaki bağlantı </a:t>
            </a:r>
            <a:r>
              <a:rPr lang="tr-TR" dirty="0" err="1" smtClean="0"/>
              <a:t>dolayımlanmıştır</a:t>
            </a:r>
            <a:r>
              <a:rPr lang="tr-TR" dirty="0" smtClean="0"/>
              <a:t>. </a:t>
            </a:r>
          </a:p>
          <a:p>
            <a:pPr>
              <a:buNone/>
            </a:pPr>
            <a:r>
              <a:rPr lang="tr-TR" dirty="0" smtClean="0"/>
              <a:t>7. Söylem çözümlemesi yorumlayıcı ve açıklayıcıdır. </a:t>
            </a:r>
          </a:p>
          <a:p>
            <a:pPr>
              <a:buNone/>
            </a:pPr>
            <a:r>
              <a:rPr lang="tr-TR" dirty="0" smtClean="0"/>
              <a:t>8. Söylem toplumsal eylemin bir formudur.</a:t>
            </a:r>
          </a:p>
          <a:p>
            <a:endParaRPr lang="tr-TR" dirty="0"/>
          </a:p>
        </p:txBody>
      </p:sp>
      <p:sp>
        <p:nvSpPr>
          <p:cNvPr id="3" name="2 Başlık"/>
          <p:cNvSpPr>
            <a:spLocks noGrp="1"/>
          </p:cNvSpPr>
          <p:nvPr>
            <p:ph type="title"/>
          </p:nvPr>
        </p:nvSpPr>
        <p:spPr/>
        <p:txBody>
          <a:bodyPr/>
          <a:lstStyle/>
          <a:p>
            <a:r>
              <a:rPr lang="tr-TR" dirty="0" smtClean="0"/>
              <a:t>Eleştirel Söylem Çözümlemesi</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labalık">
  <a:themeElements>
    <a:clrScheme name="Kalabalık">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Kalabalık">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160</TotalTime>
  <Words>345</Words>
  <Application>Microsoft Office PowerPoint</Application>
  <PresentationFormat>Ekran Gösterisi (4:3)</PresentationFormat>
  <Paragraphs>52</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Kalabalık</vt:lpstr>
      <vt:lpstr>Sosyal Bilimlerde Araştırma Yöntemleri-II</vt:lpstr>
      <vt:lpstr>Eleştirel Söylem Çözümlemesi</vt:lpstr>
      <vt:lpstr>Eleştirel Söylem Çözümlemesi</vt:lpstr>
      <vt:lpstr>Eleştirel Söylem Çözümlemesi</vt:lpstr>
      <vt:lpstr>Eleştirel Söylem Çözümlemesi</vt:lpstr>
      <vt:lpstr>Eleştirel Söylem Çözümlemesi</vt:lpstr>
      <vt:lpstr>Eleştirel Söylem Çözümlemesi</vt:lpstr>
      <vt:lpstr>Eleştirel Söylem Çözümlemesi</vt:lpstr>
      <vt:lpstr>Eleştirel Söylem Çözümlemesi</vt:lpstr>
      <vt:lpstr>Yararlanılan 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CAGLA KUBILAY</dc:creator>
  <cp:lastModifiedBy>CAGLA KUBILAY</cp:lastModifiedBy>
  <cp:revision>21</cp:revision>
  <dcterms:created xsi:type="dcterms:W3CDTF">2019-05-27T11:11:57Z</dcterms:created>
  <dcterms:modified xsi:type="dcterms:W3CDTF">2020-02-04T11:52:32Z</dcterms:modified>
</cp:coreProperties>
</file>