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68" r:id="rId5"/>
    <p:sldId id="272" r:id="rId6"/>
    <p:sldId id="273" r:id="rId7"/>
    <p:sldId id="259" r:id="rId8"/>
    <p:sldId id="274" r:id="rId9"/>
    <p:sldId id="262" r:id="rId10"/>
    <p:sldId id="263" r:id="rId11"/>
    <p:sldId id="265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 varScale="1">
        <p:scale>
          <a:sx n="45" d="100"/>
          <a:sy n="45" d="100"/>
        </p:scale>
        <p:origin x="-12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B9B35-2B33-49BB-B703-F334580EFFBA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8F978-B6CA-43EF-9DD1-D0159E05DD4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Prostat Kanserinde RT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 ve Yüksek Risk:</a:t>
            </a:r>
          </a:p>
          <a:p>
            <a:endParaRPr lang="tr-TR" dirty="0" smtClean="0"/>
          </a:p>
          <a:p>
            <a:r>
              <a:rPr lang="tr-TR" dirty="0" smtClean="0"/>
              <a:t>İMRT+Hormon Tedavisi (LHRH </a:t>
            </a:r>
            <a:r>
              <a:rPr lang="tr-TR" dirty="0" err="1" smtClean="0"/>
              <a:t>Analoğu</a:t>
            </a:r>
            <a:r>
              <a:rPr lang="tr-TR" dirty="0" smtClean="0"/>
              <a:t>+ </a:t>
            </a:r>
            <a:r>
              <a:rPr lang="tr-TR" dirty="0" err="1" smtClean="0"/>
              <a:t>Bikalutamid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r>
              <a:rPr lang="tr-TR" sz="4300" dirty="0" smtClean="0"/>
              <a:t>RT planlama: </a:t>
            </a:r>
          </a:p>
          <a:p>
            <a:r>
              <a:rPr lang="tr-TR" dirty="0" smtClean="0"/>
              <a:t>BT </a:t>
            </a:r>
            <a:r>
              <a:rPr lang="tr-TR" dirty="0" err="1" smtClean="0"/>
              <a:t>simulasyon</a:t>
            </a:r>
            <a:r>
              <a:rPr lang="tr-TR" dirty="0" smtClean="0"/>
              <a:t> vakum yatak veya </a:t>
            </a:r>
            <a:r>
              <a:rPr lang="tr-TR" dirty="0" err="1" smtClean="0"/>
              <a:t>dizaltı</a:t>
            </a:r>
            <a:r>
              <a:rPr lang="tr-TR" dirty="0" smtClean="0"/>
              <a:t> sabitleyici ile  </a:t>
            </a:r>
            <a:r>
              <a:rPr lang="tr-TR" dirty="0" smtClean="0"/>
              <a:t>rektumun </a:t>
            </a:r>
            <a:r>
              <a:rPr lang="tr-TR" dirty="0" smtClean="0"/>
              <a:t>boş, </a:t>
            </a:r>
            <a:r>
              <a:rPr lang="tr-TR" dirty="0" smtClean="0"/>
              <a:t>mesane dolu, 2.5 </a:t>
            </a:r>
            <a:r>
              <a:rPr lang="tr-TR" dirty="0" smtClean="0"/>
              <a:t>mm kesitlerle</a:t>
            </a:r>
          </a:p>
          <a:p>
            <a:endParaRPr lang="tr-TR" dirty="0" smtClean="0"/>
          </a:p>
          <a:p>
            <a:r>
              <a:rPr lang="tr-TR" dirty="0" smtClean="0"/>
              <a:t>PTV: GTV + 0,5-1 cm</a:t>
            </a:r>
          </a:p>
          <a:p>
            <a:r>
              <a:rPr lang="tr-TR" dirty="0" err="1" smtClean="0"/>
              <a:t>Postop</a:t>
            </a:r>
            <a:r>
              <a:rPr lang="tr-TR" dirty="0" smtClean="0"/>
              <a:t> PTV: prostat </a:t>
            </a:r>
            <a:r>
              <a:rPr lang="tr-TR" dirty="0" err="1" smtClean="0"/>
              <a:t>loju</a:t>
            </a:r>
            <a:r>
              <a:rPr lang="tr-TR" dirty="0" smtClean="0"/>
              <a:t>+ SV </a:t>
            </a:r>
            <a:r>
              <a:rPr lang="tr-TR" dirty="0" smtClean="0"/>
              <a:t>yatak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Definitif</a:t>
            </a:r>
            <a:r>
              <a:rPr lang="tr-TR" dirty="0" smtClean="0"/>
              <a:t> doz: &gt; </a:t>
            </a:r>
            <a:r>
              <a:rPr lang="tr-TR" dirty="0" smtClean="0"/>
              <a:t>76-80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err="1" smtClean="0"/>
              <a:t>Postoperatif</a:t>
            </a:r>
            <a:r>
              <a:rPr lang="tr-TR" dirty="0" smtClean="0"/>
              <a:t> RT: 64-66 </a:t>
            </a:r>
            <a:r>
              <a:rPr lang="tr-TR" dirty="0" err="1" smtClean="0"/>
              <a:t>Gy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Doz sınırlaması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Mesane : </a:t>
            </a:r>
          </a:p>
          <a:p>
            <a:pPr lvl="2"/>
            <a:r>
              <a:rPr lang="tr-TR" dirty="0" smtClean="0"/>
              <a:t>V55&lt; %50</a:t>
            </a:r>
          </a:p>
          <a:p>
            <a:pPr lvl="2"/>
            <a:r>
              <a:rPr lang="tr-TR" dirty="0" smtClean="0"/>
              <a:t>V65 &lt; %25-50</a:t>
            </a:r>
          </a:p>
          <a:p>
            <a:pPr lvl="2"/>
            <a:r>
              <a:rPr lang="tr-TR" dirty="0" smtClean="0"/>
              <a:t>V70 &lt; %35</a:t>
            </a:r>
          </a:p>
          <a:p>
            <a:pPr lvl="2"/>
            <a:r>
              <a:rPr lang="tr-TR" dirty="0" smtClean="0"/>
              <a:t>V75 &lt; %25</a:t>
            </a:r>
          </a:p>
          <a:p>
            <a:pPr lvl="2"/>
            <a:r>
              <a:rPr lang="tr-TR" dirty="0" smtClean="0"/>
              <a:t>V80 &lt; %15</a:t>
            </a:r>
          </a:p>
          <a:p>
            <a:r>
              <a:rPr lang="tr-TR" dirty="0" smtClean="0"/>
              <a:t>Rektum :</a:t>
            </a:r>
          </a:p>
          <a:p>
            <a:pPr lvl="2"/>
            <a:r>
              <a:rPr lang="tr-TR" dirty="0" smtClean="0"/>
              <a:t>V60 &lt; %50</a:t>
            </a:r>
          </a:p>
          <a:p>
            <a:pPr lvl="2"/>
            <a:r>
              <a:rPr lang="tr-TR" dirty="0" smtClean="0"/>
              <a:t>V65 &lt; %35</a:t>
            </a:r>
          </a:p>
          <a:p>
            <a:pPr lvl="2"/>
            <a:r>
              <a:rPr lang="tr-TR" dirty="0" smtClean="0"/>
              <a:t>V70 &lt; %25</a:t>
            </a:r>
          </a:p>
          <a:p>
            <a:pPr lvl="2"/>
            <a:r>
              <a:rPr lang="tr-TR" dirty="0" smtClean="0"/>
              <a:t>V75 &lt; %15</a:t>
            </a:r>
          </a:p>
          <a:p>
            <a:pPr lvl="2"/>
            <a:r>
              <a:rPr lang="tr-TR" dirty="0" err="1" smtClean="0"/>
              <a:t>Femur</a:t>
            </a:r>
            <a:r>
              <a:rPr lang="tr-TR" dirty="0" smtClean="0"/>
              <a:t> başı V50&lt;%5</a:t>
            </a:r>
          </a:p>
          <a:p>
            <a:pPr lvl="2"/>
            <a:r>
              <a:rPr lang="tr-TR" dirty="0" smtClean="0"/>
              <a:t>İnce barsak 45 </a:t>
            </a:r>
            <a:r>
              <a:rPr lang="tr-TR" dirty="0" err="1" smtClean="0"/>
              <a:t>Gy</a:t>
            </a:r>
            <a:r>
              <a:rPr lang="tr-TR" dirty="0" smtClean="0"/>
              <a:t> alan hacim &lt; 195cc</a:t>
            </a:r>
          </a:p>
          <a:p>
            <a:pPr lvl="2"/>
            <a:r>
              <a:rPr lang="tr-TR" dirty="0" err="1" smtClean="0"/>
              <a:t>Penilbulb</a:t>
            </a:r>
            <a:r>
              <a:rPr lang="tr-TR" dirty="0" smtClean="0"/>
              <a:t> </a:t>
            </a:r>
            <a:r>
              <a:rPr lang="tr-TR" dirty="0" err="1" smtClean="0"/>
              <a:t>mean</a:t>
            </a:r>
            <a:r>
              <a:rPr lang="tr-TR" dirty="0" smtClean="0"/>
              <a:t> &lt; 52.5 </a:t>
            </a:r>
            <a:r>
              <a:rPr lang="tr-TR" dirty="0" err="1" smtClean="0"/>
              <a:t>Gy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TOKSİSİTE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>
            <a:normAutofit/>
          </a:bodyPr>
          <a:lstStyle/>
          <a:p>
            <a:pPr lvl="1"/>
            <a:r>
              <a:rPr lang="tr-TR" dirty="0" smtClean="0"/>
              <a:t>AKUT:  </a:t>
            </a:r>
            <a:endParaRPr lang="tr-TR" dirty="0" smtClean="0"/>
          </a:p>
          <a:p>
            <a:pPr lvl="1"/>
            <a:r>
              <a:rPr lang="tr-TR" sz="2400" dirty="0" err="1" smtClean="0"/>
              <a:t>dizüri</a:t>
            </a:r>
            <a:r>
              <a:rPr lang="tr-TR" sz="2400" dirty="0" smtClean="0"/>
              <a:t>, </a:t>
            </a:r>
            <a:r>
              <a:rPr lang="tr-TR" sz="2400" dirty="0" err="1" smtClean="0"/>
              <a:t>urgency</a:t>
            </a:r>
            <a:r>
              <a:rPr lang="tr-TR" sz="2400" dirty="0" smtClean="0"/>
              <a:t>, </a:t>
            </a:r>
            <a:r>
              <a:rPr lang="tr-TR" sz="2400" dirty="0" err="1" smtClean="0"/>
              <a:t>nokturi</a:t>
            </a:r>
            <a:r>
              <a:rPr lang="tr-TR" sz="2400" dirty="0" smtClean="0"/>
              <a:t>, </a:t>
            </a:r>
            <a:r>
              <a:rPr lang="tr-TR" sz="2400" dirty="0" err="1" smtClean="0"/>
              <a:t>uriner</a:t>
            </a:r>
            <a:r>
              <a:rPr lang="tr-TR" sz="2400" dirty="0" smtClean="0"/>
              <a:t> </a:t>
            </a:r>
            <a:r>
              <a:rPr lang="tr-TR" sz="2400" dirty="0" err="1" smtClean="0"/>
              <a:t>retansiyon</a:t>
            </a:r>
            <a:r>
              <a:rPr lang="tr-TR" sz="2400" dirty="0" smtClean="0"/>
              <a:t>, </a:t>
            </a:r>
            <a:r>
              <a:rPr lang="tr-TR" sz="2400" dirty="0" err="1" smtClean="0"/>
              <a:t>proktit</a:t>
            </a:r>
            <a:r>
              <a:rPr lang="tr-TR" sz="2400" dirty="0" smtClean="0"/>
              <a:t>, </a:t>
            </a:r>
            <a:r>
              <a:rPr lang="tr-TR" sz="2400" dirty="0" err="1" smtClean="0"/>
              <a:t>diare</a:t>
            </a:r>
            <a:r>
              <a:rPr lang="tr-TR" sz="2400" dirty="0" smtClean="0"/>
              <a:t>, halsizlik</a:t>
            </a:r>
          </a:p>
          <a:p>
            <a:pPr lvl="1"/>
            <a:r>
              <a:rPr lang="tr-TR" sz="2400" dirty="0" smtClean="0"/>
              <a:t> </a:t>
            </a:r>
            <a:r>
              <a:rPr lang="tr-TR" sz="3200" dirty="0" smtClean="0"/>
              <a:t>GEÇ:</a:t>
            </a:r>
          </a:p>
          <a:p>
            <a:pPr lvl="1"/>
            <a:r>
              <a:rPr lang="tr-TR" sz="3200" dirty="0" smtClean="0"/>
              <a:t> </a:t>
            </a:r>
            <a:r>
              <a:rPr lang="tr-TR" sz="2400" dirty="0" err="1" smtClean="0"/>
              <a:t>uriner</a:t>
            </a:r>
            <a:r>
              <a:rPr lang="tr-TR" sz="2400" dirty="0" smtClean="0"/>
              <a:t> </a:t>
            </a:r>
            <a:r>
              <a:rPr lang="tr-TR" sz="2400" dirty="0" err="1" smtClean="0"/>
              <a:t>striktür</a:t>
            </a:r>
            <a:r>
              <a:rPr lang="tr-TR" sz="2400" dirty="0" smtClean="0"/>
              <a:t>, </a:t>
            </a:r>
            <a:r>
              <a:rPr lang="tr-TR" sz="2400" dirty="0" err="1" smtClean="0"/>
              <a:t>rektal</a:t>
            </a:r>
            <a:r>
              <a:rPr lang="tr-TR" sz="2400" dirty="0" smtClean="0"/>
              <a:t> kanama, </a:t>
            </a:r>
            <a:r>
              <a:rPr lang="tr-TR" sz="2400" dirty="0" err="1" smtClean="0"/>
              <a:t>ejakulsyon</a:t>
            </a:r>
            <a:r>
              <a:rPr lang="tr-TR" sz="2400" dirty="0" smtClean="0"/>
              <a:t> bozukluğu, </a:t>
            </a:r>
            <a:r>
              <a:rPr lang="tr-TR" sz="2400" dirty="0" err="1" smtClean="0"/>
              <a:t>hematüri</a:t>
            </a:r>
            <a:endParaRPr lang="tr-TR" sz="2400" dirty="0" smtClean="0"/>
          </a:p>
          <a:p>
            <a:pPr lvl="1"/>
            <a:r>
              <a:rPr lang="tr-TR" dirty="0" smtClean="0"/>
              <a:t>ADT </a:t>
            </a:r>
            <a:r>
              <a:rPr lang="tr-TR" dirty="0" smtClean="0"/>
              <a:t>ye bağlı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 </a:t>
            </a:r>
            <a:r>
              <a:rPr lang="tr-TR" sz="2400" dirty="0" smtClean="0"/>
              <a:t>sıcak basmalar, libido kaybı,kas </a:t>
            </a:r>
            <a:r>
              <a:rPr lang="tr-TR" sz="2400" dirty="0" err="1" smtClean="0"/>
              <a:t>kütlsinde</a:t>
            </a:r>
            <a:r>
              <a:rPr lang="tr-TR" sz="2400" dirty="0" smtClean="0"/>
              <a:t> azalma anemi osteoporoz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mtClean="0"/>
              <a:t>                             Teşekkürler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Prostat Anatomi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Symphisis</a:t>
            </a:r>
            <a:r>
              <a:rPr lang="tr-TR" dirty="0" smtClean="0"/>
              <a:t> </a:t>
            </a:r>
            <a:r>
              <a:rPr lang="tr-TR" dirty="0" err="1" smtClean="0"/>
              <a:t>pubisin</a:t>
            </a:r>
            <a:r>
              <a:rPr lang="tr-TR" dirty="0" smtClean="0"/>
              <a:t> </a:t>
            </a:r>
            <a:r>
              <a:rPr lang="tr-TR" dirty="0" err="1" smtClean="0"/>
              <a:t>inferior</a:t>
            </a:r>
            <a:r>
              <a:rPr lang="tr-TR" dirty="0" smtClean="0"/>
              <a:t> kolları altında</a:t>
            </a:r>
          </a:p>
          <a:p>
            <a:r>
              <a:rPr lang="tr-TR" dirty="0" smtClean="0"/>
              <a:t>18-20 gr ağırlıkta</a:t>
            </a:r>
          </a:p>
          <a:p>
            <a:r>
              <a:rPr lang="tr-TR" dirty="0" smtClean="0"/>
              <a:t>Genellikle ortalama 3*4*2 cm ölçülere sahip</a:t>
            </a:r>
          </a:p>
          <a:p>
            <a:r>
              <a:rPr lang="tr-TR" dirty="0" err="1" smtClean="0"/>
              <a:t>Pelvik</a:t>
            </a:r>
            <a:r>
              <a:rPr lang="tr-TR" dirty="0" smtClean="0"/>
              <a:t> taban kasları üzerine oturan </a:t>
            </a:r>
          </a:p>
          <a:p>
            <a:r>
              <a:rPr lang="tr-TR" dirty="0" err="1" smtClean="0"/>
              <a:t>Ovoid</a:t>
            </a:r>
            <a:r>
              <a:rPr lang="tr-TR" dirty="0" smtClean="0"/>
              <a:t> şekilli bir organdır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620688"/>
            <a:ext cx="5544616" cy="5505475"/>
          </a:xfrm>
        </p:spPr>
        <p:txBody>
          <a:bodyPr>
            <a:normAutofit/>
          </a:bodyPr>
          <a:lstStyle/>
          <a:p>
            <a:r>
              <a:rPr lang="tr-TR" u="sng" dirty="0" smtClean="0"/>
              <a:t>PROSTAT:</a:t>
            </a:r>
          </a:p>
          <a:p>
            <a:endParaRPr lang="tr-TR" u="sng" dirty="0" smtClean="0"/>
          </a:p>
          <a:p>
            <a:r>
              <a:rPr lang="tr-TR" dirty="0" err="1" smtClean="0"/>
              <a:t>Periferal</a:t>
            </a:r>
            <a:r>
              <a:rPr lang="tr-TR" dirty="0" smtClean="0"/>
              <a:t> </a:t>
            </a:r>
            <a:r>
              <a:rPr lang="tr-TR" dirty="0" err="1" smtClean="0"/>
              <a:t>zon</a:t>
            </a:r>
            <a:r>
              <a:rPr lang="tr-TR" dirty="0" smtClean="0"/>
              <a:t>: </a:t>
            </a:r>
            <a:r>
              <a:rPr lang="tr-TR" dirty="0" err="1" smtClean="0"/>
              <a:t>glandular</a:t>
            </a:r>
            <a:r>
              <a:rPr lang="tr-TR" dirty="0" smtClean="0"/>
              <a:t> </a:t>
            </a:r>
            <a:r>
              <a:rPr lang="tr-TR" dirty="0" smtClean="0"/>
              <a:t>prostatın %</a:t>
            </a:r>
            <a:r>
              <a:rPr lang="tr-TR" dirty="0" smtClean="0"/>
              <a:t>70 i (tüm kanserler)</a:t>
            </a:r>
          </a:p>
          <a:p>
            <a:r>
              <a:rPr lang="tr-TR" dirty="0" smtClean="0"/>
              <a:t>Santral </a:t>
            </a:r>
            <a:r>
              <a:rPr lang="tr-TR" dirty="0" err="1" smtClean="0"/>
              <a:t>zon</a:t>
            </a:r>
            <a:r>
              <a:rPr lang="tr-TR" dirty="0" smtClean="0"/>
              <a:t>: </a:t>
            </a:r>
            <a:r>
              <a:rPr lang="tr-TR" dirty="0" err="1" smtClean="0"/>
              <a:t>glandular</a:t>
            </a:r>
            <a:r>
              <a:rPr lang="tr-TR" dirty="0" smtClean="0"/>
              <a:t> prostatın %25 i</a:t>
            </a:r>
          </a:p>
          <a:p>
            <a:r>
              <a:rPr lang="tr-TR" dirty="0" err="1" smtClean="0"/>
              <a:t>Transizyonel</a:t>
            </a:r>
            <a:r>
              <a:rPr lang="tr-TR" dirty="0" smtClean="0"/>
              <a:t> </a:t>
            </a:r>
            <a:r>
              <a:rPr lang="tr-TR" dirty="0" err="1" smtClean="0"/>
              <a:t>zon</a:t>
            </a:r>
            <a:r>
              <a:rPr lang="tr-TR" dirty="0" smtClean="0"/>
              <a:t>: </a:t>
            </a:r>
            <a:r>
              <a:rPr lang="tr-TR" dirty="0" err="1" smtClean="0"/>
              <a:t>uretrayı</a:t>
            </a:r>
            <a:r>
              <a:rPr lang="tr-TR" dirty="0" smtClean="0"/>
              <a:t> sarar, BPH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Prostat </a:t>
            </a:r>
            <a:r>
              <a:rPr lang="tr-TR" dirty="0" smtClean="0"/>
              <a:t>kanseri </a:t>
            </a:r>
            <a:r>
              <a:rPr lang="tr-TR" dirty="0" smtClean="0"/>
              <a:t>tanı: </a:t>
            </a:r>
          </a:p>
          <a:p>
            <a:r>
              <a:rPr lang="tr-TR" dirty="0" smtClean="0"/>
              <a:t>TRUS eşliğinde prostattan 10-12 kordan alınan </a:t>
            </a:r>
            <a:r>
              <a:rPr lang="tr-TR" dirty="0" err="1" smtClean="0"/>
              <a:t>bx</a:t>
            </a:r>
            <a:r>
              <a:rPr lang="tr-TR" dirty="0" smtClean="0"/>
              <a:t> ile</a:t>
            </a:r>
          </a:p>
          <a:p>
            <a:r>
              <a:rPr lang="tr-TR" dirty="0" err="1" smtClean="0"/>
              <a:t>Evrelemede</a:t>
            </a:r>
            <a:r>
              <a:rPr lang="tr-TR" dirty="0" smtClean="0"/>
              <a:t>: </a:t>
            </a:r>
            <a:r>
              <a:rPr lang="tr-TR" dirty="0" err="1" smtClean="0"/>
              <a:t>Pelvik</a:t>
            </a:r>
            <a:r>
              <a:rPr lang="tr-TR" dirty="0" smtClean="0"/>
              <a:t> MRG </a:t>
            </a:r>
            <a:r>
              <a:rPr lang="tr-TR" dirty="0" smtClean="0"/>
              <a:t>, Abdomen </a:t>
            </a:r>
            <a:r>
              <a:rPr lang="tr-TR" dirty="0" err="1" smtClean="0"/>
              <a:t>Toraks</a:t>
            </a:r>
            <a:r>
              <a:rPr lang="tr-TR" dirty="0" smtClean="0"/>
              <a:t> BT </a:t>
            </a:r>
            <a:r>
              <a:rPr lang="tr-TR" dirty="0" smtClean="0"/>
              <a:t>,TVKS, PSMA PETBT</a:t>
            </a: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T1: klinik olarak saptanmayan </a:t>
            </a:r>
            <a:r>
              <a:rPr lang="tr-TR" dirty="0" err="1" smtClean="0"/>
              <a:t>palpabl</a:t>
            </a:r>
            <a:r>
              <a:rPr lang="tr-TR" dirty="0" smtClean="0"/>
              <a:t> </a:t>
            </a:r>
            <a:r>
              <a:rPr lang="tr-TR" dirty="0" err="1" smtClean="0"/>
              <a:t>omayan</a:t>
            </a:r>
            <a:r>
              <a:rPr lang="tr-TR" dirty="0" smtClean="0"/>
              <a:t> tümör</a:t>
            </a:r>
          </a:p>
          <a:p>
            <a:r>
              <a:rPr lang="tr-TR" dirty="0" smtClean="0"/>
              <a:t>T2: </a:t>
            </a:r>
            <a:r>
              <a:rPr lang="tr-TR" dirty="0" err="1" smtClean="0"/>
              <a:t>tm</a:t>
            </a:r>
            <a:r>
              <a:rPr lang="tr-TR" dirty="0" smtClean="0"/>
              <a:t> klinik olarak saptanabilir ve prostata sınırlı hastalık</a:t>
            </a:r>
          </a:p>
          <a:p>
            <a:r>
              <a:rPr lang="tr-TR" dirty="0" smtClean="0"/>
              <a:t>T2a: prostatın bir lobunda yarısından az</a:t>
            </a:r>
          </a:p>
          <a:p>
            <a:r>
              <a:rPr lang="tr-TR" dirty="0" smtClean="0"/>
              <a:t>T2b: prostatın bir lobunda yarıdan fazla</a:t>
            </a:r>
          </a:p>
          <a:p>
            <a:r>
              <a:rPr lang="tr-TR" dirty="0" smtClean="0"/>
              <a:t>T2c: prostatın her iki lobunda </a:t>
            </a:r>
          </a:p>
          <a:p>
            <a:r>
              <a:rPr lang="tr-TR" dirty="0" smtClean="0"/>
              <a:t>T3a: </a:t>
            </a:r>
            <a:r>
              <a:rPr lang="tr-TR" dirty="0" err="1" smtClean="0"/>
              <a:t>ekstraprostatik</a:t>
            </a:r>
            <a:r>
              <a:rPr lang="tr-TR" dirty="0" smtClean="0"/>
              <a:t> yayılım</a:t>
            </a:r>
          </a:p>
          <a:p>
            <a:r>
              <a:rPr lang="tr-TR" dirty="0" smtClean="0"/>
              <a:t>T3b: </a:t>
            </a:r>
            <a:r>
              <a:rPr lang="tr-TR" dirty="0" err="1" smtClean="0"/>
              <a:t>seminal</a:t>
            </a:r>
            <a:r>
              <a:rPr lang="tr-TR" dirty="0" smtClean="0"/>
              <a:t> vezikül tutulumu</a:t>
            </a:r>
          </a:p>
          <a:p>
            <a:r>
              <a:rPr lang="tr-TR" dirty="0" smtClean="0"/>
              <a:t>T4 : komşu organ </a:t>
            </a:r>
            <a:r>
              <a:rPr lang="tr-TR" dirty="0" err="1" smtClean="0"/>
              <a:t>invazyonu</a:t>
            </a:r>
            <a:r>
              <a:rPr lang="tr-TR" dirty="0" smtClean="0"/>
              <a:t> (rektum, mesane, </a:t>
            </a:r>
            <a:r>
              <a:rPr lang="tr-TR" dirty="0" err="1" smtClean="0"/>
              <a:t>eksternal</a:t>
            </a:r>
            <a:r>
              <a:rPr lang="tr-TR" dirty="0" smtClean="0"/>
              <a:t> </a:t>
            </a:r>
            <a:r>
              <a:rPr lang="tr-TR" dirty="0" err="1" smtClean="0"/>
              <a:t>sfinkter</a:t>
            </a:r>
            <a:r>
              <a:rPr lang="tr-TR" dirty="0" smtClean="0"/>
              <a:t>, </a:t>
            </a:r>
            <a:r>
              <a:rPr lang="tr-TR" dirty="0" err="1" smtClean="0"/>
              <a:t>levator</a:t>
            </a:r>
            <a:r>
              <a:rPr lang="tr-TR" dirty="0" smtClean="0"/>
              <a:t> kaslar, </a:t>
            </a:r>
            <a:r>
              <a:rPr lang="tr-TR" dirty="0" err="1" smtClean="0"/>
              <a:t>pelvik</a:t>
            </a:r>
            <a:r>
              <a:rPr lang="tr-TR" dirty="0" smtClean="0"/>
              <a:t> duvar gibi)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tr-TR" dirty="0" smtClean="0"/>
              <a:t>PSA Seviyesi:</a:t>
            </a:r>
          </a:p>
          <a:p>
            <a:endParaRPr lang="tr-TR" dirty="0" smtClean="0"/>
          </a:p>
          <a:p>
            <a:r>
              <a:rPr lang="tr-TR" dirty="0" smtClean="0"/>
              <a:t>&lt;10 </a:t>
            </a:r>
            <a:r>
              <a:rPr lang="tr-TR" dirty="0" err="1" smtClean="0"/>
              <a:t>ng</a:t>
            </a:r>
            <a:r>
              <a:rPr lang="tr-TR" dirty="0" smtClean="0"/>
              <a:t>/ml</a:t>
            </a:r>
            <a:r>
              <a:rPr lang="tr-TR" dirty="0" smtClean="0">
                <a:sym typeface="Wingdings" pitchFamily="2" charset="2"/>
              </a:rPr>
              <a:t> düşük risk</a:t>
            </a:r>
          </a:p>
          <a:p>
            <a:r>
              <a:rPr lang="tr-TR" dirty="0" smtClean="0">
                <a:sym typeface="Wingdings" pitchFamily="2" charset="2"/>
              </a:rPr>
              <a:t>10-20 </a:t>
            </a:r>
            <a:r>
              <a:rPr lang="tr-TR" dirty="0" err="1" smtClean="0">
                <a:sym typeface="Wingdings" pitchFamily="2" charset="2"/>
              </a:rPr>
              <a:t>ng</a:t>
            </a:r>
            <a:r>
              <a:rPr lang="tr-TR" dirty="0" smtClean="0">
                <a:sym typeface="Wingdings" pitchFamily="2" charset="2"/>
              </a:rPr>
              <a:t> /ml orta risk</a:t>
            </a:r>
          </a:p>
          <a:p>
            <a:r>
              <a:rPr lang="tr-TR" dirty="0" smtClean="0">
                <a:sym typeface="Wingdings" pitchFamily="2" charset="2"/>
              </a:rPr>
              <a:t>&gt;20 </a:t>
            </a:r>
            <a:r>
              <a:rPr lang="tr-TR" dirty="0" err="1" smtClean="0">
                <a:sym typeface="Wingdings" pitchFamily="2" charset="2"/>
              </a:rPr>
              <a:t>ng</a:t>
            </a:r>
            <a:r>
              <a:rPr lang="tr-TR" dirty="0" smtClean="0">
                <a:sym typeface="Wingdings" pitchFamily="2" charset="2"/>
              </a:rPr>
              <a:t>/ ml  yüksek risk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908721"/>
            <a:ext cx="3816424" cy="4896544"/>
          </a:xfrm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LENFATİK :</a:t>
            </a:r>
          </a:p>
          <a:p>
            <a:endParaRPr lang="tr-TR" dirty="0"/>
          </a:p>
          <a:p>
            <a:r>
              <a:rPr lang="tr-TR" dirty="0" err="1" smtClean="0"/>
              <a:t>Primer</a:t>
            </a:r>
            <a:r>
              <a:rPr lang="tr-TR" dirty="0" smtClean="0"/>
              <a:t>: </a:t>
            </a:r>
            <a:r>
              <a:rPr lang="tr-TR" dirty="0" err="1" smtClean="0"/>
              <a:t>obturator</a:t>
            </a:r>
            <a:r>
              <a:rPr lang="tr-TR" dirty="0" smtClean="0"/>
              <a:t>, </a:t>
            </a:r>
            <a:r>
              <a:rPr lang="tr-TR" dirty="0" err="1" smtClean="0"/>
              <a:t>int</a:t>
            </a:r>
            <a:r>
              <a:rPr lang="tr-TR" dirty="0" smtClean="0"/>
              <a:t> </a:t>
            </a:r>
            <a:r>
              <a:rPr lang="tr-TR" dirty="0" err="1" smtClean="0"/>
              <a:t>iliac</a:t>
            </a:r>
            <a:r>
              <a:rPr lang="tr-TR" dirty="0" smtClean="0"/>
              <a:t>, </a:t>
            </a:r>
            <a:r>
              <a:rPr lang="tr-TR" dirty="0" err="1" smtClean="0"/>
              <a:t>ext</a:t>
            </a:r>
            <a:r>
              <a:rPr lang="tr-TR" dirty="0" smtClean="0"/>
              <a:t> </a:t>
            </a:r>
            <a:r>
              <a:rPr lang="tr-TR" dirty="0" err="1" smtClean="0"/>
              <a:t>iliac</a:t>
            </a:r>
            <a:r>
              <a:rPr lang="tr-TR" dirty="0" smtClean="0"/>
              <a:t>, </a:t>
            </a:r>
            <a:r>
              <a:rPr lang="tr-TR" dirty="0" err="1" smtClean="0"/>
              <a:t>presakral</a:t>
            </a:r>
            <a:r>
              <a:rPr lang="tr-TR" dirty="0" smtClean="0"/>
              <a:t> </a:t>
            </a:r>
            <a:r>
              <a:rPr lang="tr-TR" dirty="0" err="1" smtClean="0"/>
              <a:t>paravezikal</a:t>
            </a:r>
            <a:endParaRPr lang="tr-TR" dirty="0" smtClean="0"/>
          </a:p>
          <a:p>
            <a:r>
              <a:rPr lang="tr-TR" dirty="0" smtClean="0"/>
              <a:t>İkinci aşamada: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iliak</a:t>
            </a:r>
            <a:r>
              <a:rPr lang="tr-TR" dirty="0" smtClean="0"/>
              <a:t>, </a:t>
            </a:r>
            <a:r>
              <a:rPr lang="tr-TR" dirty="0" err="1" smtClean="0"/>
              <a:t>inguinal</a:t>
            </a:r>
            <a:r>
              <a:rPr lang="tr-TR" dirty="0" smtClean="0"/>
              <a:t>, </a:t>
            </a:r>
            <a:r>
              <a:rPr lang="tr-TR" dirty="0" err="1" smtClean="0"/>
              <a:t>paraaortik</a:t>
            </a:r>
            <a:r>
              <a:rPr lang="tr-TR" dirty="0" smtClean="0"/>
              <a:t> lenf sonrasında </a:t>
            </a:r>
            <a:r>
              <a:rPr lang="tr-TR" dirty="0" err="1" smtClean="0"/>
              <a:t>skalen</a:t>
            </a:r>
            <a:r>
              <a:rPr lang="tr-TR" dirty="0" smtClean="0"/>
              <a:t> ve </a:t>
            </a:r>
            <a:r>
              <a:rPr lang="tr-TR" dirty="0" err="1" smtClean="0"/>
              <a:t>servikal</a:t>
            </a:r>
            <a:r>
              <a:rPr lang="tr-TR" dirty="0" smtClean="0"/>
              <a:t> </a:t>
            </a:r>
            <a:r>
              <a:rPr lang="tr-TR" dirty="0" err="1" smtClean="0"/>
              <a:t>nodlara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Gleason</a:t>
            </a:r>
            <a:r>
              <a:rPr lang="tr-TR" dirty="0" smtClean="0"/>
              <a:t> Skor: </a:t>
            </a:r>
            <a:r>
              <a:rPr lang="tr-TR" dirty="0" err="1" smtClean="0"/>
              <a:t>major</a:t>
            </a:r>
            <a:r>
              <a:rPr lang="tr-TR" dirty="0" smtClean="0"/>
              <a:t> ve </a:t>
            </a:r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glanduler</a:t>
            </a:r>
            <a:r>
              <a:rPr lang="tr-TR" dirty="0" smtClean="0"/>
              <a:t> </a:t>
            </a:r>
            <a:r>
              <a:rPr lang="tr-TR" dirty="0" err="1" smtClean="0"/>
              <a:t>paternin</a:t>
            </a:r>
            <a:r>
              <a:rPr lang="tr-TR" dirty="0" smtClean="0"/>
              <a:t> toplamı (2-10)</a:t>
            </a:r>
          </a:p>
          <a:p>
            <a:r>
              <a:rPr lang="tr-TR" dirty="0" smtClean="0"/>
              <a:t>Grup1: GS&lt;6</a:t>
            </a:r>
          </a:p>
          <a:p>
            <a:r>
              <a:rPr lang="tr-TR" dirty="0" smtClean="0"/>
              <a:t>Grup 2: GS 3+4</a:t>
            </a:r>
          </a:p>
          <a:p>
            <a:r>
              <a:rPr lang="tr-TR" dirty="0" smtClean="0"/>
              <a:t>Grup 3: GS 4+3</a:t>
            </a:r>
          </a:p>
          <a:p>
            <a:r>
              <a:rPr lang="tr-TR" dirty="0" smtClean="0"/>
              <a:t>Grup 4: GS 8</a:t>
            </a:r>
          </a:p>
          <a:p>
            <a:r>
              <a:rPr lang="tr-TR" dirty="0" smtClean="0"/>
              <a:t>Grup 5: GS 9-10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Prostat kanseri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Düşük risk: &lt; T2a, PSA &lt; 10 </a:t>
            </a:r>
            <a:r>
              <a:rPr lang="tr-TR" dirty="0" err="1" smtClean="0"/>
              <a:t>ng</a:t>
            </a:r>
            <a:r>
              <a:rPr lang="tr-TR" dirty="0" smtClean="0"/>
              <a:t>/ml, GS:6</a:t>
            </a:r>
          </a:p>
          <a:p>
            <a:endParaRPr lang="tr-TR" dirty="0" smtClean="0"/>
          </a:p>
          <a:p>
            <a:r>
              <a:rPr lang="tr-TR" dirty="0" smtClean="0"/>
              <a:t>Orta risk: T2a-T2c, PSA 10-20 </a:t>
            </a:r>
            <a:r>
              <a:rPr lang="tr-TR" dirty="0" err="1" smtClean="0"/>
              <a:t>ng</a:t>
            </a:r>
            <a:r>
              <a:rPr lang="tr-TR" dirty="0" smtClean="0"/>
              <a:t>/ml, GS:7</a:t>
            </a:r>
          </a:p>
          <a:p>
            <a:endParaRPr lang="tr-TR" dirty="0" smtClean="0"/>
          </a:p>
          <a:p>
            <a:r>
              <a:rPr lang="tr-TR" dirty="0" smtClean="0"/>
              <a:t>Yüksek risk: &lt; T2c, PSA &gt; 20 </a:t>
            </a:r>
            <a:r>
              <a:rPr lang="tr-TR" dirty="0" err="1" smtClean="0"/>
              <a:t>ng</a:t>
            </a:r>
            <a:r>
              <a:rPr lang="tr-TR" dirty="0" smtClean="0"/>
              <a:t>/ml, GS ≥ 8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Düşük risk</a:t>
            </a:r>
            <a:r>
              <a:rPr lang="tr-TR" dirty="0" smtClean="0"/>
              <a:t>:</a:t>
            </a:r>
            <a:r>
              <a:rPr lang="tr-TR" dirty="0"/>
              <a:t>	</a:t>
            </a:r>
            <a:r>
              <a:rPr lang="tr-TR" dirty="0" smtClean="0"/>
              <a:t>		</a:t>
            </a:r>
          </a:p>
          <a:p>
            <a:pPr lvl="4"/>
            <a:r>
              <a:rPr lang="tr-TR" sz="2800" dirty="0" smtClean="0"/>
              <a:t>SBRT</a:t>
            </a:r>
          </a:p>
          <a:p>
            <a:pPr lvl="4"/>
            <a:r>
              <a:rPr lang="tr-TR" sz="2800" dirty="0" smtClean="0"/>
              <a:t>İMRT</a:t>
            </a:r>
          </a:p>
          <a:p>
            <a:pPr lvl="4"/>
            <a:r>
              <a:rPr lang="tr-TR" sz="2800" dirty="0" smtClean="0"/>
              <a:t>Cerrahi</a:t>
            </a:r>
          </a:p>
          <a:p>
            <a:pPr lvl="4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444</Words>
  <Application>Microsoft Office PowerPoint</Application>
  <PresentationFormat>Ekran Gösterisi (4:3)</PresentationFormat>
  <Paragraphs>85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Prostat Kanserinde RT</vt:lpstr>
      <vt:lpstr>Prostat Anatomi</vt:lpstr>
      <vt:lpstr>Slayt 3</vt:lpstr>
      <vt:lpstr>Slayt 4</vt:lpstr>
      <vt:lpstr>Evreleme</vt:lpstr>
      <vt:lpstr>Slayt 6</vt:lpstr>
      <vt:lpstr>Slayt 7</vt:lpstr>
      <vt:lpstr>Prostat kanseri</vt:lpstr>
      <vt:lpstr>Slayt 9</vt:lpstr>
      <vt:lpstr>Slayt 10</vt:lpstr>
      <vt:lpstr>Slayt 11</vt:lpstr>
      <vt:lpstr>Doz sınırlaması</vt:lpstr>
      <vt:lpstr>TOKSİSİTE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Prostat Kanserinde RT</dc:title>
  <dc:creator>user</dc:creator>
  <cp:lastModifiedBy>SÜMERYA</cp:lastModifiedBy>
  <cp:revision>38</cp:revision>
  <dcterms:created xsi:type="dcterms:W3CDTF">2019-04-01T16:36:33Z</dcterms:created>
  <dcterms:modified xsi:type="dcterms:W3CDTF">2019-07-07T15:43:42Z</dcterms:modified>
</cp:coreProperties>
</file>