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2B201-595A-42FF-927E-2041D9F4BF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56591"/>
            <a:ext cx="9601200" cy="5310809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	- </a:t>
            </a:r>
            <a:r>
              <a:rPr lang="ru-RU" b="1" dirty="0"/>
              <a:t>Ирреальное условие </a:t>
            </a:r>
            <a:r>
              <a:rPr lang="ru-RU" dirty="0"/>
              <a:t>(с позитивным императивом)</a:t>
            </a:r>
          </a:p>
          <a:p>
            <a:pPr marL="0" indent="0" algn="just">
              <a:buNone/>
            </a:pPr>
            <a:r>
              <a:rPr lang="ru-RU" dirty="0"/>
              <a:t>	Пример: Подумай он хорошенько, он бы не сделал этого.  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Вводные предложения с союзом если: </a:t>
            </a:r>
            <a:r>
              <a:rPr lang="ru-RU" i="1" dirty="0"/>
              <a:t>если можно так выразиться, если я вас правильно понял, если говорить серьезно, если смотреть правде в глаза, если хотите знать и др. </a:t>
            </a:r>
            <a:r>
              <a:rPr lang="ru-RU" dirty="0"/>
              <a:t>– не имеют условного значения. Они уточняют или ограничивают то, о чем говориться в главном предложении. Они выражают эмоциональную оценку. По значению их можно разделить на:</a:t>
            </a:r>
          </a:p>
          <a:p>
            <a:pPr marL="0" indent="0" algn="just">
              <a:buNone/>
            </a:pPr>
            <a:r>
              <a:rPr lang="ru-RU" dirty="0"/>
              <a:t>	- обращения: если вам угодно, если вам интересно, если вы настаиваете, если хочешь, если хочешь знать  и др.</a:t>
            </a:r>
          </a:p>
          <a:p>
            <a:pPr marL="0" indent="0" algn="just">
              <a:buNone/>
            </a:pPr>
            <a:r>
              <a:rPr lang="ru-RU" dirty="0"/>
              <a:t>	- поправку, оговорку, выражение неуверенности: если я не ошибаюсь, если мне не изменяет память, если сказать правду, если вдуматься и др. </a:t>
            </a:r>
            <a:endParaRPr lang="tr-TR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817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930965"/>
          </a:xfrm>
        </p:spPr>
        <p:txBody>
          <a:bodyPr>
            <a:normAutofit fontScale="90000"/>
          </a:bodyPr>
          <a:lstStyle/>
          <a:p>
            <a:r>
              <a:rPr lang="ru-RU" dirty="0"/>
              <a:t>Сложноподчиненные предложения </a:t>
            </a:r>
            <a:br>
              <a:rPr lang="ru-RU" dirty="0"/>
            </a:br>
            <a:r>
              <a:rPr lang="ru-RU" dirty="0"/>
              <a:t>с придаточными условия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040835"/>
            <a:ext cx="9601200" cy="4131366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Придаточные предложения условия называют условие, при котором делается возможным или необходимым то, о чем говорится в главном предложении. </a:t>
            </a:r>
          </a:p>
          <a:p>
            <a:pPr algn="just"/>
            <a:r>
              <a:rPr lang="ru-RU" dirty="0"/>
              <a:t>Наиболее часто употребляемым союзом является союз </a:t>
            </a:r>
            <a:r>
              <a:rPr lang="ru-RU" b="1" dirty="0"/>
              <a:t>если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Пример</a:t>
            </a:r>
            <a:r>
              <a:rPr lang="ru-RU" i="1" dirty="0"/>
              <a:t>: </a:t>
            </a:r>
            <a:r>
              <a:rPr lang="ru-RU" b="1" i="1" dirty="0"/>
              <a:t>Если</a:t>
            </a:r>
            <a:r>
              <a:rPr lang="ru-RU" i="1" dirty="0"/>
              <a:t> завтра пойдет дождь, мы все останемся дома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По характеру придаточные предложения делятся на:</a:t>
            </a:r>
          </a:p>
          <a:p>
            <a:pPr lvl="1" algn="just"/>
            <a:r>
              <a:rPr lang="ru-RU" b="1" dirty="0"/>
              <a:t>Реальные –</a:t>
            </a:r>
            <a:r>
              <a:rPr lang="tr-TR" b="1" dirty="0"/>
              <a:t> gerçek</a:t>
            </a:r>
            <a:endParaRPr lang="ru-RU" b="1" dirty="0"/>
          </a:p>
          <a:p>
            <a:pPr lvl="1" algn="just"/>
            <a:r>
              <a:rPr lang="ru-RU" b="1" dirty="0"/>
              <a:t>Потенциальные</a:t>
            </a:r>
            <a:r>
              <a:rPr lang="tr-TR" b="1" dirty="0"/>
              <a:t> – potansiyel </a:t>
            </a:r>
            <a:endParaRPr lang="ru-RU" b="1" dirty="0"/>
          </a:p>
          <a:p>
            <a:pPr lvl="1" algn="just"/>
            <a:r>
              <a:rPr lang="ru-RU" b="1" dirty="0"/>
              <a:t>Ирреальные (нереальные)</a:t>
            </a:r>
            <a:r>
              <a:rPr lang="tr-TR" b="1" dirty="0"/>
              <a:t> – gerçek olmayan/hayali </a:t>
            </a:r>
          </a:p>
          <a:p>
            <a:pPr marL="530352" lvl="1" indent="0" algn="just">
              <a:buNone/>
            </a:pPr>
            <a:endParaRPr lang="tr-TR" dirty="0"/>
          </a:p>
          <a:p>
            <a:pPr lvl="1" algn="just"/>
            <a:endParaRPr lang="ru-RU" dirty="0"/>
          </a:p>
          <a:p>
            <a:pPr marL="530352" lvl="1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8DC16-BB7C-404C-8B21-FED4BAED7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42122"/>
            <a:ext cx="9601200" cy="5125278"/>
          </a:xfrm>
        </p:spPr>
        <p:txBody>
          <a:bodyPr/>
          <a:lstStyle/>
          <a:p>
            <a:r>
              <a:rPr lang="ru-RU" b="1" dirty="0"/>
              <a:t>Реальные придаточные предложения </a:t>
            </a:r>
            <a:r>
              <a:rPr lang="ru-RU" dirty="0"/>
              <a:t>сообщают об условии, которое реально существовало, существует или должно осуществиться в будущем.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Если кто-то из детей заболевал,  карантин объявляли во всем детском саду. </a:t>
            </a:r>
          </a:p>
          <a:p>
            <a:pPr marL="0" indent="0">
              <a:buNone/>
            </a:pPr>
            <a:r>
              <a:rPr lang="ru-RU" i="1" dirty="0"/>
              <a:t>	Если ты уже все сделала, давай пойдем в парк.</a:t>
            </a:r>
            <a:endParaRPr lang="tr-TR" i="1" dirty="0"/>
          </a:p>
          <a:p>
            <a:r>
              <a:rPr lang="ru-RU" dirty="0"/>
              <a:t>Реальные придаточные условия делятся на:</a:t>
            </a:r>
          </a:p>
          <a:p>
            <a:pPr marL="0" indent="0">
              <a:buNone/>
            </a:pPr>
            <a:r>
              <a:rPr lang="ru-RU" dirty="0"/>
              <a:t>	-</a:t>
            </a:r>
            <a:r>
              <a:rPr lang="ru-RU" b="1" dirty="0"/>
              <a:t>повторяющееся реальные условия </a:t>
            </a:r>
          </a:p>
          <a:p>
            <a:pPr marL="0" indent="0">
              <a:buNone/>
            </a:pPr>
            <a:r>
              <a:rPr lang="ru-RU" b="1" dirty="0"/>
              <a:t>	-единичные реального условия</a:t>
            </a:r>
          </a:p>
          <a:p>
            <a:r>
              <a:rPr lang="ru-RU" dirty="0"/>
              <a:t>В предложениях повторяющегося реального условия </a:t>
            </a:r>
            <a:r>
              <a:rPr lang="ru-RU" dirty="0" err="1"/>
              <a:t>условия</a:t>
            </a:r>
            <a:r>
              <a:rPr lang="ru-RU" dirty="0"/>
              <a:t> и выводы даны как повторяющееся действия. В этих предложениях и в главной и придаточной части обычно употребляются глаголы НСВ в одном времени.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Если отец приходил с работы рано, мы ужинали все вместе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647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9A9E1C-271C-4B14-AA7F-06C990D31D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600"/>
            <a:ext cx="9601200" cy="6248400"/>
          </a:xfrm>
        </p:spPr>
        <p:txBody>
          <a:bodyPr/>
          <a:lstStyle/>
          <a:p>
            <a:r>
              <a:rPr lang="ru-RU" dirty="0"/>
              <a:t>В предложениях повторяющегося реального условия может использоваться союз когда, в значении если.</a:t>
            </a:r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Когда мне было что-то непонятно по математике, я шла к брату. (условия)</a:t>
            </a:r>
          </a:p>
          <a:p>
            <a:pPr marL="0" indent="0">
              <a:buNone/>
            </a:pPr>
            <a:r>
              <a:rPr lang="ru-RU" i="1" dirty="0"/>
              <a:t>	Когда брат пришел, мы сели за стол. (времени)</a:t>
            </a:r>
          </a:p>
          <a:p>
            <a:r>
              <a:rPr lang="ru-RU" dirty="0"/>
              <a:t>Предложения повторяющегося реального условия могут выражать обобщенное условие. В обобщенных предложениях повторяющегося реального условия действие в придаточном предложении выражается инфинитивом. Обычно действие относится к обобщенному субъекту.</a:t>
            </a:r>
          </a:p>
          <a:p>
            <a:pPr marL="0" indent="0">
              <a:buNone/>
            </a:pPr>
            <a:r>
              <a:rPr lang="ru-RU" i="1" dirty="0"/>
              <a:t>Пример:</a:t>
            </a:r>
          </a:p>
          <a:p>
            <a:pPr marL="0" indent="0">
              <a:buNone/>
            </a:pPr>
            <a:r>
              <a:rPr lang="ru-RU" i="1" dirty="0"/>
              <a:t>	Если всмотреться в картину, увидишь крохотную маленькую фигурку на 	заднем плане. </a:t>
            </a:r>
          </a:p>
          <a:p>
            <a:pPr marL="0" indent="0">
              <a:buNone/>
            </a:pPr>
            <a:r>
              <a:rPr lang="ru-RU" dirty="0"/>
              <a:t>!!! Предложения обобщенного условия выражают общие суждения, а также часто являются пословицами и поговорками. Для предложений данного типа характерно использование второго лица</a:t>
            </a:r>
            <a:r>
              <a:rPr lang="tr-TR" dirty="0"/>
              <a:t> </a:t>
            </a:r>
            <a:r>
              <a:rPr lang="ru-RU" dirty="0"/>
              <a:t>или инфинитива.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Малого пожалеешь - большое потеряешь</a:t>
            </a:r>
            <a:r>
              <a:rPr lang="ru-RU" dirty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479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876EA-9ABD-498E-9787-E59D176B5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08383"/>
            <a:ext cx="9601200" cy="5950226"/>
          </a:xfrm>
        </p:spPr>
        <p:txBody>
          <a:bodyPr/>
          <a:lstStyle/>
          <a:p>
            <a:pPr algn="just"/>
            <a:r>
              <a:rPr lang="ru-RU" dirty="0"/>
              <a:t>Условные предложения с обобщенным значением используются также в научном языке для формулировки законов.</a:t>
            </a:r>
          </a:p>
          <a:p>
            <a:pPr marL="0" indent="0" algn="just">
              <a:buNone/>
            </a:pPr>
            <a:r>
              <a:rPr lang="ru-RU" dirty="0"/>
              <a:t>Пример: Если трение увеличивается, скорость уменьшается.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В предложениях </a:t>
            </a:r>
            <a:r>
              <a:rPr lang="ru-RU" b="1" dirty="0"/>
              <a:t>единичного реального условия </a:t>
            </a:r>
            <a:r>
              <a:rPr lang="ru-RU" dirty="0"/>
              <a:t>единичное действие либо уже реализовалось, либо находится на стадии реализации.  Действие в придаточной части является отчасти причиной того, о чем говорится в главном предложении. В предложениях единичного реального условия в придаточной части, как правило, используется глагол СВ прошедшего времени</a:t>
            </a:r>
            <a:r>
              <a:rPr lang="ru-RU" b="1" dirty="0"/>
              <a:t>. </a:t>
            </a:r>
            <a:r>
              <a:rPr lang="ru-RU" dirty="0"/>
              <a:t>В главной части таких предложений часто встречаются </a:t>
            </a:r>
            <a:r>
              <a:rPr lang="ru-RU" b="1" dirty="0"/>
              <a:t>надо, нужно, необходимо</a:t>
            </a:r>
            <a:r>
              <a:rPr lang="ru-RU" dirty="0"/>
              <a:t>, а также императив.</a:t>
            </a:r>
          </a:p>
          <a:p>
            <a:pPr marL="0" indent="0" algn="just">
              <a:buNone/>
            </a:pPr>
            <a:r>
              <a:rPr lang="ru-RU" dirty="0"/>
              <a:t>Пример: Если ты закончил, давай спать.</a:t>
            </a:r>
          </a:p>
          <a:p>
            <a:pPr marL="0" indent="0" algn="just">
              <a:buNone/>
            </a:pPr>
            <a:r>
              <a:rPr lang="ru-RU" dirty="0"/>
              <a:t>	Если ты решил поступать в университет, надо начать много заниматься. </a:t>
            </a:r>
          </a:p>
          <a:p>
            <a:pPr algn="just"/>
            <a:r>
              <a:rPr lang="ru-RU" dirty="0"/>
              <a:t>В предложениях </a:t>
            </a:r>
            <a:r>
              <a:rPr lang="ru-RU" b="1" dirty="0"/>
              <a:t>единичного реального условия </a:t>
            </a:r>
            <a:r>
              <a:rPr lang="ru-RU" dirty="0"/>
              <a:t>также употребляются союзы </a:t>
            </a:r>
            <a:r>
              <a:rPr lang="ru-RU" b="1" dirty="0"/>
              <a:t>раз, коли, ежели, </a:t>
            </a:r>
            <a:r>
              <a:rPr lang="ru-RU" dirty="0"/>
              <a:t>может также употребляться усилительная частица </a:t>
            </a:r>
            <a:r>
              <a:rPr lang="ru-RU" b="1" dirty="0"/>
              <a:t>уж.</a:t>
            </a:r>
            <a:r>
              <a:rPr lang="ru-RU" dirty="0"/>
              <a:t> </a:t>
            </a:r>
          </a:p>
          <a:p>
            <a:pPr marL="0" indent="0" algn="just">
              <a:buNone/>
            </a:pPr>
            <a:r>
              <a:rPr lang="ru-RU" dirty="0"/>
              <a:t>Пример: Раз уж пришел, проходи в дом.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89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E6F41-5238-4778-904B-058744378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56591"/>
            <a:ext cx="9601200" cy="5310809"/>
          </a:xfrm>
        </p:spPr>
        <p:txBody>
          <a:bodyPr/>
          <a:lstStyle/>
          <a:p>
            <a:r>
              <a:rPr lang="ru-RU" dirty="0"/>
              <a:t>В предложениях потенциального условия придаточная часть передает условие, которое может или могло осуществиться. Чаще действие выражается формой будущего времени.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Если ты согласишься, я тоже приму участие.</a:t>
            </a:r>
          </a:p>
          <a:p>
            <a:pPr marL="0" indent="0">
              <a:buNone/>
            </a:pPr>
            <a:r>
              <a:rPr lang="ru-RU" i="1" dirty="0"/>
              <a:t>	Если он не поедет, и я не поеду.</a:t>
            </a:r>
          </a:p>
          <a:p>
            <a:pPr marL="0" indent="0">
              <a:buNone/>
            </a:pPr>
            <a:r>
              <a:rPr lang="ru-RU" dirty="0"/>
              <a:t>!Такие предложения могут содержать просьбу.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Если вы мне разрешите, я буду очень благодарна</a:t>
            </a:r>
            <a:r>
              <a:rPr lang="ru-RU" dirty="0"/>
              <a:t>. </a:t>
            </a:r>
          </a:p>
          <a:p>
            <a:r>
              <a:rPr lang="ru-RU" dirty="0"/>
              <a:t>Потенциальное условие может быть также выражено:</a:t>
            </a:r>
          </a:p>
          <a:p>
            <a:pPr marL="0" indent="0">
              <a:buNone/>
            </a:pPr>
            <a:r>
              <a:rPr lang="ru-RU" dirty="0"/>
              <a:t>	-Сослагательным наклонением (выражает </a:t>
            </a:r>
            <a:r>
              <a:rPr lang="ru-RU" b="1" dirty="0"/>
              <a:t>очень вежливую просьбу </a:t>
            </a:r>
            <a:r>
              <a:rPr lang="ru-RU" dirty="0"/>
              <a:t>или </a:t>
            </a:r>
            <a:r>
              <a:rPr lang="ru-RU" b="1" dirty="0"/>
              <a:t>сильное желание </a:t>
            </a:r>
            <a:r>
              <a:rPr lang="ru-RU" dirty="0"/>
              <a:t>и относится к будущему времени)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Если бы вы мне разрешили, я была бы очень благодарна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-Инфинитивами.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Если позвонить в справочную, можно узнать номер телефона. 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41894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66088-2D42-43DB-98D6-BE5DC76BD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16835"/>
            <a:ext cx="9601200" cy="6029739"/>
          </a:xfrm>
        </p:spPr>
        <p:txBody>
          <a:bodyPr/>
          <a:lstStyle/>
          <a:p>
            <a:r>
              <a:rPr lang="ru-RU" dirty="0"/>
              <a:t>В предложениях </a:t>
            </a:r>
            <a:r>
              <a:rPr lang="ru-RU" b="1" dirty="0"/>
              <a:t>ирреального условия </a:t>
            </a:r>
            <a:r>
              <a:rPr lang="ru-RU" dirty="0"/>
              <a:t>сообщается об условии, которое не может осуществиться. Обязательным компонентом таких предложений является частица </a:t>
            </a:r>
            <a:r>
              <a:rPr lang="ru-RU" b="1" dirty="0"/>
              <a:t>бы</a:t>
            </a:r>
            <a:r>
              <a:rPr lang="ru-RU" dirty="0"/>
              <a:t>. Может использовать устаревший союз кабы.</a:t>
            </a:r>
          </a:p>
          <a:p>
            <a:r>
              <a:rPr lang="ru-RU" dirty="0"/>
              <a:t>Ирреальное условие можно выразить при помощи </a:t>
            </a:r>
            <a:r>
              <a:rPr lang="ru-RU" b="1" i="1" dirty="0"/>
              <a:t>если (бы) + прошедшее время, … (бы) .</a:t>
            </a:r>
            <a:r>
              <a:rPr lang="ru-RU" dirty="0"/>
              <a:t> В данном случае, указываются нереальные условия, ситуации, которые могли реализоваться, но не реализовались в прошлом и не реализуются в будущем. </a:t>
            </a:r>
          </a:p>
          <a:p>
            <a:pPr marL="0" indent="0">
              <a:buNone/>
            </a:pPr>
            <a:r>
              <a:rPr lang="ru-RU" dirty="0"/>
              <a:t>Пример: Если бы я знала, что ты болен, я бы обязательно пришла. 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В придаточных предложениях ирреального условия может использоваться частица не. Такие предложения выражают и условия и причинно-следственные отношения. Реально существующая ситуация описывается в них так, будто ее не существует. </a:t>
            </a:r>
          </a:p>
          <a:p>
            <a:pPr marL="0" indent="0">
              <a:buNone/>
            </a:pPr>
            <a:r>
              <a:rPr lang="ru-RU" dirty="0"/>
              <a:t>Пример: Если бы мы не взяли такси, мы бы опоздали на самолет. (мы не опоздали на самолет, но могли)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80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66088-2D42-43DB-98D6-BE5DC76BD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16835"/>
            <a:ext cx="9601200" cy="5102087"/>
          </a:xfrm>
        </p:spPr>
        <p:txBody>
          <a:bodyPr/>
          <a:lstStyle/>
          <a:p>
            <a:pPr algn="just"/>
            <a:r>
              <a:rPr lang="ru-RU" dirty="0"/>
              <a:t>Ирреальное условие можно выразить при помощи если бы не + существительное. Существительное указывает то, что помогает или мешает реализовать действие.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Если бы не брат, Анна никогда бы не закончила университет</a:t>
            </a:r>
            <a:r>
              <a:rPr lang="ru-RU" dirty="0"/>
              <a:t>.( брат помог Анне закончить университет)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i="1" dirty="0"/>
              <a:t>Если бы не сосед, мы бы успели на поезд</a:t>
            </a:r>
            <a:r>
              <a:rPr lang="ru-RU" dirty="0"/>
              <a:t>. (сосед помешал)</a:t>
            </a:r>
          </a:p>
          <a:p>
            <a:pPr algn="just"/>
            <a:r>
              <a:rPr lang="ru-RU" dirty="0"/>
              <a:t>Такие придаточные предложения (если бы не + существительное) построены как односоставные назывные предложения. Их можно переделать в безличное предложение при помощи глагола </a:t>
            </a:r>
            <a:r>
              <a:rPr lang="ru-RU" b="1" dirty="0"/>
              <a:t>быть</a:t>
            </a:r>
            <a:r>
              <a:rPr lang="ru-RU" dirty="0"/>
              <a:t>. </a:t>
            </a:r>
          </a:p>
          <a:p>
            <a:pPr marL="0" indent="0" algn="just">
              <a:buNone/>
            </a:pPr>
            <a:r>
              <a:rPr lang="ru-RU" dirty="0"/>
              <a:t>Пример: Если бы не дождь, мы бы гуляли в парке. </a:t>
            </a:r>
          </a:p>
          <a:p>
            <a:pPr marL="0" indent="0" algn="just">
              <a:buNone/>
            </a:pPr>
            <a:r>
              <a:rPr lang="ru-RU" dirty="0"/>
              <a:t>	 Если бы не было дождя, мы бы гуляли в парке.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790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F1617-F9B3-459B-AB65-F842EDF41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089991"/>
          </a:xfrm>
        </p:spPr>
        <p:txBody>
          <a:bodyPr>
            <a:normAutofit fontScale="90000"/>
          </a:bodyPr>
          <a:lstStyle/>
          <a:p>
            <a:r>
              <a:rPr lang="ru-RU" dirty="0"/>
              <a:t>Условные предложения с императивной придаточной частью.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9A887-FED2-44CC-AA04-E19231C84B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332382"/>
            <a:ext cx="9601200" cy="4293705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Условные предложения с императивной придаточной частью используют глагольную форму единственного числа в повелительном наклонении, которая соотносится с подлежащим в именительном падеже. Подлежащее всегда стоит после императива. </a:t>
            </a:r>
          </a:p>
          <a:p>
            <a:pPr marL="0" indent="0" algn="just">
              <a:buNone/>
            </a:pPr>
            <a:r>
              <a:rPr lang="ru-RU" dirty="0"/>
              <a:t>Пример: Знай он о твоем приезде, он был бы уже здесь.</a:t>
            </a:r>
          </a:p>
          <a:p>
            <a:pPr algn="just"/>
            <a:r>
              <a:rPr lang="ru-RU" dirty="0"/>
              <a:t>Такие предложения могут выражать:</a:t>
            </a:r>
          </a:p>
          <a:p>
            <a:pPr lvl="1" algn="just"/>
            <a:r>
              <a:rPr lang="ru-RU" b="1" dirty="0"/>
              <a:t>Потенциальное условие </a:t>
            </a:r>
          </a:p>
          <a:p>
            <a:pPr marL="530352" lvl="1" indent="0" algn="just">
              <a:buNone/>
            </a:pPr>
            <a:r>
              <a:rPr lang="ru-RU" dirty="0"/>
              <a:t>Пример: Попроси нас, и мы обязательно тебе поможем. (если ты нас попросишь, мы поможем)</a:t>
            </a:r>
          </a:p>
          <a:p>
            <a:pPr lvl="1" algn="just">
              <a:buFontTx/>
              <a:buChar char="-"/>
            </a:pPr>
            <a:r>
              <a:rPr lang="ru-RU" b="1" dirty="0"/>
              <a:t>Ирреальное условие </a:t>
            </a:r>
            <a:r>
              <a:rPr lang="ru-RU" dirty="0"/>
              <a:t>(с отрицательным императивом. Когда мы говорим о ситуации, которой нет, будто она есть)</a:t>
            </a:r>
          </a:p>
          <a:p>
            <a:pPr marL="530352" lvl="1" indent="0" algn="just">
              <a:buNone/>
            </a:pPr>
            <a:r>
              <a:rPr lang="ru-RU" dirty="0"/>
              <a:t>Пример: Не скажи она нам, мы бы не встретили Андрея. (мы встретили Андрея)</a:t>
            </a:r>
          </a:p>
        </p:txBody>
      </p:sp>
    </p:spTree>
    <p:extLst>
      <p:ext uri="{BB962C8B-B14F-4D97-AF65-F5344CB8AC3E}">
        <p14:creationId xmlns:p14="http://schemas.microsoft.com/office/powerpoint/2010/main" val="96899020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1186</TotalTime>
  <Words>1217</Words>
  <Application>Microsoft Office PowerPoint</Application>
  <PresentationFormat>Widescreen</PresentationFormat>
  <Paragraphs>81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Синтаксис II</vt:lpstr>
      <vt:lpstr>Сложноподчиненные предложения  с придаточными условия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Условные предложения с императивной придаточной частью.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145</cp:revision>
  <dcterms:created xsi:type="dcterms:W3CDTF">2020-03-16T17:46:39Z</dcterms:created>
  <dcterms:modified xsi:type="dcterms:W3CDTF">2020-04-06T16:21:41Z</dcterms:modified>
</cp:coreProperties>
</file>