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72" r:id="rId4"/>
  </p:sldMasterIdLst>
  <p:notesMasterIdLst>
    <p:notesMasterId r:id="rId14"/>
  </p:notesMasterIdLst>
  <p:sldIdLst>
    <p:sldId id="274" r:id="rId5"/>
    <p:sldId id="273" r:id="rId6"/>
    <p:sldId id="265" r:id="rId7"/>
    <p:sldId id="277" r:id="rId8"/>
    <p:sldId id="278" r:id="rId9"/>
    <p:sldId id="279" r:id="rId10"/>
    <p:sldId id="280" r:id="rId11"/>
    <p:sldId id="281" r:id="rId12"/>
    <p:sldId id="28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91" d="100"/>
          <a:sy n="91" d="100"/>
        </p:scale>
        <p:origin x="-137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8DB960-2B76-49A4-B4DC-4E752D1B98C4}" type="datetimeFigureOut">
              <a:rPr lang="en-US" smtClean="0"/>
              <a:pPr/>
              <a:t>11/2/2018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C0730A-D9D0-4B64-B15A-CC5DED520116}" type="slidenum">
              <a:rPr lang="en-US" smtClean="0"/>
              <a:pPr/>
              <a:t>‹#›</a:t>
            </a:fld>
            <a:endParaRPr lang="en-US"/>
          </a:p>
        </p:txBody>
      </p:sp>
    </p:spTree>
    <p:extLst>
      <p:ext uri="{BB962C8B-B14F-4D97-AF65-F5344CB8AC3E}">
        <p14:creationId xmlns="" xmlns:p14="http://schemas.microsoft.com/office/powerpoint/2010/main" val="3349794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noProof="0" dirty="0"/>
          </a:p>
        </p:txBody>
      </p:sp>
      <p:sp>
        <p:nvSpPr>
          <p:cNvPr id="4" name="Slide Number Placeholder 3"/>
          <p:cNvSpPr>
            <a:spLocks noGrp="1"/>
          </p:cNvSpPr>
          <p:nvPr>
            <p:ph type="sldNum" sz="quarter" idx="10"/>
          </p:nvPr>
        </p:nvSpPr>
        <p:spPr/>
        <p:txBody>
          <a:bodyPr/>
          <a:lstStyle/>
          <a:p>
            <a:fld id="{1D2386A3-2E31-4C9B-B0BE-45709ADB9841}"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DA480A42-1B47-4A74-9A1D-F67E9D003F15}" type="datetimeFigureOut">
              <a:rPr lang="en-US" smtClean="0"/>
              <a:pPr/>
              <a:t>11/2/2018</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4024F9E6-8BD1-4849-86DE-3CD23B63DC4B}"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tr-TR"/>
              <a:t>Asıl başlık stili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4024F9E6-8BD1-4849-86DE-3CD23B63DC4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
        <p:nvSpPr>
          <p:cNvPr id="7" name="Title 6"/>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9" name="Date Placeholder 8"/>
          <p:cNvSpPr>
            <a:spLocks noGrp="1"/>
          </p:cNvSpPr>
          <p:nvPr>
            <p:ph type="dt" sz="half" idx="10"/>
          </p:nvPr>
        </p:nvSpPr>
        <p:spPr/>
        <p:txBody>
          <a:bodyPr/>
          <a:lstStyle>
            <a:lvl1pPr>
              <a:defRPr>
                <a:solidFill>
                  <a:srgbClr val="FFFFFF"/>
                </a:solidFill>
              </a:defRPr>
            </a:lvl1pPr>
          </a:lstStyle>
          <a:p>
            <a:fld id="{DA480A42-1B47-4A74-9A1D-F67E9D003F15}" type="datetimeFigureOut">
              <a:rPr lang="en-US" smtClean="0"/>
              <a:pPr/>
              <a:t>11/2/2018</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4024F9E6-8BD1-4849-86DE-3CD23B63DC4B}"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tr-TR"/>
              <a:t>Asıl başlık stili için tıklatın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8" name="Title 7"/>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A480A42-1B47-4A74-9A1D-F67E9D003F15}" type="datetimeFigureOut">
              <a:rPr lang="en-US" smtClean="0"/>
              <a:pPr/>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A480A42-1B47-4A74-9A1D-F67E9D003F15}" type="datetimeFigureOut">
              <a:rPr lang="en-US" smtClean="0"/>
              <a:pPr/>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24F9E6-8BD1-4849-86DE-3CD23B63DC4B}" type="slidenum">
              <a:rPr lang="en-US" smtClean="0"/>
              <a:pPr/>
              <a:t>‹#›</a:t>
            </a:fld>
            <a:endParaRPr lang="en-US"/>
          </a:p>
        </p:txBody>
      </p:sp>
      <p:sp>
        <p:nvSpPr>
          <p:cNvPr id="6" name="Title 5"/>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DA480A42-1B47-4A74-9A1D-F67E9D003F15}" type="datetimeFigureOut">
              <a:rPr lang="en-US" smtClean="0"/>
              <a:pPr/>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24F9E6-8BD1-4849-86DE-3CD23B63DC4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4024F9E6-8BD1-4849-86DE-3CD23B63DC4B}" type="slidenum">
              <a:rPr lang="en-US" smtClean="0"/>
              <a:pPr/>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tr-TR"/>
              <a:t>Asıl başlık stili için tıklatın</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tr-TR"/>
              <a:t>Asıl başlık stili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DA480A42-1B47-4A74-9A1D-F67E9D003F15}" type="datetimeFigureOut">
              <a:rPr lang="en-US" smtClean="0"/>
              <a:pPr/>
              <a:t>11/2/2018</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4024F9E6-8BD1-4849-86DE-3CD23B63DC4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ctr">
              <a:buNone/>
            </a:pPr>
            <a:r>
              <a:rPr lang="tr-TR" b="1" dirty="0">
                <a:latin typeface="Calibri" panose="020F0502020204030204" pitchFamily="34" charset="0"/>
                <a:cs typeface="Calibri" panose="020F0502020204030204" pitchFamily="34" charset="0"/>
              </a:rPr>
              <a:t>YARGI KOLLARI (Yargı Düzenleri)</a:t>
            </a:r>
            <a:endParaRPr lang="en-US" dirty="0">
              <a:latin typeface="Calibri" panose="020F0502020204030204" pitchFamily="34" charset="0"/>
              <a:cs typeface="Calibri" panose="020F0502020204030204" pitchFamily="34" charset="0"/>
            </a:endParaRPr>
          </a:p>
          <a:p>
            <a:pPr marL="0" indent="0" algn="just">
              <a:buNone/>
            </a:pPr>
            <a:endParaRPr lang="en-US" dirty="0">
              <a:latin typeface="Calibri" panose="020F0502020204030204" pitchFamily="34" charset="0"/>
              <a:cs typeface="Calibri" panose="020F0502020204030204" pitchFamily="34" charset="0"/>
            </a:endParaRPr>
          </a:p>
          <a:p>
            <a:pPr marL="0" indent="0" algn="just">
              <a:buNone/>
            </a:pPr>
            <a:r>
              <a:rPr lang="tr-TR" dirty="0">
                <a:latin typeface="Calibri" panose="020F0502020204030204" pitchFamily="34" charset="0"/>
                <a:cs typeface="Calibri" panose="020F0502020204030204" pitchFamily="34" charset="0"/>
              </a:rPr>
              <a:t>Türkiye’de yargı organı kollara ayrılmıştır. Yargı kollarını, kendisini temsil eden yüksek mahkemeye göre belirleriz. Bu yüksek mahkemeler alt düzey mahkemeleriyle birlikte bir yargı kolunu oluşturur. 21.01.2017 tarihli ve 6771 sayılı kanunla yapılan Anayasa değişikliği ile Askeri Yüksek İdare Mahkemesi kaldırıldığı için (kanunlarda AYİM ifadesinin kalıntılarına rastlanıyor olmakla birlikte) yargı kolu denilince yalnızca Adli yargı ve İdari yargı kolunu anlamaktayız. Bu yargı kollarının yanı sıra Anayasa yargısı için Anayasa Mahkemesi, yargı düzenleri arasında çıkan görev ve hüküm uyuşmazlıklarını çözmek için ise Uyuşmazlık Mahkemesi yer almaktadır.</a:t>
            </a:r>
            <a:endParaRPr lang="en-US" dirty="0">
              <a:latin typeface="Calibri" panose="020F0502020204030204" pitchFamily="34" charset="0"/>
              <a:cs typeface="Calibri" panose="020F0502020204030204" pitchFamily="34" charset="0"/>
            </a:endParaRPr>
          </a:p>
          <a:p>
            <a:pPr algn="just"/>
            <a:endParaRPr lang="en-US" dirty="0">
              <a:latin typeface="Calibri" panose="020F0502020204030204" pitchFamily="34" charset="0"/>
              <a:cs typeface="Calibri" panose="020F0502020204030204" pitchFamily="34" charset="0"/>
            </a:endParaRPr>
          </a:p>
        </p:txBody>
      </p:sp>
      <p:sp>
        <p:nvSpPr>
          <p:cNvPr id="2" name="Başlık 1"/>
          <p:cNvSpPr>
            <a:spLocks noGrp="1"/>
          </p:cNvSpPr>
          <p:nvPr>
            <p:ph type="title"/>
          </p:nvPr>
        </p:nvSpPr>
        <p:spPr/>
        <p:txBody>
          <a:bodyPr>
            <a:normAutofit fontScale="90000"/>
          </a:bodyPr>
          <a:lstStyle/>
          <a:p>
            <a:pPr algn="ctr"/>
            <a:r>
              <a:rPr lang="en-US" sz="2400" dirty="0">
                <a:latin typeface="Gill Sans MT" panose="020B0502020104020203" pitchFamily="34" charset="0"/>
              </a:rPr>
              <a:t>7.Hafta </a:t>
            </a:r>
            <a:r>
              <a:rPr lang="tr-TR" sz="2400" dirty="0">
                <a:latin typeface="Gill Sans MT" panose="020B0502020104020203" pitchFamily="34" charset="0"/>
              </a:rPr>
              <a:t/>
            </a:r>
            <a:br>
              <a:rPr lang="tr-TR" sz="2400" dirty="0">
                <a:latin typeface="Gill Sans MT" panose="020B0502020104020203" pitchFamily="34" charset="0"/>
              </a:rPr>
            </a:br>
            <a:r>
              <a:rPr lang="en-US" sz="2400" b="1" dirty="0">
                <a:latin typeface="Gill Sans MT" panose="020B0502020104020203" pitchFamily="34" charset="0"/>
              </a:rPr>
              <a:t>İDARİ YARGININ GÖREV ALANI VE BU ALANI BELİRLEMEKTE KULLANILAN ÖLÇÜTLER</a:t>
            </a:r>
          </a:p>
        </p:txBody>
      </p:sp>
    </p:spTree>
    <p:extLst>
      <p:ext uri="{BB962C8B-B14F-4D97-AF65-F5344CB8AC3E}">
        <p14:creationId xmlns="" xmlns:p14="http://schemas.microsoft.com/office/powerpoint/2010/main" val="359266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80999" y="1719070"/>
            <a:ext cx="8407893" cy="4950289"/>
          </a:xfrm>
        </p:spPr>
        <p:txBody>
          <a:bodyPr>
            <a:normAutofit fontScale="62500" lnSpcReduction="20000"/>
          </a:bodyPr>
          <a:lstStyle/>
          <a:p>
            <a:pPr algn="just"/>
            <a:endParaRPr lang="tr-TR" b="1" dirty="0">
              <a:latin typeface="Calibri" panose="020F0502020204030204" pitchFamily="34" charset="0"/>
              <a:cs typeface="Calibri" panose="020F0502020204030204" pitchFamily="34" charset="0"/>
            </a:endParaRPr>
          </a:p>
          <a:p>
            <a:pPr algn="just"/>
            <a:endParaRPr lang="tr-TR" b="1" dirty="0">
              <a:latin typeface="Calibri" panose="020F0502020204030204" pitchFamily="34" charset="0"/>
              <a:cs typeface="Calibri" panose="020F0502020204030204" pitchFamily="34" charset="0"/>
            </a:endParaRPr>
          </a:p>
          <a:p>
            <a:pPr algn="just"/>
            <a:r>
              <a:rPr lang="tr-TR" sz="2600" b="1" dirty="0">
                <a:latin typeface="Calibri" panose="020F0502020204030204" pitchFamily="34" charset="0"/>
                <a:cs typeface="Calibri" panose="020F0502020204030204" pitchFamily="34" charset="0"/>
              </a:rPr>
              <a:t>AY md. 125/1: </a:t>
            </a:r>
            <a:r>
              <a:rPr lang="tr-TR" sz="2600" i="1" dirty="0">
                <a:latin typeface="Calibri" panose="020F0502020204030204" pitchFamily="34" charset="0"/>
                <a:cs typeface="Calibri" panose="020F0502020204030204" pitchFamily="34" charset="0"/>
              </a:rPr>
              <a:t>“İdarenin </a:t>
            </a:r>
            <a:r>
              <a:rPr lang="tr-TR" sz="2600" b="1" i="1" dirty="0">
                <a:latin typeface="Calibri" panose="020F0502020204030204" pitchFamily="34" charset="0"/>
                <a:cs typeface="Calibri" panose="020F0502020204030204" pitchFamily="34" charset="0"/>
              </a:rPr>
              <a:t>her türlü eylem ve işlemleri</a:t>
            </a:r>
            <a:r>
              <a:rPr lang="tr-TR" sz="2600" i="1" dirty="0">
                <a:latin typeface="Calibri" panose="020F0502020204030204" pitchFamily="34" charset="0"/>
                <a:cs typeface="Calibri" panose="020F0502020204030204" pitchFamily="34" charset="0"/>
              </a:rPr>
              <a:t>ne karşı yargı yolu açıktır.”</a:t>
            </a:r>
            <a:endParaRPr lang="en-US" sz="2600" dirty="0">
              <a:latin typeface="Calibri" panose="020F0502020204030204" pitchFamily="34" charset="0"/>
              <a:cs typeface="Calibri" panose="020F0502020204030204" pitchFamily="34" charset="0"/>
            </a:endParaRPr>
          </a:p>
          <a:p>
            <a:pPr algn="just"/>
            <a:r>
              <a:rPr lang="tr-TR" sz="2600" b="1" dirty="0">
                <a:latin typeface="Calibri" panose="020F0502020204030204" pitchFamily="34" charset="0"/>
                <a:cs typeface="Calibri" panose="020F0502020204030204" pitchFamily="34" charset="0"/>
              </a:rPr>
              <a:t>AY md. 140: </a:t>
            </a:r>
            <a:r>
              <a:rPr lang="tr-TR" sz="2600" i="1" dirty="0">
                <a:latin typeface="Calibri" panose="020F0502020204030204" pitchFamily="34" charset="0"/>
                <a:cs typeface="Calibri" panose="020F0502020204030204" pitchFamily="34" charset="0"/>
              </a:rPr>
              <a:t>“Hâkimler ve savcılar </a:t>
            </a:r>
            <a:r>
              <a:rPr lang="tr-TR" sz="2600" b="1" i="1" dirty="0">
                <a:latin typeface="Calibri" panose="020F0502020204030204" pitchFamily="34" charset="0"/>
                <a:cs typeface="Calibri" panose="020F0502020204030204" pitchFamily="34" charset="0"/>
              </a:rPr>
              <a:t>adlî ve idarî</a:t>
            </a:r>
            <a:r>
              <a:rPr lang="tr-TR" sz="2600" i="1" dirty="0">
                <a:latin typeface="Calibri" panose="020F0502020204030204" pitchFamily="34" charset="0"/>
                <a:cs typeface="Calibri" panose="020F0502020204030204" pitchFamily="34" charset="0"/>
              </a:rPr>
              <a:t> </a:t>
            </a:r>
            <a:r>
              <a:rPr lang="tr-TR" sz="2600" b="1" i="1" dirty="0">
                <a:latin typeface="Calibri" panose="020F0502020204030204" pitchFamily="34" charset="0"/>
                <a:cs typeface="Calibri" panose="020F0502020204030204" pitchFamily="34" charset="0"/>
              </a:rPr>
              <a:t>yargı hâkim ve savcıları</a:t>
            </a:r>
            <a:r>
              <a:rPr lang="tr-TR" sz="2600" i="1" dirty="0">
                <a:latin typeface="Calibri" panose="020F0502020204030204" pitchFamily="34" charset="0"/>
                <a:cs typeface="Calibri" panose="020F0502020204030204" pitchFamily="34" charset="0"/>
              </a:rPr>
              <a:t> olarak görev yaparlar.”</a:t>
            </a:r>
            <a:endParaRPr lang="en-US" sz="2600" dirty="0">
              <a:latin typeface="Calibri" panose="020F0502020204030204" pitchFamily="34" charset="0"/>
              <a:cs typeface="Calibri" panose="020F0502020204030204" pitchFamily="34" charset="0"/>
            </a:endParaRPr>
          </a:p>
          <a:p>
            <a:pPr algn="just"/>
            <a:r>
              <a:rPr lang="tr-TR" sz="2600" b="1" dirty="0">
                <a:latin typeface="Calibri" panose="020F0502020204030204" pitchFamily="34" charset="0"/>
                <a:cs typeface="Calibri" panose="020F0502020204030204" pitchFamily="34" charset="0"/>
              </a:rPr>
              <a:t>AY md. 142: </a:t>
            </a:r>
            <a:r>
              <a:rPr lang="tr-TR" sz="2600" dirty="0">
                <a:latin typeface="Calibri" panose="020F0502020204030204" pitchFamily="34" charset="0"/>
                <a:cs typeface="Calibri" panose="020F0502020204030204" pitchFamily="34" charset="0"/>
              </a:rPr>
              <a:t>“</a:t>
            </a:r>
            <a:r>
              <a:rPr lang="tr-TR" sz="2600" i="1" dirty="0">
                <a:latin typeface="Calibri" panose="020F0502020204030204" pitchFamily="34" charset="0"/>
                <a:cs typeface="Calibri" panose="020F0502020204030204" pitchFamily="34" charset="0"/>
              </a:rPr>
              <a:t>Mahkemelerin kuruluşu, görev ve yetkileri, işleyişi ve yargılama usulleri </a:t>
            </a:r>
            <a:r>
              <a:rPr lang="tr-TR" sz="2600" b="1" i="1" dirty="0">
                <a:latin typeface="Calibri" panose="020F0502020204030204" pitchFamily="34" charset="0"/>
                <a:cs typeface="Calibri" panose="020F0502020204030204" pitchFamily="34" charset="0"/>
              </a:rPr>
              <a:t>kanunla</a:t>
            </a:r>
            <a:r>
              <a:rPr lang="tr-TR" sz="2600" i="1" dirty="0">
                <a:latin typeface="Calibri" panose="020F0502020204030204" pitchFamily="34" charset="0"/>
                <a:cs typeface="Calibri" panose="020F0502020204030204" pitchFamily="34" charset="0"/>
              </a:rPr>
              <a:t> düzenlenir</a:t>
            </a:r>
            <a:r>
              <a:rPr lang="tr-TR" sz="2600" dirty="0">
                <a:latin typeface="Calibri" panose="020F0502020204030204" pitchFamily="34" charset="0"/>
                <a:cs typeface="Calibri" panose="020F0502020204030204" pitchFamily="34" charset="0"/>
              </a:rPr>
              <a:t>.”</a:t>
            </a:r>
            <a:endParaRPr lang="en-US" sz="2600" dirty="0">
              <a:latin typeface="Calibri" panose="020F0502020204030204" pitchFamily="34" charset="0"/>
              <a:cs typeface="Calibri" panose="020F0502020204030204" pitchFamily="34" charset="0"/>
            </a:endParaRPr>
          </a:p>
          <a:p>
            <a:pPr algn="just"/>
            <a:r>
              <a:rPr lang="tr-TR" sz="2600" b="1" dirty="0">
                <a:latin typeface="Calibri" panose="020F0502020204030204" pitchFamily="34" charset="0"/>
                <a:cs typeface="Calibri" panose="020F0502020204030204" pitchFamily="34" charset="0"/>
              </a:rPr>
              <a:t>AY md. 155/1: </a:t>
            </a:r>
            <a:r>
              <a:rPr lang="tr-TR" sz="2600" i="1" dirty="0">
                <a:latin typeface="Calibri" panose="020F0502020204030204" pitchFamily="34" charset="0"/>
                <a:cs typeface="Calibri" panose="020F0502020204030204" pitchFamily="34" charset="0"/>
              </a:rPr>
              <a:t>“Danıştay… Kanunla gösterilen </a:t>
            </a:r>
            <a:r>
              <a:rPr lang="tr-TR" sz="2600" b="1" i="1" dirty="0">
                <a:latin typeface="Calibri" panose="020F0502020204030204" pitchFamily="34" charset="0"/>
                <a:cs typeface="Calibri" panose="020F0502020204030204" pitchFamily="34" charset="0"/>
              </a:rPr>
              <a:t>belli</a:t>
            </a:r>
            <a:r>
              <a:rPr lang="tr-TR" sz="2600" i="1" dirty="0">
                <a:latin typeface="Calibri" panose="020F0502020204030204" pitchFamily="34" charset="0"/>
                <a:cs typeface="Calibri" panose="020F0502020204030204" pitchFamily="34" charset="0"/>
              </a:rPr>
              <a:t> </a:t>
            </a:r>
            <a:r>
              <a:rPr lang="tr-TR" sz="2600" b="1" i="1" dirty="0">
                <a:latin typeface="Calibri" panose="020F0502020204030204" pitchFamily="34" charset="0"/>
                <a:cs typeface="Calibri" panose="020F0502020204030204" pitchFamily="34" charset="0"/>
              </a:rPr>
              <a:t>davalara</a:t>
            </a:r>
            <a:r>
              <a:rPr lang="tr-TR" sz="2600" i="1" dirty="0">
                <a:latin typeface="Calibri" panose="020F0502020204030204" pitchFamily="34" charset="0"/>
                <a:cs typeface="Calibri" panose="020F0502020204030204" pitchFamily="34" charset="0"/>
              </a:rPr>
              <a:t> da ilk ve son derece mahkemesi olarak bakar.”</a:t>
            </a:r>
          </a:p>
          <a:p>
            <a:pPr algn="just"/>
            <a:endParaRPr lang="en-US" sz="2600" dirty="0">
              <a:latin typeface="Calibri" panose="020F0502020204030204" pitchFamily="34" charset="0"/>
              <a:cs typeface="Calibri" panose="020F0502020204030204" pitchFamily="34" charset="0"/>
            </a:endParaRPr>
          </a:p>
          <a:p>
            <a:pPr marL="0" indent="0" algn="just">
              <a:buNone/>
            </a:pPr>
            <a:r>
              <a:rPr lang="tr-TR" sz="2600" dirty="0">
                <a:latin typeface="Calibri" panose="020F0502020204030204" pitchFamily="34" charset="0"/>
                <a:cs typeface="Calibri" panose="020F0502020204030204" pitchFamily="34" charset="0"/>
              </a:rPr>
              <a:t>Yargı kolunu belirlemek için temel olan, öncelikle anayasa ve kanunlardaki düzenlemelerdir. Eğer Anayasa ve yasalarda açıkça ifade edilmemişse görevli yargı yeri, içtihatlardan ve Uyuşmazlık Mahkemesi kararlarından tespit edilir.</a:t>
            </a:r>
            <a:endParaRPr lang="en-US" sz="2600" dirty="0">
              <a:latin typeface="Calibri" panose="020F0502020204030204" pitchFamily="34" charset="0"/>
              <a:cs typeface="Calibri" panose="020F0502020204030204" pitchFamily="34" charset="0"/>
            </a:endParaRPr>
          </a:p>
          <a:p>
            <a:pPr marL="0" indent="0" algn="just">
              <a:buNone/>
            </a:pPr>
            <a:r>
              <a:rPr lang="tr-TR" sz="2600" dirty="0">
                <a:latin typeface="Calibri" panose="020F0502020204030204" pitchFamily="34" charset="0"/>
                <a:cs typeface="Calibri" panose="020F0502020204030204" pitchFamily="34" charset="0"/>
              </a:rPr>
              <a:t>İdari yargının kendine özgü bir görev alanı yoktur. Dolayısıyla bir takım uyuşmazlıkların idari yargının görev alanı dışına çıkabilmesi yasa koyucunun takdirindedir, isterse adli yargıyı görevli kılabilir. </a:t>
            </a:r>
          </a:p>
          <a:p>
            <a:pPr marL="0" indent="0" algn="just">
              <a:buNone/>
            </a:pPr>
            <a:endParaRPr lang="tr-TR" dirty="0">
              <a:latin typeface="Calibri" panose="020F0502020204030204" pitchFamily="34" charset="0"/>
              <a:cs typeface="Calibri" panose="020F0502020204030204" pitchFamily="34" charset="0"/>
            </a:endParaRPr>
          </a:p>
          <a:p>
            <a:pPr marL="0" indent="0" algn="just">
              <a:buNone/>
            </a:pPr>
            <a:endParaRPr lang="tr-TR" dirty="0">
              <a:latin typeface="Calibri" panose="020F0502020204030204" pitchFamily="34" charset="0"/>
              <a:cs typeface="Calibri" panose="020F0502020204030204" pitchFamily="34" charset="0"/>
            </a:endParaRPr>
          </a:p>
          <a:p>
            <a:pPr marL="0" indent="0" algn="just">
              <a:buNone/>
            </a:pPr>
            <a:r>
              <a:rPr lang="tr-TR" b="1" i="1" dirty="0">
                <a:latin typeface="Calibri" panose="020F0502020204030204" pitchFamily="34" charset="0"/>
                <a:cs typeface="Calibri" panose="020F0502020204030204" pitchFamily="34" charset="0"/>
              </a:rPr>
              <a:t>SORU: </a:t>
            </a:r>
            <a:r>
              <a:rPr lang="tr-TR" i="1" dirty="0">
                <a:latin typeface="Calibri" panose="020F0502020204030204" pitchFamily="34" charset="0"/>
                <a:cs typeface="Calibri" panose="020F0502020204030204" pitchFamily="34" charset="0"/>
              </a:rPr>
              <a:t>Yasa koyucunun görevli yargı yerini belirlemede mutlak bir takdir yetkisi var mıdır? </a:t>
            </a:r>
            <a:endParaRPr lang="en-US" i="1" dirty="0">
              <a:latin typeface="Calibri" panose="020F0502020204030204" pitchFamily="34" charset="0"/>
              <a:cs typeface="Calibri" panose="020F0502020204030204" pitchFamily="34" charset="0"/>
            </a:endParaRPr>
          </a:p>
          <a:p>
            <a:pPr marL="0" indent="0" algn="just">
              <a:buNone/>
            </a:pPr>
            <a:r>
              <a:rPr lang="tr-TR" b="1" i="1" dirty="0">
                <a:latin typeface="Calibri" panose="020F0502020204030204" pitchFamily="34" charset="0"/>
                <a:cs typeface="Calibri" panose="020F0502020204030204" pitchFamily="34" charset="0"/>
              </a:rPr>
              <a:t>SORU: </a:t>
            </a:r>
            <a:r>
              <a:rPr lang="tr-TR" i="1" dirty="0">
                <a:latin typeface="Calibri" panose="020F0502020204030204" pitchFamily="34" charset="0"/>
                <a:cs typeface="Calibri" panose="020F0502020204030204" pitchFamily="34" charset="0"/>
              </a:rPr>
              <a:t>Anayasada idari yargının görev alanı korunmamıştır diyebilir miyiz?</a:t>
            </a:r>
            <a:endParaRPr lang="en-US" i="1" dirty="0">
              <a:latin typeface="Calibri" panose="020F0502020204030204" pitchFamily="34" charset="0"/>
              <a:cs typeface="Calibri" panose="020F0502020204030204" pitchFamily="34" charset="0"/>
            </a:endParaRPr>
          </a:p>
          <a:p>
            <a:pPr marL="0" indent="0" algn="just">
              <a:buNone/>
            </a:pPr>
            <a:r>
              <a:rPr lang="tr-TR" b="1" i="1" dirty="0">
                <a:latin typeface="Calibri" panose="020F0502020204030204" pitchFamily="34" charset="0"/>
                <a:cs typeface="Calibri" panose="020F0502020204030204" pitchFamily="34" charset="0"/>
              </a:rPr>
              <a:t>Araştırınız: </a:t>
            </a:r>
            <a:r>
              <a:rPr lang="tr-TR" i="1" dirty="0">
                <a:latin typeface="Calibri" panose="020F0502020204030204" pitchFamily="34" charset="0"/>
                <a:cs typeface="Calibri" panose="020F0502020204030204" pitchFamily="34" charset="0"/>
              </a:rPr>
              <a:t>ODTÜ Kanunu ile ilgili Anayasa Mahkemesi Kararı. E. 1976/1, K. 1976/28, T. 25.05.1976.</a:t>
            </a:r>
            <a:endParaRPr lang="en-US" i="1" dirty="0">
              <a:latin typeface="Calibri" panose="020F0502020204030204" pitchFamily="34" charset="0"/>
              <a:cs typeface="Calibri" panose="020F0502020204030204" pitchFamily="34" charset="0"/>
            </a:endParaRPr>
          </a:p>
          <a:p>
            <a:endParaRPr lang="en-US" dirty="0"/>
          </a:p>
        </p:txBody>
      </p:sp>
      <p:sp>
        <p:nvSpPr>
          <p:cNvPr id="2" name="Başlık 1"/>
          <p:cNvSpPr>
            <a:spLocks noGrp="1"/>
          </p:cNvSpPr>
          <p:nvPr>
            <p:ph type="title"/>
          </p:nvPr>
        </p:nvSpPr>
        <p:spPr/>
        <p:txBody>
          <a:bodyPr>
            <a:normAutofit/>
          </a:bodyPr>
          <a:lstStyle/>
          <a:p>
            <a:r>
              <a:rPr lang="en-US" sz="2400" dirty="0">
                <a:latin typeface="Gill Sans MT" panose="020B0502020104020203" pitchFamily="34" charset="0"/>
              </a:rPr>
              <a:t>7.Hafta</a:t>
            </a:r>
            <a:r>
              <a:rPr lang="tr-TR" sz="2400" b="1" dirty="0">
                <a:latin typeface="+mn-lt"/>
              </a:rPr>
              <a:t/>
            </a:r>
            <a:br>
              <a:rPr lang="tr-TR" sz="2400" b="1" dirty="0">
                <a:latin typeface="+mn-lt"/>
              </a:rPr>
            </a:br>
            <a:r>
              <a:rPr lang="en-US" sz="2400" b="1" dirty="0">
                <a:latin typeface="+mn-lt"/>
              </a:rPr>
              <a:t>ADLİ YARGI - İDARİ YARGI AYRIMI</a:t>
            </a:r>
          </a:p>
        </p:txBody>
      </p:sp>
    </p:spTree>
    <p:extLst>
      <p:ext uri="{BB962C8B-B14F-4D97-AF65-F5344CB8AC3E}">
        <p14:creationId xmlns="" xmlns:p14="http://schemas.microsoft.com/office/powerpoint/2010/main" val="2769474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idx="1"/>
          </p:nvPr>
        </p:nvSpPr>
        <p:spPr/>
        <p:txBody>
          <a:bodyPr>
            <a:normAutofit/>
          </a:bodyPr>
          <a:lstStyle/>
          <a:p>
            <a:pPr marL="0" indent="0" algn="just">
              <a:buNone/>
            </a:pPr>
            <a:r>
              <a:rPr lang="tr-TR" i="1" dirty="0">
                <a:latin typeface="Calibri" panose="020F0502020204030204" pitchFamily="34" charset="0"/>
                <a:cs typeface="Calibri" panose="020F0502020204030204" pitchFamily="34" charset="0"/>
              </a:rPr>
              <a:t>“…Anayasa Mahkemesinin daha önceki kimi kararlarında da belirtildiği üzere, tarihsel gelişime paralel olarak Anayasa’da adlî ve idarî yargı ayrımına gidilmiş ve idarî uyuşmazlıkların çözümünde idare ve vergi mahkemeleriyle Danıştay yetkili kılınmıştır. Bu nedenle, genel olarak idare hukuku alanına giren konularda idarî yargı, özel hukuk alanına giren konularda adlî yargı görevli olacaktır. Bu durumda idarî yargının görev alanına giren bir uyuşmazlığın çözümünde adlî yargının görevlendirilmesi konusunda </a:t>
            </a:r>
            <a:r>
              <a:rPr lang="tr-TR" b="1" i="1" dirty="0">
                <a:latin typeface="Calibri" panose="020F0502020204030204" pitchFamily="34" charset="0"/>
                <a:cs typeface="Calibri" panose="020F0502020204030204" pitchFamily="34" charset="0"/>
              </a:rPr>
              <a:t>yasakoyucunun mutlak bir takdir hakkının bulunduğunu söylemek olanaklı değildir.</a:t>
            </a:r>
            <a:r>
              <a:rPr lang="tr-TR" i="1" dirty="0">
                <a:latin typeface="Calibri" panose="020F0502020204030204" pitchFamily="34" charset="0"/>
                <a:cs typeface="Calibri" panose="020F0502020204030204" pitchFamily="34" charset="0"/>
              </a:rPr>
              <a:t> Ancak, idarî yargının denetimine bağlı olması gereken idarî bir uyuşmazlığın çözümü, </a:t>
            </a:r>
            <a:r>
              <a:rPr lang="tr-TR" b="1" i="1" dirty="0">
                <a:latin typeface="Calibri" panose="020F0502020204030204" pitchFamily="34" charset="0"/>
                <a:cs typeface="Calibri" panose="020F0502020204030204" pitchFamily="34" charset="0"/>
              </a:rPr>
              <a:t>haklı neden</a:t>
            </a:r>
            <a:r>
              <a:rPr lang="tr-TR" i="1" dirty="0">
                <a:latin typeface="Calibri" panose="020F0502020204030204" pitchFamily="34" charset="0"/>
                <a:cs typeface="Calibri" panose="020F0502020204030204" pitchFamily="34" charset="0"/>
              </a:rPr>
              <a:t> ve </a:t>
            </a:r>
            <a:r>
              <a:rPr lang="tr-TR" b="1" i="1" dirty="0">
                <a:latin typeface="Calibri" panose="020F0502020204030204" pitchFamily="34" charset="0"/>
                <a:cs typeface="Calibri" panose="020F0502020204030204" pitchFamily="34" charset="0"/>
              </a:rPr>
              <a:t>kamu yararının bulunması</a:t>
            </a:r>
            <a:r>
              <a:rPr lang="tr-TR" i="1" dirty="0">
                <a:latin typeface="Calibri" panose="020F0502020204030204" pitchFamily="34" charset="0"/>
                <a:cs typeface="Calibri" panose="020F0502020204030204" pitchFamily="34" charset="0"/>
              </a:rPr>
              <a:t> halinde yasakoyucu tarafından adlî yargıya bırakılabilir…”</a:t>
            </a:r>
            <a:endParaRPr lang="en-US" dirty="0">
              <a:latin typeface="Calibri" panose="020F0502020204030204" pitchFamily="34" charset="0"/>
              <a:cs typeface="Calibri" panose="020F0502020204030204" pitchFamily="34" charset="0"/>
            </a:endParaRPr>
          </a:p>
          <a:p>
            <a:endParaRPr lang="tr-TR" dirty="0"/>
          </a:p>
        </p:txBody>
      </p:sp>
      <p:sp>
        <p:nvSpPr>
          <p:cNvPr id="2" name="Rectangle 1"/>
          <p:cNvSpPr>
            <a:spLocks noGrp="1"/>
          </p:cNvSpPr>
          <p:nvPr>
            <p:ph type="title"/>
          </p:nvPr>
        </p:nvSpPr>
        <p:spPr/>
        <p:txBody>
          <a:bodyPr>
            <a:normAutofit/>
          </a:bodyPr>
          <a:lstStyle/>
          <a:p>
            <a:r>
              <a:rPr lang="en-US" sz="2000" dirty="0">
                <a:latin typeface="Gill Sans MT" panose="020B0502020104020203" pitchFamily="34" charset="0"/>
              </a:rPr>
              <a:t>7.Hafta</a:t>
            </a:r>
            <a:r>
              <a:rPr lang="tr-TR" sz="2000" b="1" dirty="0">
                <a:latin typeface="Gill Sans MT" panose="020B0502020104020203" pitchFamily="34" charset="0"/>
              </a:rPr>
              <a:t/>
            </a:r>
            <a:br>
              <a:rPr lang="tr-TR" sz="2000" b="1" dirty="0">
                <a:latin typeface="Gill Sans MT" panose="020B0502020104020203" pitchFamily="34" charset="0"/>
              </a:rPr>
            </a:br>
            <a:r>
              <a:rPr lang="fi-FI" sz="2000" b="1" dirty="0">
                <a:latin typeface="Gill Sans MT" panose="020B0502020104020203" pitchFamily="34" charset="0"/>
              </a:rPr>
              <a:t>Anayasa Mahkemesi Karar</a:t>
            </a:r>
            <a:r>
              <a:rPr lang="tr-TR" sz="2000" b="1" dirty="0">
                <a:latin typeface="Gill Sans MT" panose="020B0502020104020203" pitchFamily="34" charset="0"/>
              </a:rPr>
              <a:t>I</a:t>
            </a:r>
            <a:r>
              <a:rPr lang="fi-FI" sz="2000" b="1" dirty="0">
                <a:latin typeface="Gill Sans MT" panose="020B0502020104020203" pitchFamily="34" charset="0"/>
              </a:rPr>
              <a:t>, E. 2011/35, K. 2012/23, T. 16.02.2012</a:t>
            </a:r>
            <a:endParaRPr lang="tr-TR" sz="2000" b="1" dirty="0">
              <a:latin typeface="Gill Sans MT" panose="020B0502020104020203" pitchFamily="34" charset="0"/>
            </a:endParaRPr>
          </a:p>
        </p:txBody>
      </p:sp>
    </p:spTree>
    <p:extLst>
      <p:ext uri="{BB962C8B-B14F-4D97-AF65-F5344CB8AC3E}">
        <p14:creationId xmlns="" xmlns:p14="http://schemas.microsoft.com/office/powerpoint/2010/main" val="2170826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80999" y="1719071"/>
            <a:ext cx="8407893" cy="4806274"/>
          </a:xfrm>
        </p:spPr>
        <p:txBody>
          <a:bodyPr>
            <a:normAutofit fontScale="77500" lnSpcReduction="20000"/>
          </a:bodyPr>
          <a:lstStyle/>
          <a:p>
            <a:pPr marL="0" indent="0" algn="just">
              <a:buNone/>
            </a:pPr>
            <a:r>
              <a:rPr lang="tr-TR" i="1" dirty="0">
                <a:latin typeface="Calibri" panose="020F0502020204030204" pitchFamily="34" charset="0"/>
                <a:cs typeface="Calibri" panose="020F0502020204030204" pitchFamily="34" charset="0"/>
              </a:rPr>
              <a:t>“  …Anayasa’nın </a:t>
            </a:r>
            <a:r>
              <a:rPr lang="tr-TR" b="1" i="1" dirty="0">
                <a:latin typeface="Calibri" panose="020F0502020204030204" pitchFamily="34" charset="0"/>
                <a:cs typeface="Calibri" panose="020F0502020204030204" pitchFamily="34" charset="0"/>
              </a:rPr>
              <a:t>125</a:t>
            </a:r>
            <a:r>
              <a:rPr lang="tr-TR" i="1" dirty="0">
                <a:latin typeface="Calibri" panose="020F0502020204030204" pitchFamily="34" charset="0"/>
                <a:cs typeface="Calibri" panose="020F0502020204030204" pitchFamily="34" charset="0"/>
              </a:rPr>
              <a:t> maddesinin birinci fıkrasında, “idarenin her türlü eylem ve işlemlerine karşı yargı yolu açıktır”; </a:t>
            </a:r>
            <a:r>
              <a:rPr lang="tr-TR" b="1" i="1" dirty="0">
                <a:latin typeface="Calibri" panose="020F0502020204030204" pitchFamily="34" charset="0"/>
                <a:cs typeface="Calibri" panose="020F0502020204030204" pitchFamily="34" charset="0"/>
              </a:rPr>
              <a:t>140.</a:t>
            </a:r>
            <a:r>
              <a:rPr lang="tr-TR" i="1" dirty="0">
                <a:latin typeface="Calibri" panose="020F0502020204030204" pitchFamily="34" charset="0"/>
                <a:cs typeface="Calibri" panose="020F0502020204030204" pitchFamily="34" charset="0"/>
              </a:rPr>
              <a:t> maddesinin birinci fıkrasında, “Hakimler ve savcılar adlî ve idarî yargı hâkim ve savcıları olarak görev yaparlar”; </a:t>
            </a:r>
            <a:r>
              <a:rPr lang="tr-TR" b="1" i="1" dirty="0">
                <a:latin typeface="Calibri" panose="020F0502020204030204" pitchFamily="34" charset="0"/>
                <a:cs typeface="Calibri" panose="020F0502020204030204" pitchFamily="34" charset="0"/>
              </a:rPr>
              <a:t>142.</a:t>
            </a:r>
            <a:r>
              <a:rPr lang="tr-TR" i="1" dirty="0">
                <a:latin typeface="Calibri" panose="020F0502020204030204" pitchFamily="34" charset="0"/>
                <a:cs typeface="Calibri" panose="020F0502020204030204" pitchFamily="34" charset="0"/>
              </a:rPr>
              <a:t> maddesinde “Mahkemelerin kuruluşu, görev ve yetkileri, işleyişi ve yargılama usulleri kanunla düzenlenir”; </a:t>
            </a:r>
            <a:r>
              <a:rPr lang="tr-TR" b="1" i="1" dirty="0">
                <a:latin typeface="Calibri" panose="020F0502020204030204" pitchFamily="34" charset="0"/>
                <a:cs typeface="Calibri" panose="020F0502020204030204" pitchFamily="34" charset="0"/>
              </a:rPr>
              <a:t>155.</a:t>
            </a:r>
            <a:r>
              <a:rPr lang="tr-TR" i="1" dirty="0">
                <a:latin typeface="Calibri" panose="020F0502020204030204" pitchFamily="34" charset="0"/>
                <a:cs typeface="Calibri" panose="020F0502020204030204" pitchFamily="34" charset="0"/>
              </a:rPr>
              <a:t> maddesinin birinci fıkrasında da, “Danıştay, idarî mahkemelerce verilen kanunun başka bir idarî yargı merciine bırakmadığı karar ve hükümlerin son inceleme merciidir. Kanunda gösterilen belli davalara da ilk ve son derece mahkemesi olarak bakar” denilmektedir. Bu kurallara göre, </a:t>
            </a:r>
            <a:r>
              <a:rPr lang="tr-TR" b="1" i="1" dirty="0">
                <a:latin typeface="Calibri" panose="020F0502020204030204" pitchFamily="34" charset="0"/>
                <a:cs typeface="Calibri" panose="020F0502020204030204" pitchFamily="34" charset="0"/>
              </a:rPr>
              <a:t>Anayasa’da idarî ve adlî yargının ayrılığı kabul edilmiştir</a:t>
            </a:r>
            <a:r>
              <a:rPr lang="tr-TR" i="1" dirty="0">
                <a:latin typeface="Calibri" panose="020F0502020204030204" pitchFamily="34" charset="0"/>
                <a:cs typeface="Calibri" panose="020F0502020204030204" pitchFamily="34" charset="0"/>
              </a:rPr>
              <a:t>. Bu ayrım uyarınca idarenin </a:t>
            </a:r>
            <a:r>
              <a:rPr lang="tr-TR" b="1" i="1" dirty="0">
                <a:latin typeface="Calibri" panose="020F0502020204030204" pitchFamily="34" charset="0"/>
                <a:cs typeface="Calibri" panose="020F0502020204030204" pitchFamily="34" charset="0"/>
              </a:rPr>
              <a:t>kamu gücü</a:t>
            </a:r>
            <a:r>
              <a:rPr lang="tr-TR" i="1" dirty="0">
                <a:latin typeface="Calibri" panose="020F0502020204030204" pitchFamily="34" charset="0"/>
                <a:cs typeface="Calibri" panose="020F0502020204030204" pitchFamily="34" charset="0"/>
              </a:rPr>
              <a:t> kullandığı ve </a:t>
            </a:r>
            <a:r>
              <a:rPr lang="tr-TR" b="1" i="1" dirty="0">
                <a:latin typeface="Calibri" panose="020F0502020204030204" pitchFamily="34" charset="0"/>
                <a:cs typeface="Calibri" panose="020F0502020204030204" pitchFamily="34" charset="0"/>
              </a:rPr>
              <a:t>kamu hukuku alanına giren işlem ve eylemleri</a:t>
            </a:r>
            <a:r>
              <a:rPr lang="tr-TR" i="1" dirty="0">
                <a:latin typeface="Calibri" panose="020F0502020204030204" pitchFamily="34" charset="0"/>
                <a:cs typeface="Calibri" panose="020F0502020204030204" pitchFamily="34" charset="0"/>
              </a:rPr>
              <a:t> idarî yargı, özel hukuk alanına giren işlemleri de adli yargı denetimine tâbi olacaktır. Buna bağlı olarak idarî yargının görev alanına giren bir uyuşmazlığın çözümünde adlî yargının görevlendirilmesi konusunda </a:t>
            </a:r>
            <a:r>
              <a:rPr lang="tr-TR" b="1" i="1" dirty="0">
                <a:latin typeface="Calibri" panose="020F0502020204030204" pitchFamily="34" charset="0"/>
                <a:cs typeface="Calibri" panose="020F0502020204030204" pitchFamily="34" charset="0"/>
              </a:rPr>
              <a:t>yasakoyucunun geniş takdir hakkının bulunduğunu söylemek olanaklı değildir.</a:t>
            </a:r>
            <a:endParaRPr lang="en-US" dirty="0">
              <a:latin typeface="Calibri" panose="020F0502020204030204" pitchFamily="34" charset="0"/>
              <a:cs typeface="Calibri" panose="020F0502020204030204" pitchFamily="34" charset="0"/>
            </a:endParaRPr>
          </a:p>
          <a:p>
            <a:pPr marL="0" indent="0" algn="just">
              <a:buNone/>
            </a:pPr>
            <a:r>
              <a:rPr lang="tr-TR" i="1" dirty="0">
                <a:latin typeface="Calibri" panose="020F0502020204030204" pitchFamily="34" charset="0"/>
                <a:cs typeface="Calibri" panose="020F0502020204030204" pitchFamily="34" charset="0"/>
              </a:rPr>
              <a:t> Ceza hukukundaki gelişmelere koşut olarak, kimi yasal düzenlemelerde basit nitelikte görülen suçlar hakkında idari yaptırımlara yer verildiği görülmektedir. </a:t>
            </a:r>
            <a:r>
              <a:rPr lang="tr-TR" b="1" i="1" dirty="0">
                <a:latin typeface="Calibri" panose="020F0502020204030204" pitchFamily="34" charset="0"/>
                <a:cs typeface="Calibri" panose="020F0502020204030204" pitchFamily="34" charset="0"/>
              </a:rPr>
              <a:t>Daha ağır suç</a:t>
            </a:r>
            <a:r>
              <a:rPr lang="tr-TR" i="1" dirty="0">
                <a:latin typeface="Calibri" panose="020F0502020204030204" pitchFamily="34" charset="0"/>
                <a:cs typeface="Calibri" panose="020F0502020204030204" pitchFamily="34" charset="0"/>
              </a:rPr>
              <a:t> oluşturan eylemler için verilen idari para cezalarına karşı yapılacak başvurularda konunun idare hukukundan çok ceza hukukunu ilgilendirmesi nedeniyle adli yargının görevli olması doğaldır. Ancak, idare hukuku esaslarına göre tesis edilen bir idari işlemin, sadece para cezası yaptırımı içermesine bakılarak denetiminin idari yargı alanından çıkarılarak adli yargıya bırakılması olanaklı değildir...”</a:t>
            </a:r>
            <a:endParaRPr lang="en-US" dirty="0">
              <a:latin typeface="Calibri" panose="020F0502020204030204" pitchFamily="34" charset="0"/>
              <a:cs typeface="Calibri" panose="020F0502020204030204" pitchFamily="34" charset="0"/>
            </a:endParaRPr>
          </a:p>
          <a:p>
            <a:endParaRPr lang="en-US" dirty="0"/>
          </a:p>
        </p:txBody>
      </p:sp>
      <p:sp>
        <p:nvSpPr>
          <p:cNvPr id="2" name="Başlık 1"/>
          <p:cNvSpPr>
            <a:spLocks noGrp="1"/>
          </p:cNvSpPr>
          <p:nvPr>
            <p:ph type="title"/>
          </p:nvPr>
        </p:nvSpPr>
        <p:spPr/>
        <p:txBody>
          <a:bodyPr>
            <a:normAutofit/>
          </a:bodyPr>
          <a:lstStyle/>
          <a:p>
            <a:r>
              <a:rPr lang="en-US" sz="2000" dirty="0">
                <a:latin typeface="Gill Sans MT" panose="020B0502020104020203" pitchFamily="34" charset="0"/>
              </a:rPr>
              <a:t>7.Hafta</a:t>
            </a:r>
            <a:r>
              <a:rPr lang="tr-TR" sz="2000" b="1" dirty="0">
                <a:latin typeface="Gill Sans MT" panose="020B0502020104020203" pitchFamily="34" charset="0"/>
              </a:rPr>
              <a:t/>
            </a:r>
            <a:br>
              <a:rPr lang="tr-TR" sz="2000" b="1" dirty="0">
                <a:latin typeface="Gill Sans MT" panose="020B0502020104020203" pitchFamily="34" charset="0"/>
              </a:rPr>
            </a:br>
            <a:r>
              <a:rPr lang="fi-FI" sz="2000" b="1" dirty="0">
                <a:latin typeface="Gill Sans MT" panose="020B0502020104020203" pitchFamily="34" charset="0"/>
              </a:rPr>
              <a:t>Anayasa Mahkemesi Karar</a:t>
            </a:r>
            <a:r>
              <a:rPr lang="tr-TR" sz="2000" b="1" dirty="0">
                <a:latin typeface="Gill Sans MT" panose="020B0502020104020203" pitchFamily="34" charset="0"/>
              </a:rPr>
              <a:t>I</a:t>
            </a:r>
            <a:r>
              <a:rPr lang="fi-FI" sz="2000" b="1" dirty="0">
                <a:latin typeface="Gill Sans MT" panose="020B0502020104020203" pitchFamily="34" charset="0"/>
              </a:rPr>
              <a:t>, E. 2005/108, K. 2006/35, T. 01.03.2006</a:t>
            </a:r>
            <a:endParaRPr lang="en-US" sz="2000" b="1" dirty="0">
              <a:latin typeface="Gill Sans MT" panose="020B0502020104020203" pitchFamily="34" charset="0"/>
            </a:endParaRPr>
          </a:p>
        </p:txBody>
      </p:sp>
    </p:spTree>
    <p:extLst>
      <p:ext uri="{BB962C8B-B14F-4D97-AF65-F5344CB8AC3E}">
        <p14:creationId xmlns="" xmlns:p14="http://schemas.microsoft.com/office/powerpoint/2010/main" val="2117079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80999" y="1719070"/>
            <a:ext cx="8407893" cy="4878281"/>
          </a:xfrm>
        </p:spPr>
        <p:txBody>
          <a:bodyPr>
            <a:normAutofit/>
          </a:bodyPr>
          <a:lstStyle/>
          <a:p>
            <a:pPr algn="just"/>
            <a:r>
              <a:rPr lang="tr-TR" b="1" dirty="0">
                <a:latin typeface="Calibri" panose="020F0502020204030204" pitchFamily="34" charset="0"/>
                <a:cs typeface="Calibri" panose="020F0502020204030204" pitchFamily="34" charset="0"/>
              </a:rPr>
              <a:t>Kamu Gücü:</a:t>
            </a:r>
            <a:r>
              <a:rPr lang="tr-TR" dirty="0">
                <a:latin typeface="Calibri" panose="020F0502020204030204" pitchFamily="34" charset="0"/>
                <a:cs typeface="Calibri" panose="020F0502020204030204" pitchFamily="34" charset="0"/>
              </a:rPr>
              <a:t> İdarenin kamu gücüne dayanarak yaptığı tüm işlem ve eylemlerden doğan uyuşmazlıklarda idari yargı görevlidir. </a:t>
            </a:r>
            <a:endParaRPr lang="en-US" dirty="0">
              <a:latin typeface="Calibri" panose="020F0502020204030204" pitchFamily="34" charset="0"/>
              <a:cs typeface="Calibri" panose="020F0502020204030204" pitchFamily="34" charset="0"/>
            </a:endParaRPr>
          </a:p>
          <a:p>
            <a:pPr algn="just"/>
            <a:r>
              <a:rPr lang="tr-TR" b="1" dirty="0">
                <a:latin typeface="Calibri" panose="020F0502020204030204" pitchFamily="34" charset="0"/>
                <a:cs typeface="Calibri" panose="020F0502020204030204" pitchFamily="34" charset="0"/>
              </a:rPr>
              <a:t>Kamu Hizmeti:</a:t>
            </a:r>
            <a:r>
              <a:rPr lang="tr-TR" dirty="0">
                <a:latin typeface="Calibri" panose="020F0502020204030204" pitchFamily="34" charset="0"/>
                <a:cs typeface="Calibri" panose="020F0502020204030204" pitchFamily="34" charset="0"/>
              </a:rPr>
              <a:t> Bir kamu hizmetinin kuruluş ve işleyişinden kaynaklanan uyuşmazlıklar idari yargının görev alanına girer. </a:t>
            </a:r>
            <a:endParaRPr lang="en-US" dirty="0">
              <a:latin typeface="Calibri" panose="020F0502020204030204" pitchFamily="34" charset="0"/>
              <a:cs typeface="Calibri" panose="020F0502020204030204" pitchFamily="34" charset="0"/>
            </a:endParaRPr>
          </a:p>
          <a:p>
            <a:pPr algn="just"/>
            <a:r>
              <a:rPr lang="tr-TR" b="1" dirty="0">
                <a:latin typeface="Calibri" panose="020F0502020204030204" pitchFamily="34" charset="0"/>
                <a:cs typeface="Calibri" panose="020F0502020204030204" pitchFamily="34" charset="0"/>
              </a:rPr>
              <a:t>İdari İşlem/eylem</a:t>
            </a:r>
            <a:endParaRPr lang="en-US" dirty="0">
              <a:latin typeface="Calibri" panose="020F0502020204030204" pitchFamily="34" charset="0"/>
              <a:cs typeface="Calibri" panose="020F0502020204030204" pitchFamily="34" charset="0"/>
            </a:endParaRPr>
          </a:p>
          <a:p>
            <a:pPr algn="just"/>
            <a:r>
              <a:rPr lang="tr-TR" b="1" dirty="0">
                <a:latin typeface="Calibri" panose="020F0502020204030204" pitchFamily="34" charset="0"/>
                <a:cs typeface="Calibri" panose="020F0502020204030204" pitchFamily="34" charset="0"/>
              </a:rPr>
              <a:t>İdari Sözleşme</a:t>
            </a:r>
            <a:endParaRPr lang="en-US" dirty="0">
              <a:latin typeface="Calibri" panose="020F0502020204030204" pitchFamily="34" charset="0"/>
              <a:cs typeface="Calibri" panose="020F0502020204030204" pitchFamily="34" charset="0"/>
            </a:endParaRPr>
          </a:p>
          <a:p>
            <a:endParaRPr lang="tr-TR" dirty="0">
              <a:latin typeface="Calibri" panose="020F0502020204030204" pitchFamily="34" charset="0"/>
              <a:cs typeface="Calibri" panose="020F0502020204030204" pitchFamily="34" charset="0"/>
            </a:endParaRPr>
          </a:p>
          <a:p>
            <a:endParaRPr lang="tr-TR" dirty="0">
              <a:latin typeface="Calibri" panose="020F0502020204030204" pitchFamily="34" charset="0"/>
              <a:cs typeface="Calibri" panose="020F0502020204030204" pitchFamily="34" charset="0"/>
            </a:endParaRPr>
          </a:p>
          <a:p>
            <a:endParaRPr lang="tr-TR" dirty="0">
              <a:latin typeface="Calibri" panose="020F0502020204030204" pitchFamily="34" charset="0"/>
              <a:cs typeface="Calibri" panose="020F0502020204030204" pitchFamily="34" charset="0"/>
            </a:endParaRPr>
          </a:p>
          <a:p>
            <a:endParaRPr lang="tr-TR" dirty="0">
              <a:latin typeface="Calibri" panose="020F0502020204030204" pitchFamily="34" charset="0"/>
              <a:cs typeface="Calibri" panose="020F0502020204030204" pitchFamily="34" charset="0"/>
            </a:endParaRPr>
          </a:p>
          <a:p>
            <a:endParaRPr lang="tr-TR" dirty="0">
              <a:latin typeface="Calibri" panose="020F0502020204030204" pitchFamily="34" charset="0"/>
              <a:cs typeface="Calibri" panose="020F0502020204030204" pitchFamily="34" charset="0"/>
            </a:endParaRPr>
          </a:p>
          <a:p>
            <a:pPr marL="0" indent="0">
              <a:buNone/>
            </a:pPr>
            <a:r>
              <a:rPr lang="tr-TR" sz="1800" b="1" i="1" dirty="0">
                <a:latin typeface="Calibri" panose="020F0502020204030204" pitchFamily="34" charset="0"/>
                <a:cs typeface="Calibri" panose="020F0502020204030204" pitchFamily="34" charset="0"/>
              </a:rPr>
              <a:t>Araştırınız: </a:t>
            </a:r>
            <a:r>
              <a:rPr lang="tr-TR" sz="1800" i="1" dirty="0">
                <a:latin typeface="Calibri" panose="020F0502020204030204" pitchFamily="34" charset="0"/>
                <a:cs typeface="Calibri" panose="020F0502020204030204" pitchFamily="34" charset="0"/>
              </a:rPr>
              <a:t>Hâkimiyet-Temşiyet Tasarrufları</a:t>
            </a:r>
          </a:p>
          <a:p>
            <a:pPr marL="0" indent="0">
              <a:buNone/>
            </a:pPr>
            <a:r>
              <a:rPr lang="tr-TR" sz="1800" b="1" i="1" dirty="0">
                <a:latin typeface="Calibri" panose="020F0502020204030204" pitchFamily="34" charset="0"/>
                <a:cs typeface="Calibri" panose="020F0502020204030204" pitchFamily="34" charset="0"/>
              </a:rPr>
              <a:t>Araştırınız: </a:t>
            </a:r>
            <a:r>
              <a:rPr lang="tr-TR" sz="1800" i="1" dirty="0">
                <a:latin typeface="Calibri" panose="020F0502020204030204" pitchFamily="34" charset="0"/>
                <a:cs typeface="Calibri" panose="020F0502020204030204" pitchFamily="34" charset="0"/>
              </a:rPr>
              <a:t>Fransız Uyuşmazlık Mahkemesi’nin “Blanco” Kararı</a:t>
            </a:r>
            <a:endParaRPr lang="en-US" sz="1800" i="1" dirty="0"/>
          </a:p>
        </p:txBody>
      </p:sp>
      <p:sp>
        <p:nvSpPr>
          <p:cNvPr id="2" name="Başlık 1"/>
          <p:cNvSpPr>
            <a:spLocks noGrp="1"/>
          </p:cNvSpPr>
          <p:nvPr>
            <p:ph type="title"/>
          </p:nvPr>
        </p:nvSpPr>
        <p:spPr/>
        <p:txBody>
          <a:bodyPr>
            <a:normAutofit fontScale="90000"/>
          </a:bodyPr>
          <a:lstStyle/>
          <a:p>
            <a:r>
              <a:rPr lang="en-US" sz="2400" dirty="0">
                <a:latin typeface="Gill Sans MT" panose="020B0502020104020203" pitchFamily="34" charset="0"/>
              </a:rPr>
              <a:t>7.Hafta</a:t>
            </a:r>
            <a:r>
              <a:rPr lang="tr-TR" sz="2400" b="1" dirty="0">
                <a:latin typeface="Gill Sans MT" panose="020B0502020104020203" pitchFamily="34" charset="0"/>
              </a:rPr>
              <a:t/>
            </a:r>
            <a:br>
              <a:rPr lang="tr-TR" sz="2400" b="1" dirty="0">
                <a:latin typeface="Gill Sans MT" panose="020B0502020104020203" pitchFamily="34" charset="0"/>
              </a:rPr>
            </a:br>
            <a:r>
              <a:rPr lang="en-US" sz="2400" b="1" dirty="0">
                <a:latin typeface="Gill Sans MT" panose="020B0502020104020203" pitchFamily="34" charset="0"/>
              </a:rPr>
              <a:t>İDARİ YARGININ GÖREV ALANINI BELİRLEMEKTE KULLANILAN ÖLÇÜTLER</a:t>
            </a:r>
          </a:p>
        </p:txBody>
      </p:sp>
    </p:spTree>
    <p:extLst>
      <p:ext uri="{BB962C8B-B14F-4D97-AF65-F5344CB8AC3E}">
        <p14:creationId xmlns="" xmlns:p14="http://schemas.microsoft.com/office/powerpoint/2010/main" val="1690469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80999" y="1719070"/>
            <a:ext cx="8407893" cy="4950289"/>
          </a:xfrm>
        </p:spPr>
        <p:txBody>
          <a:bodyPr>
            <a:normAutofit fontScale="77500" lnSpcReduction="20000"/>
          </a:bodyPr>
          <a:lstStyle/>
          <a:p>
            <a:pPr algn="just"/>
            <a:endParaRPr lang="tr-TR" b="1" dirty="0">
              <a:latin typeface="Calibri" panose="020F0502020204030204" pitchFamily="34" charset="0"/>
              <a:cs typeface="Calibri" panose="020F0502020204030204" pitchFamily="34" charset="0"/>
            </a:endParaRPr>
          </a:p>
          <a:p>
            <a:pPr algn="just"/>
            <a:r>
              <a:rPr lang="tr-TR" sz="1900" b="1" dirty="0">
                <a:latin typeface="Calibri" panose="020F0502020204030204" pitchFamily="34" charset="0"/>
                <a:cs typeface="Calibri" panose="020F0502020204030204" pitchFamily="34" charset="0"/>
              </a:rPr>
              <a:t>2918 Sayılı Karayolları Trafik Kanunu, md. 110/1: </a:t>
            </a:r>
            <a:r>
              <a:rPr lang="tr-TR" sz="1900" dirty="0">
                <a:latin typeface="Calibri" panose="020F0502020204030204" pitchFamily="34" charset="0"/>
                <a:cs typeface="Calibri" panose="020F0502020204030204" pitchFamily="34" charset="0"/>
              </a:rPr>
              <a:t>İşleteni veya sahibi Devlet ve diğer kamu kuruluşları olan araçların sebebiyet verdiği zararlara ilişkin olanları dâhil, bu Kanundan doğan sorumluluk davaları, adli yargıda görülür. Zarar görenin kamu görevlisi olması, bu fıkra hükmünün uygulanmasını önlemez. Hemzemin geçitte meydana gelen tren-trafik kazalarında da bu Kanun hükümleri uygulanır.</a:t>
            </a:r>
          </a:p>
          <a:p>
            <a:pPr algn="just"/>
            <a:endParaRPr lang="en-US" sz="1900" dirty="0">
              <a:latin typeface="Calibri" panose="020F0502020204030204" pitchFamily="34" charset="0"/>
              <a:cs typeface="Calibri" panose="020F0502020204030204" pitchFamily="34" charset="0"/>
            </a:endParaRPr>
          </a:p>
          <a:p>
            <a:pPr algn="just"/>
            <a:r>
              <a:rPr lang="tr-TR" sz="1900" b="1" dirty="0">
                <a:latin typeface="Calibri" panose="020F0502020204030204" pitchFamily="34" charset="0"/>
                <a:cs typeface="Calibri" panose="020F0502020204030204" pitchFamily="34" charset="0"/>
              </a:rPr>
              <a:t>2004 Sayılı İcra İflas Kanunu, md. 5: </a:t>
            </a:r>
            <a:r>
              <a:rPr lang="tr-TR" sz="1900" dirty="0">
                <a:latin typeface="Calibri" panose="020F0502020204030204" pitchFamily="34" charset="0"/>
                <a:cs typeface="Calibri" panose="020F0502020204030204" pitchFamily="34" charset="0"/>
              </a:rPr>
              <a:t>İcra ve İflas Dairesi görevlilerinin kusurlarından doğan tazminat davaları, ancak idare aleyhine açılabilir. Devletin, zararın meydana gelmesinde kusuru bulunan görevlilere rücu hakkı saklıdır. Bu davalara adliye mahkemelerinde bakılır.</a:t>
            </a:r>
          </a:p>
          <a:p>
            <a:pPr algn="just"/>
            <a:endParaRPr lang="en-US" sz="1900" dirty="0">
              <a:latin typeface="Calibri" panose="020F0502020204030204" pitchFamily="34" charset="0"/>
              <a:cs typeface="Calibri" panose="020F0502020204030204" pitchFamily="34" charset="0"/>
            </a:endParaRPr>
          </a:p>
          <a:p>
            <a:pPr algn="just"/>
            <a:r>
              <a:rPr lang="tr-TR" sz="1900" b="1" dirty="0">
                <a:latin typeface="Calibri" panose="020F0502020204030204" pitchFamily="34" charset="0"/>
                <a:cs typeface="Calibri" panose="020F0502020204030204" pitchFamily="34" charset="0"/>
              </a:rPr>
              <a:t>4721 sayılı Türk Medeni Kanunu, md. 1007</a:t>
            </a:r>
            <a:r>
              <a:rPr lang="tr-TR" sz="1900" dirty="0">
                <a:latin typeface="Calibri" panose="020F0502020204030204" pitchFamily="34" charset="0"/>
                <a:cs typeface="Calibri" panose="020F0502020204030204" pitchFamily="34" charset="0"/>
              </a:rPr>
              <a:t>: Tapu sicilinin tutulmasından doğan bütün zararlardan Devlet sorumludur. Devlet, zararın doğmasında kusuru bulunan görevlilere rücu eder. Devletin sorumluluğuna ilişkin davalar, tapu sicilinin bulunduğu yer mahkemesinde görülür. </a:t>
            </a:r>
          </a:p>
          <a:p>
            <a:pPr marL="45720" indent="0" algn="just">
              <a:buNone/>
            </a:pPr>
            <a:r>
              <a:rPr lang="tr-TR" sz="1900" i="1" dirty="0">
                <a:latin typeface="Calibri" panose="020F0502020204030204" pitchFamily="34" charset="0"/>
                <a:cs typeface="Calibri" panose="020F0502020204030204" pitchFamily="34" charset="0"/>
              </a:rPr>
              <a:t>(</a:t>
            </a:r>
            <a:r>
              <a:rPr lang="tr-TR" sz="1800" i="1" dirty="0">
                <a:latin typeface="Calibri" panose="020F0502020204030204" pitchFamily="34" charset="0"/>
                <a:cs typeface="Calibri" panose="020F0502020204030204" pitchFamily="34" charset="0"/>
              </a:rPr>
              <a:t>Maddede açık bir düzenleme yoktur. Dolayısıyla davanın idari yargının görev alanına gireceği düşünülebilir. Ancak içtihatlarda adli yargının görevli olduğu kabul edilmiştir</a:t>
            </a:r>
            <a:r>
              <a:rPr lang="tr-TR" sz="1600" i="1" dirty="0">
                <a:latin typeface="Calibri" panose="020F0502020204030204" pitchFamily="34" charset="0"/>
                <a:cs typeface="Calibri" panose="020F0502020204030204" pitchFamily="34" charset="0"/>
              </a:rPr>
              <a:t>.</a:t>
            </a:r>
            <a:r>
              <a:rPr lang="tr-TR" sz="1900" i="1" dirty="0">
                <a:latin typeface="Calibri" panose="020F0502020204030204" pitchFamily="34" charset="0"/>
                <a:cs typeface="Calibri" panose="020F0502020204030204" pitchFamily="34" charset="0"/>
              </a:rPr>
              <a:t>)</a:t>
            </a:r>
          </a:p>
          <a:p>
            <a:pPr marL="45720" indent="0" algn="just">
              <a:buNone/>
            </a:pPr>
            <a:endParaRPr lang="en-US" sz="1900" dirty="0">
              <a:latin typeface="Calibri" panose="020F0502020204030204" pitchFamily="34" charset="0"/>
              <a:cs typeface="Calibri" panose="020F0502020204030204" pitchFamily="34" charset="0"/>
            </a:endParaRPr>
          </a:p>
          <a:p>
            <a:r>
              <a:rPr lang="tr-TR" sz="1900" b="1" dirty="0">
                <a:latin typeface="Calibri" panose="020F0502020204030204" pitchFamily="34" charset="0"/>
                <a:cs typeface="Calibri" panose="020F0502020204030204" pitchFamily="34" charset="0"/>
              </a:rPr>
              <a:t>3402 Sayılı Kadastro Kanunu, md. 24/1:</a:t>
            </a:r>
            <a:r>
              <a:rPr lang="tr-TR" sz="1900" dirty="0">
                <a:latin typeface="Calibri" panose="020F0502020204030204" pitchFamily="34" charset="0"/>
                <a:cs typeface="Calibri" panose="020F0502020204030204" pitchFamily="34" charset="0"/>
              </a:rPr>
              <a:t> Genel mahkemelere ait olup da bu Kanunun uygulanması ile ilgili dava ve işlere belirlenen usul ve esaslara göre bakmak üzere her kadastro bölgesinde tek hakimli ve Asliye Mahkemesi sıfatını haiz yeter sayıda kadastro mahkemesi kurulur…</a:t>
            </a:r>
            <a:endParaRPr lang="en-US" sz="1900" dirty="0">
              <a:latin typeface="Calibri" panose="020F0502020204030204" pitchFamily="34" charset="0"/>
              <a:cs typeface="Calibri" panose="020F0502020204030204" pitchFamily="34" charset="0"/>
            </a:endParaRPr>
          </a:p>
          <a:p>
            <a:endParaRPr lang="en-US" dirty="0"/>
          </a:p>
        </p:txBody>
      </p:sp>
      <p:sp>
        <p:nvSpPr>
          <p:cNvPr id="2" name="Başlık 1"/>
          <p:cNvSpPr>
            <a:spLocks noGrp="1"/>
          </p:cNvSpPr>
          <p:nvPr>
            <p:ph type="title"/>
          </p:nvPr>
        </p:nvSpPr>
        <p:spPr/>
        <p:txBody>
          <a:bodyPr>
            <a:normAutofit fontScale="90000"/>
          </a:bodyPr>
          <a:lstStyle/>
          <a:p>
            <a:r>
              <a:rPr lang="en-US" sz="2400" dirty="0">
                <a:latin typeface="Gill Sans MT" panose="020B0502020104020203" pitchFamily="34" charset="0"/>
              </a:rPr>
              <a:t>7.Hafta</a:t>
            </a:r>
            <a:r>
              <a:rPr lang="tr-TR" sz="2400" b="1" dirty="0">
                <a:latin typeface="+mn-lt"/>
              </a:rPr>
              <a:t/>
            </a:r>
            <a:br>
              <a:rPr lang="tr-TR" sz="2400" b="1" dirty="0">
                <a:latin typeface="+mn-lt"/>
              </a:rPr>
            </a:br>
            <a:r>
              <a:rPr lang="en-US" sz="2400" b="1" dirty="0">
                <a:latin typeface="+mn-lt"/>
              </a:rPr>
              <a:t>YASA İLE İDARİ YARGININ GÖREV ALANI DIŞINDA TUTULAN UYUŞMAZLIK ÖRNEKLERİ</a:t>
            </a:r>
          </a:p>
        </p:txBody>
      </p:sp>
    </p:spTree>
    <p:extLst>
      <p:ext uri="{BB962C8B-B14F-4D97-AF65-F5344CB8AC3E}">
        <p14:creationId xmlns="" xmlns:p14="http://schemas.microsoft.com/office/powerpoint/2010/main" val="399480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628800"/>
            <a:ext cx="8229600" cy="4896544"/>
          </a:xfrm>
        </p:spPr>
        <p:txBody>
          <a:bodyPr>
            <a:noAutofit/>
          </a:bodyPr>
          <a:lstStyle/>
          <a:p>
            <a:pPr algn="just"/>
            <a:r>
              <a:rPr lang="tr-TR" sz="1400" b="1" dirty="0">
                <a:latin typeface="Calibri" panose="020F0502020204030204" pitchFamily="34" charset="0"/>
                <a:cs typeface="Calibri" panose="020F0502020204030204" pitchFamily="34" charset="0"/>
              </a:rPr>
              <a:t>5490 Sayılı Nüfus Hizmetleri Kanunu, md. 36/1-a:</a:t>
            </a:r>
            <a:r>
              <a:rPr lang="tr-TR" sz="1400" dirty="0">
                <a:latin typeface="Calibri" panose="020F0502020204030204" pitchFamily="34" charset="0"/>
                <a:cs typeface="Calibri" panose="020F0502020204030204" pitchFamily="34" charset="0"/>
              </a:rPr>
              <a:t> Nüfus kayıtlarına ilişkin düzeltme davaları, düzeltmeyi isteyen şahıslar ile ilgili resmî dairenin göstereceği lüzum üzerine Cumhuriyet savcıları tarafından yerleşim yeri adresinin bulunduğu yerdeki görevli asliye hukuk mahkemesinde açılır.</a:t>
            </a:r>
            <a:endParaRPr lang="en-US" sz="1400" dirty="0">
              <a:latin typeface="Calibri" panose="020F0502020204030204" pitchFamily="34" charset="0"/>
              <a:cs typeface="Calibri" panose="020F0502020204030204" pitchFamily="34" charset="0"/>
            </a:endParaRPr>
          </a:p>
          <a:p>
            <a:pPr algn="just"/>
            <a:r>
              <a:rPr lang="tr-TR" sz="1400" b="1" dirty="0">
                <a:latin typeface="Calibri" panose="020F0502020204030204" pitchFamily="34" charset="0"/>
                <a:cs typeface="Calibri" panose="020F0502020204030204" pitchFamily="34" charset="0"/>
              </a:rPr>
              <a:t>6100 Sayılı Hukuk Muhakemeleri Kanunu, md. 46/1:</a:t>
            </a:r>
            <a:r>
              <a:rPr lang="tr-TR" sz="1400" dirty="0">
                <a:latin typeface="Calibri" panose="020F0502020204030204" pitchFamily="34" charset="0"/>
                <a:cs typeface="Calibri" panose="020F0502020204030204" pitchFamily="34" charset="0"/>
              </a:rPr>
              <a:t> Hâkimlerin yargılama faaliyetinden dolayı… Devlet aleyhine tazminat davası açılabilir. </a:t>
            </a:r>
            <a:r>
              <a:rPr lang="tr-TR" sz="1400" b="1" dirty="0">
                <a:latin typeface="Calibri" panose="020F0502020204030204" pitchFamily="34" charset="0"/>
                <a:cs typeface="Calibri" panose="020F0502020204030204" pitchFamily="34" charset="0"/>
              </a:rPr>
              <a:t>md. 46/3:</a:t>
            </a:r>
            <a:r>
              <a:rPr lang="tr-TR" sz="1400" dirty="0">
                <a:latin typeface="Calibri" panose="020F0502020204030204" pitchFamily="34" charset="0"/>
                <a:cs typeface="Calibri" panose="020F0502020204030204" pitchFamily="34" charset="0"/>
              </a:rPr>
              <a:t> Devlet, ödediği tazminat nedeniyle, sorumlu hâkime ödeme tarihinden itibaren bir yıl içinde rücu eder. </a:t>
            </a:r>
            <a:r>
              <a:rPr lang="tr-TR" sz="1400" b="1" dirty="0">
                <a:latin typeface="Calibri" panose="020F0502020204030204" pitchFamily="34" charset="0"/>
                <a:cs typeface="Calibri" panose="020F0502020204030204" pitchFamily="34" charset="0"/>
              </a:rPr>
              <a:t>md. 47/1:</a:t>
            </a:r>
            <a:r>
              <a:rPr lang="tr-TR" sz="1400" dirty="0">
                <a:latin typeface="Calibri" panose="020F0502020204030204" pitchFamily="34" charset="0"/>
                <a:cs typeface="Calibri" panose="020F0502020204030204" pitchFamily="34" charset="0"/>
              </a:rPr>
              <a:t> Devlet aleyhine açılan tazminat davası, ilk derece ve bölge adliye mahkemesi hâkimlerinin fiil ve kararlarından dolayı, Yargıtay ilgili hukuk dairesinde; Yargıtay Başkan ve üyeleri ile kanunen onlarla aynı konumda olanların fiil ve kararlarından dolayı Yargıtay Dördüncü Hukuk Dairesinde ilk derece mahkemesi sıfatıyla görülür. Dava, bu dairenin Başkan ve üyelerinin fiil ve kararlarından dolayı ise yargılama Yargıtay Üçüncü Hukuk Dairesinde yapılır… </a:t>
            </a:r>
            <a:r>
              <a:rPr lang="tr-TR" sz="1400" b="1" dirty="0">
                <a:latin typeface="Calibri" panose="020F0502020204030204" pitchFamily="34" charset="0"/>
                <a:cs typeface="Calibri" panose="020F0502020204030204" pitchFamily="34" charset="0"/>
              </a:rPr>
              <a:t>md. 47/2:</a:t>
            </a:r>
            <a:r>
              <a:rPr lang="tr-TR" sz="1400" dirty="0">
                <a:latin typeface="Calibri" panose="020F0502020204030204" pitchFamily="34" charset="0"/>
                <a:cs typeface="Calibri" panose="020F0502020204030204" pitchFamily="34" charset="0"/>
              </a:rPr>
              <a:t> Devletin sorumlu hâkime karşı açacağı rücu davası, tazminat davasını karara bağlamış olan mahkemede görülür.</a:t>
            </a:r>
            <a:endParaRPr lang="en-US" sz="1400" dirty="0">
              <a:latin typeface="Calibri" panose="020F0502020204030204" pitchFamily="34" charset="0"/>
              <a:cs typeface="Calibri" panose="020F0502020204030204" pitchFamily="34" charset="0"/>
            </a:endParaRPr>
          </a:p>
          <a:p>
            <a:pPr algn="just"/>
            <a:r>
              <a:rPr lang="tr-TR" sz="1400" b="1" dirty="0">
                <a:latin typeface="Calibri" panose="020F0502020204030204" pitchFamily="34" charset="0"/>
                <a:cs typeface="Calibri" panose="020F0502020204030204" pitchFamily="34" charset="0"/>
              </a:rPr>
              <a:t>5326 Sayılı Kabahatler Kanunu, md. 3:</a:t>
            </a:r>
            <a:r>
              <a:rPr lang="tr-TR" sz="1400" dirty="0">
                <a:latin typeface="Calibri" panose="020F0502020204030204" pitchFamily="34" charset="0"/>
                <a:cs typeface="Calibri" panose="020F0502020204030204" pitchFamily="34" charset="0"/>
              </a:rPr>
              <a:t> Bu Kanunun genel hükümleri diğer kanunlardaki kabahatler hakkında da uygulanır. </a:t>
            </a:r>
            <a:r>
              <a:rPr lang="tr-TR" sz="1400" b="1" dirty="0">
                <a:latin typeface="Calibri" panose="020F0502020204030204" pitchFamily="34" charset="0"/>
                <a:cs typeface="Calibri" panose="020F0502020204030204" pitchFamily="34" charset="0"/>
              </a:rPr>
              <a:t>md. 27/1:</a:t>
            </a:r>
            <a:r>
              <a:rPr lang="tr-TR" sz="1400" dirty="0">
                <a:latin typeface="Calibri" panose="020F0502020204030204" pitchFamily="34" charset="0"/>
                <a:cs typeface="Calibri" panose="020F0502020204030204" pitchFamily="34" charset="0"/>
              </a:rPr>
              <a:t>  İdarî para cezası ve mülkiyetin kamuya geçirilmesine ilişkin idarî yaptırım kararına karşı, kararın tebliği veya tefhimi tarihinden itibaren en geç </a:t>
            </a:r>
            <a:r>
              <a:rPr lang="tr-TR" sz="1400" dirty="0" err="1">
                <a:latin typeface="Calibri" panose="020F0502020204030204" pitchFamily="34" charset="0"/>
                <a:cs typeface="Calibri" panose="020F0502020204030204" pitchFamily="34" charset="0"/>
              </a:rPr>
              <a:t>onbeş</a:t>
            </a:r>
            <a:r>
              <a:rPr lang="tr-TR" sz="1400" dirty="0">
                <a:latin typeface="Calibri" panose="020F0502020204030204" pitchFamily="34" charset="0"/>
                <a:cs typeface="Calibri" panose="020F0502020204030204" pitchFamily="34" charset="0"/>
              </a:rPr>
              <a:t> gün içinde, sulh ceza mahkemesine başvurulabilir…</a:t>
            </a:r>
            <a:endParaRPr lang="en-US" sz="1400" dirty="0">
              <a:latin typeface="Calibri" panose="020F0502020204030204" pitchFamily="34" charset="0"/>
              <a:cs typeface="Calibri" panose="020F0502020204030204" pitchFamily="34" charset="0"/>
            </a:endParaRPr>
          </a:p>
          <a:p>
            <a:pPr algn="just"/>
            <a:r>
              <a:rPr lang="tr-TR" sz="1400" b="1" dirty="0">
                <a:latin typeface="Calibri" panose="020F0502020204030204" pitchFamily="34" charset="0"/>
                <a:cs typeface="Calibri" panose="020F0502020204030204" pitchFamily="34" charset="0"/>
              </a:rPr>
              <a:t>5510 sayılı Sosyal Sigortalar ve Genel Sağlık Sigortası Kanunu, md. 101:</a:t>
            </a:r>
            <a:r>
              <a:rPr lang="tr-TR" sz="1400" dirty="0">
                <a:latin typeface="Calibri" panose="020F0502020204030204" pitchFamily="34" charset="0"/>
                <a:cs typeface="Calibri" panose="020F0502020204030204" pitchFamily="34" charset="0"/>
              </a:rPr>
              <a:t> “…bu Kanun hükümlerinin uygulanmasıyla ilgili ortaya çıkan uyuşmazlıklar iş mahkemelerinde görülür”.</a:t>
            </a:r>
            <a:endParaRPr lang="en-US" sz="1400" dirty="0">
              <a:latin typeface="Calibri" panose="020F0502020204030204" pitchFamily="34" charset="0"/>
              <a:cs typeface="Calibri" panose="020F0502020204030204" pitchFamily="34" charset="0"/>
            </a:endParaRPr>
          </a:p>
        </p:txBody>
      </p:sp>
      <p:sp>
        <p:nvSpPr>
          <p:cNvPr id="2" name="Başlık 1"/>
          <p:cNvSpPr>
            <a:spLocks noGrp="1"/>
          </p:cNvSpPr>
          <p:nvPr>
            <p:ph type="title"/>
          </p:nvPr>
        </p:nvSpPr>
        <p:spPr/>
        <p:txBody>
          <a:bodyPr>
            <a:normAutofit fontScale="90000"/>
          </a:bodyPr>
          <a:lstStyle/>
          <a:p>
            <a:r>
              <a:rPr lang="en-US" sz="2400" dirty="0">
                <a:latin typeface="Gill Sans MT" panose="020B0502020104020203" pitchFamily="34" charset="0"/>
              </a:rPr>
              <a:t>7.Hafta</a:t>
            </a:r>
            <a:r>
              <a:rPr lang="tr-TR" sz="2400" b="1" dirty="0">
                <a:latin typeface="Gill Sans MT" panose="020B0502020104020203" pitchFamily="34" charset="0"/>
              </a:rPr>
              <a:t/>
            </a:r>
            <a:br>
              <a:rPr lang="tr-TR" sz="2400" b="1" dirty="0">
                <a:latin typeface="Gill Sans MT" panose="020B0502020104020203" pitchFamily="34" charset="0"/>
              </a:rPr>
            </a:br>
            <a:r>
              <a:rPr lang="en-US" sz="2400" b="1" dirty="0">
                <a:latin typeface="Gill Sans MT" panose="020B0502020104020203" pitchFamily="34" charset="0"/>
              </a:rPr>
              <a:t>YASA İLE İDARİ YARGININ GÖREV ALANI DIŞINDA TUTULAN UYUŞMAZLIK ÖRNEKLERİ</a:t>
            </a:r>
          </a:p>
        </p:txBody>
      </p:sp>
    </p:spTree>
    <p:extLst>
      <p:ext uri="{BB962C8B-B14F-4D97-AF65-F5344CB8AC3E}">
        <p14:creationId xmlns="" xmlns:p14="http://schemas.microsoft.com/office/powerpoint/2010/main" val="2723359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80999" y="1719070"/>
            <a:ext cx="8407893" cy="4950289"/>
          </a:xfrm>
        </p:spPr>
        <p:txBody>
          <a:bodyPr>
            <a:normAutofit fontScale="47500" lnSpcReduction="20000"/>
          </a:bodyPr>
          <a:lstStyle/>
          <a:p>
            <a:pPr marL="0" indent="0" algn="just">
              <a:buNone/>
            </a:pPr>
            <a:r>
              <a:rPr lang="tr-TR" sz="3300" dirty="0">
                <a:latin typeface="Calibri" panose="020F0502020204030204" pitchFamily="34" charset="0"/>
                <a:cs typeface="Calibri" panose="020F0502020204030204" pitchFamily="34" charset="0"/>
              </a:rPr>
              <a:t>İdare tarafından gerçekleştirilen bir faaliyet, hukuka </a:t>
            </a:r>
            <a:r>
              <a:rPr lang="tr-TR" sz="3300" b="1" dirty="0">
                <a:latin typeface="Calibri" panose="020F0502020204030204" pitchFamily="34" charset="0"/>
                <a:cs typeface="Calibri" panose="020F0502020204030204" pitchFamily="34" charset="0"/>
              </a:rPr>
              <a:t>açık ve ağır</a:t>
            </a:r>
            <a:r>
              <a:rPr lang="tr-TR" sz="3300" dirty="0">
                <a:latin typeface="Calibri" panose="020F0502020204030204" pitchFamily="34" charset="0"/>
                <a:cs typeface="Calibri" panose="020F0502020204030204" pitchFamily="34" charset="0"/>
              </a:rPr>
              <a:t> bir biçimde aykırı olarak </a:t>
            </a:r>
            <a:r>
              <a:rPr lang="tr-TR" sz="3300" b="1" dirty="0">
                <a:latin typeface="Calibri" panose="020F0502020204030204" pitchFamily="34" charset="0"/>
                <a:cs typeface="Calibri" panose="020F0502020204030204" pitchFamily="34" charset="0"/>
              </a:rPr>
              <a:t>mülkiyet hakkı ya da kamu özgürlüklerine</a:t>
            </a:r>
            <a:r>
              <a:rPr lang="tr-TR" sz="3300" dirty="0">
                <a:latin typeface="Calibri" panose="020F0502020204030204" pitchFamily="34" charset="0"/>
                <a:cs typeface="Calibri" panose="020F0502020204030204" pitchFamily="34" charset="0"/>
              </a:rPr>
              <a:t> müdahale ediyorsa bu durum fiili yol olarak kabul edilir. Müdahale o kadar ağırdır ki bu ağırlık, söz konusu faaliyetin idarilik vasfını ortadan kaldırır, İdare tarafından gerçekleştirilmiş olsa da hizmet kusuru olarak değil, </a:t>
            </a:r>
            <a:r>
              <a:rPr lang="tr-TR" sz="3300" b="1" dirty="0">
                <a:latin typeface="Calibri" panose="020F0502020204030204" pitchFamily="34" charset="0"/>
                <a:cs typeface="Calibri" panose="020F0502020204030204" pitchFamily="34" charset="0"/>
              </a:rPr>
              <a:t>haksız fiil</a:t>
            </a:r>
            <a:r>
              <a:rPr lang="tr-TR" sz="3300" dirty="0">
                <a:latin typeface="Calibri" panose="020F0502020204030204" pitchFamily="34" charset="0"/>
                <a:cs typeface="Calibri" panose="020F0502020204030204" pitchFamily="34" charset="0"/>
              </a:rPr>
              <a:t> olarak nitelendirilir. Dolayısıyla sorunluluğun hukuki niteliği değişince görevli yargı kolu da değişmektedir ve haksız fiilden kaynaklanan uyuşmazlıklar ise adli yargının görev alanına girer. Türkiye’deki uygulamada pek hayat bulmamış olmasına rağmen fiili yol teorisine, genellikle “</a:t>
            </a:r>
            <a:r>
              <a:rPr lang="tr-TR" sz="3300" b="1" dirty="0">
                <a:latin typeface="Calibri" panose="020F0502020204030204" pitchFamily="34" charset="0"/>
                <a:cs typeface="Calibri" panose="020F0502020204030204" pitchFamily="34" charset="0"/>
              </a:rPr>
              <a:t>kamulaştırmasız el atma”</a:t>
            </a:r>
            <a:r>
              <a:rPr lang="tr-TR" sz="3300" dirty="0">
                <a:latin typeface="Calibri" panose="020F0502020204030204" pitchFamily="34" charset="0"/>
                <a:cs typeface="Calibri" panose="020F0502020204030204" pitchFamily="34" charset="0"/>
              </a:rPr>
              <a:t> biçiminde ortaya çıkan mülkiyet hakkı ihlallerine ilişkin uyuşmazlıklar söz konusu olduğunda başvurulmaktadır. </a:t>
            </a:r>
            <a:endParaRPr lang="en-US" sz="3300" dirty="0">
              <a:latin typeface="Calibri" panose="020F0502020204030204" pitchFamily="34" charset="0"/>
              <a:cs typeface="Calibri" panose="020F0502020204030204" pitchFamily="34" charset="0"/>
            </a:endParaRPr>
          </a:p>
          <a:p>
            <a:pPr algn="just"/>
            <a:endParaRPr lang="tr-TR" sz="3300" b="1" dirty="0">
              <a:latin typeface="Calibri" panose="020F0502020204030204" pitchFamily="34" charset="0"/>
              <a:cs typeface="Calibri" panose="020F0502020204030204" pitchFamily="34" charset="0"/>
            </a:endParaRPr>
          </a:p>
          <a:p>
            <a:pPr algn="just"/>
            <a:r>
              <a:rPr lang="tr-TR" sz="3300" b="1" dirty="0">
                <a:latin typeface="Calibri" panose="020F0502020204030204" pitchFamily="34" charset="0"/>
                <a:cs typeface="Calibri" panose="020F0502020204030204" pitchFamily="34" charset="0"/>
              </a:rPr>
              <a:t>Uyuşmazlık Mahkemesi Kararı</a:t>
            </a:r>
            <a:r>
              <a:rPr lang="tr-TR" sz="3300" dirty="0">
                <a:latin typeface="Calibri" panose="020F0502020204030204" pitchFamily="34" charset="0"/>
                <a:cs typeface="Calibri" panose="020F0502020204030204" pitchFamily="34" charset="0"/>
              </a:rPr>
              <a:t>, E. 2016/411,K. 2016/545, T. 28.11.2016</a:t>
            </a:r>
            <a:endParaRPr lang="en-US" sz="3300" dirty="0">
              <a:latin typeface="Calibri" panose="020F0502020204030204" pitchFamily="34" charset="0"/>
              <a:cs typeface="Calibri" panose="020F0502020204030204" pitchFamily="34" charset="0"/>
            </a:endParaRPr>
          </a:p>
          <a:p>
            <a:pPr marL="0" indent="0" algn="just">
              <a:buNone/>
            </a:pPr>
            <a:r>
              <a:rPr lang="tr-TR" sz="3300" dirty="0">
                <a:latin typeface="Calibri" panose="020F0502020204030204" pitchFamily="34" charset="0"/>
                <a:cs typeface="Calibri" panose="020F0502020204030204" pitchFamily="34" charset="0"/>
              </a:rPr>
              <a:t>“…İdari usul ve esaslar dışında idarece yapılan eylemler, </a:t>
            </a:r>
            <a:r>
              <a:rPr lang="tr-TR" sz="3300" b="1" dirty="0">
                <a:latin typeface="Calibri" panose="020F0502020204030204" pitchFamily="34" charset="0"/>
                <a:cs typeface="Calibri" panose="020F0502020204030204" pitchFamily="34" charset="0"/>
              </a:rPr>
              <a:t>“haksız fiil”</a:t>
            </a:r>
            <a:r>
              <a:rPr lang="tr-TR" sz="3300" dirty="0">
                <a:latin typeface="Calibri" panose="020F0502020204030204" pitchFamily="34" charset="0"/>
                <a:cs typeface="Calibri" panose="020F0502020204030204" pitchFamily="34" charset="0"/>
              </a:rPr>
              <a:t> niteliğinde olup, idarilik karakteri taşımayan bu eylemlerden dolayı, an­cak adli yargıda dava açılması mümkündür. İdarenin bir kamu hukuku kuralına, yasa, tüzük, yönetmelik gibi bir kural işlem veya bir idari işleme, ya da bir yargı yeri kararına dayanmadan kendiliğinden “haksız fiil” niteli­ğinde eylemde bulunması mahkeme içtihatları ve doktrinde </a:t>
            </a:r>
            <a:r>
              <a:rPr lang="tr-TR" sz="3300" b="1" dirty="0">
                <a:latin typeface="Calibri" panose="020F0502020204030204" pitchFamily="34" charset="0"/>
                <a:cs typeface="Calibri" panose="020F0502020204030204" pitchFamily="34" charset="0"/>
              </a:rPr>
              <a:t>‘fiili yol” </a:t>
            </a:r>
            <a:r>
              <a:rPr lang="tr-TR" sz="3300" dirty="0">
                <a:latin typeface="Calibri" panose="020F0502020204030204" pitchFamily="34" charset="0"/>
                <a:cs typeface="Calibri" panose="020F0502020204030204" pitchFamily="34" charset="0"/>
              </a:rPr>
              <a:t>ola­rak nitelendirilmekte ve </a:t>
            </a:r>
            <a:r>
              <a:rPr lang="tr-TR" sz="3300" b="1" dirty="0">
                <a:latin typeface="Calibri" panose="020F0502020204030204" pitchFamily="34" charset="0"/>
                <a:cs typeface="Calibri" panose="020F0502020204030204" pitchFamily="34" charset="0"/>
              </a:rPr>
              <a:t>idarilik karakteri taşımayan bu eylemlerden do­layı idarenin alelade bir fert durumuna geleceği</a:t>
            </a:r>
            <a:r>
              <a:rPr lang="tr-TR" sz="3300" dirty="0">
                <a:latin typeface="Calibri" panose="020F0502020204030204" pitchFamily="34" charset="0"/>
                <a:cs typeface="Calibri" panose="020F0502020204030204" pitchFamily="34" charset="0"/>
              </a:rPr>
              <a:t>, sonuçta özel hukuk hü­kümlerine göre çözümlenmesi gereken uyuşmazlıklara yol açılacağı kabul edilmektedir…”</a:t>
            </a:r>
            <a:endParaRPr lang="en-US" sz="3300" dirty="0">
              <a:latin typeface="Calibri" panose="020F0502020204030204" pitchFamily="34" charset="0"/>
              <a:cs typeface="Calibri" panose="020F0502020204030204" pitchFamily="34" charset="0"/>
            </a:endParaRPr>
          </a:p>
          <a:p>
            <a:endParaRPr lang="en-US" dirty="0"/>
          </a:p>
        </p:txBody>
      </p:sp>
      <p:sp>
        <p:nvSpPr>
          <p:cNvPr id="2" name="Başlık 1"/>
          <p:cNvSpPr>
            <a:spLocks noGrp="1"/>
          </p:cNvSpPr>
          <p:nvPr>
            <p:ph type="title"/>
          </p:nvPr>
        </p:nvSpPr>
        <p:spPr/>
        <p:txBody>
          <a:bodyPr>
            <a:normAutofit/>
          </a:bodyPr>
          <a:lstStyle/>
          <a:p>
            <a:r>
              <a:rPr lang="en-US" sz="2200" dirty="0">
                <a:latin typeface="Gill Sans MT" panose="020B0502020104020203" pitchFamily="34" charset="0"/>
              </a:rPr>
              <a:t>7.Hafta</a:t>
            </a:r>
            <a:r>
              <a:rPr lang="tr-TR" sz="2400" b="1" dirty="0">
                <a:latin typeface="+mn-lt"/>
              </a:rPr>
              <a:t/>
            </a:r>
            <a:br>
              <a:rPr lang="tr-TR" sz="2400" b="1" dirty="0">
                <a:latin typeface="+mn-lt"/>
              </a:rPr>
            </a:br>
            <a:r>
              <a:rPr lang="en-US" sz="2400" b="1" dirty="0">
                <a:latin typeface="+mn-lt"/>
              </a:rPr>
              <a:t>FİİLİ YOL </a:t>
            </a:r>
          </a:p>
        </p:txBody>
      </p:sp>
    </p:spTree>
    <p:extLst>
      <p:ext uri="{BB962C8B-B14F-4D97-AF65-F5344CB8AC3E}">
        <p14:creationId xmlns="" xmlns:p14="http://schemas.microsoft.com/office/powerpoint/2010/main" val="2274055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80999" y="1719070"/>
            <a:ext cx="8407893" cy="5310330"/>
          </a:xfrm>
        </p:spPr>
        <p:txBody>
          <a:bodyPr>
            <a:normAutofit fontScale="55000" lnSpcReduction="20000"/>
          </a:bodyPr>
          <a:lstStyle/>
          <a:p>
            <a:pPr marL="45720" indent="0" algn="ctr">
              <a:buNone/>
            </a:pPr>
            <a:r>
              <a:rPr lang="tr-TR" sz="2900" dirty="0">
                <a:latin typeface="Calibri" panose="020F0502020204030204" pitchFamily="34" charset="0"/>
                <a:cs typeface="Calibri" panose="020F0502020204030204" pitchFamily="34" charset="0"/>
              </a:rPr>
              <a:t>Anayasa’da Uyuşmazlık Mahkemesi Yüksek Mahkemeler başlığı altında düzenlenmiştir. </a:t>
            </a:r>
          </a:p>
          <a:p>
            <a:pPr algn="just"/>
            <a:endParaRPr lang="en-US" sz="2900" dirty="0">
              <a:latin typeface="Calibri" panose="020F0502020204030204" pitchFamily="34" charset="0"/>
              <a:cs typeface="Calibri" panose="020F0502020204030204" pitchFamily="34" charset="0"/>
            </a:endParaRPr>
          </a:p>
          <a:p>
            <a:pPr algn="just"/>
            <a:r>
              <a:rPr lang="tr-TR" sz="2900" b="1" dirty="0">
                <a:latin typeface="Calibri" panose="020F0502020204030204" pitchFamily="34" charset="0"/>
                <a:cs typeface="Calibri" panose="020F0502020204030204" pitchFamily="34" charset="0"/>
              </a:rPr>
              <a:t>AY, md. 158:</a:t>
            </a:r>
            <a:r>
              <a:rPr lang="tr-TR" sz="2900" dirty="0">
                <a:latin typeface="Calibri" panose="020F0502020204030204" pitchFamily="34" charset="0"/>
                <a:cs typeface="Calibri" panose="020F0502020204030204" pitchFamily="34" charset="0"/>
              </a:rPr>
              <a:t> “Uyuşmazlık Mahkemesi adli ve idari yargı mercileri arasındaki görev ve hüküm uyuşmazlıklarını kesin olarak çözümlemeye yetkilidir.</a:t>
            </a:r>
            <a:endParaRPr lang="en-US" sz="2900" dirty="0">
              <a:latin typeface="Calibri" panose="020F0502020204030204" pitchFamily="34" charset="0"/>
              <a:cs typeface="Calibri" panose="020F0502020204030204" pitchFamily="34" charset="0"/>
            </a:endParaRPr>
          </a:p>
          <a:p>
            <a:pPr marL="45720" indent="0" algn="just">
              <a:buNone/>
            </a:pPr>
            <a:r>
              <a:rPr lang="tr-TR" sz="2900" dirty="0">
                <a:latin typeface="Calibri" panose="020F0502020204030204" pitchFamily="34" charset="0"/>
                <a:cs typeface="Calibri" panose="020F0502020204030204" pitchFamily="34" charset="0"/>
              </a:rPr>
              <a:t>Uyuşmazlık Mahkemesinin kuruluşu, üyelerinin nitelikleri ve seçimleri ile işleyişi kanunla düzenlenir. Bu mahkemenin Başkanlığını Anayasa Mahkemesince, kendi üyeleri arasından görevlendirilen üye yapar. </a:t>
            </a:r>
            <a:endParaRPr lang="en-US" sz="2900" dirty="0">
              <a:latin typeface="Calibri" panose="020F0502020204030204" pitchFamily="34" charset="0"/>
              <a:cs typeface="Calibri" panose="020F0502020204030204" pitchFamily="34" charset="0"/>
            </a:endParaRPr>
          </a:p>
          <a:p>
            <a:pPr marL="45720" indent="0" algn="just">
              <a:buNone/>
            </a:pPr>
            <a:r>
              <a:rPr lang="tr-TR" sz="2900" dirty="0">
                <a:latin typeface="Calibri" panose="020F0502020204030204" pitchFamily="34" charset="0"/>
                <a:cs typeface="Calibri" panose="020F0502020204030204" pitchFamily="34" charset="0"/>
              </a:rPr>
              <a:t>Diğer mahkemelerle, Anayasa Mahkemesi arasındaki görev uyuşmazlıklarında, Anayasa Mahkemesinin kararı esas alınır.”</a:t>
            </a:r>
            <a:endParaRPr lang="en-US" sz="2900" dirty="0">
              <a:latin typeface="Calibri" panose="020F0502020204030204" pitchFamily="34" charset="0"/>
              <a:cs typeface="Calibri" panose="020F0502020204030204" pitchFamily="34" charset="0"/>
            </a:endParaRPr>
          </a:p>
          <a:p>
            <a:pPr algn="just"/>
            <a:r>
              <a:rPr lang="tr-TR" sz="2900" b="1" dirty="0">
                <a:latin typeface="Calibri" panose="020F0502020204030204" pitchFamily="34" charset="0"/>
                <a:cs typeface="Calibri" panose="020F0502020204030204" pitchFamily="34" charset="0"/>
              </a:rPr>
              <a:t>2247 Sayılı UMK, md. 1: “</a:t>
            </a:r>
            <a:r>
              <a:rPr lang="tr-TR" sz="2900" dirty="0">
                <a:latin typeface="Calibri" panose="020F0502020204030204" pitchFamily="34" charset="0"/>
                <a:cs typeface="Calibri" panose="020F0502020204030204" pitchFamily="34" charset="0"/>
              </a:rPr>
              <a:t>Uyuşmazlık Mahkemesi; Türkiye Cumhuriyeti Anayasası ile görevlendirilmiş, adli, idari ve askeri yargı mercileri arasındaki görev ve hüküm uyuşmazlıklarını kesin olarak çözmeye yetkili ve bu kanunla kurulup görev yapan bağımsız bir yüksek mahkemedir.</a:t>
            </a:r>
            <a:endParaRPr lang="en-US" sz="2900" dirty="0">
              <a:latin typeface="Calibri" panose="020F0502020204030204" pitchFamily="34" charset="0"/>
              <a:cs typeface="Calibri" panose="020F0502020204030204" pitchFamily="34" charset="0"/>
            </a:endParaRPr>
          </a:p>
          <a:p>
            <a:pPr marL="45720" indent="0" algn="just">
              <a:buNone/>
            </a:pPr>
            <a:r>
              <a:rPr lang="tr-TR" sz="2900" dirty="0">
                <a:latin typeface="Calibri" panose="020F0502020204030204" pitchFamily="34" charset="0"/>
                <a:cs typeface="Calibri" panose="020F0502020204030204" pitchFamily="34" charset="0"/>
              </a:rPr>
              <a:t>Özel kanun uyarınca hakeme başvurulmasının zorunlu olduğu hallerde, eğer hakemlik görevi hakim tarafından yerine getirilmiş ise bu merci, davanın konusuna göre, yukarıdaki fıkrada yazılı adli veya idari yargı mercilerinden sayılır.”</a:t>
            </a:r>
            <a:endParaRPr lang="en-US" sz="2900" dirty="0">
              <a:latin typeface="Calibri" panose="020F0502020204030204" pitchFamily="34" charset="0"/>
              <a:cs typeface="Calibri" panose="020F0502020204030204" pitchFamily="34" charset="0"/>
            </a:endParaRPr>
          </a:p>
          <a:p>
            <a:pPr algn="just"/>
            <a:r>
              <a:rPr lang="tr-TR" sz="2900" b="1" dirty="0">
                <a:latin typeface="Calibri" panose="020F0502020204030204" pitchFamily="34" charset="0"/>
                <a:cs typeface="Calibri" panose="020F0502020204030204" pitchFamily="34" charset="0"/>
              </a:rPr>
              <a:t>UMK, md. 2: “</a:t>
            </a:r>
            <a:r>
              <a:rPr lang="tr-TR" sz="2900" dirty="0">
                <a:latin typeface="Calibri" panose="020F0502020204030204" pitchFamily="34" charset="0"/>
                <a:cs typeface="Calibri" panose="020F0502020204030204" pitchFamily="34" charset="0"/>
              </a:rPr>
              <a:t>Uyuşmazlık Mahkemesi bir Başkan ile </a:t>
            </a:r>
            <a:r>
              <a:rPr lang="tr-TR" sz="2900" dirty="0" err="1">
                <a:latin typeface="Calibri" panose="020F0502020204030204" pitchFamily="34" charset="0"/>
                <a:cs typeface="Calibri" panose="020F0502020204030204" pitchFamily="34" charset="0"/>
              </a:rPr>
              <a:t>oniki</a:t>
            </a:r>
            <a:r>
              <a:rPr lang="tr-TR" sz="2900" dirty="0">
                <a:latin typeface="Calibri" panose="020F0502020204030204" pitchFamily="34" charset="0"/>
                <a:cs typeface="Calibri" panose="020F0502020204030204" pitchFamily="34" charset="0"/>
              </a:rPr>
              <a:t> asıl, </a:t>
            </a:r>
            <a:r>
              <a:rPr lang="tr-TR" sz="2900" dirty="0" err="1">
                <a:latin typeface="Calibri" panose="020F0502020204030204" pitchFamily="34" charset="0"/>
                <a:cs typeface="Calibri" panose="020F0502020204030204" pitchFamily="34" charset="0"/>
              </a:rPr>
              <a:t>oniki</a:t>
            </a:r>
            <a:r>
              <a:rPr lang="tr-TR" sz="2900" dirty="0">
                <a:latin typeface="Calibri" panose="020F0502020204030204" pitchFamily="34" charset="0"/>
                <a:cs typeface="Calibri" panose="020F0502020204030204" pitchFamily="34" charset="0"/>
              </a:rPr>
              <a:t> yedek üyeden kurulur. </a:t>
            </a:r>
            <a:endParaRPr lang="en-US" sz="2900" dirty="0">
              <a:latin typeface="Calibri" panose="020F0502020204030204" pitchFamily="34" charset="0"/>
              <a:cs typeface="Calibri" panose="020F0502020204030204" pitchFamily="34" charset="0"/>
            </a:endParaRPr>
          </a:p>
          <a:p>
            <a:pPr marL="45720" indent="0" algn="just">
              <a:buNone/>
            </a:pPr>
            <a:r>
              <a:rPr lang="tr-TR" sz="2900" dirty="0">
                <a:latin typeface="Calibri" panose="020F0502020204030204" pitchFamily="34" charset="0"/>
                <a:cs typeface="Calibri" panose="020F0502020204030204" pitchFamily="34" charset="0"/>
              </a:rPr>
              <a:t>Uyuşmazlık Mahkemesi, hukuk ve ceza bölümlerine ayrılır. Hukuk Uyuşmazlıkları Hukuk Bölümünde, Ceza Uyuşmazlıkları Ceza Bölümünde karara bağlanır.”</a:t>
            </a:r>
            <a:endParaRPr lang="en-US" sz="2900" dirty="0">
              <a:latin typeface="Calibri" panose="020F0502020204030204" pitchFamily="34" charset="0"/>
              <a:cs typeface="Calibri" panose="020F0502020204030204" pitchFamily="34" charset="0"/>
            </a:endParaRPr>
          </a:p>
          <a:p>
            <a:endParaRPr lang="en-US" dirty="0"/>
          </a:p>
        </p:txBody>
      </p:sp>
      <p:sp>
        <p:nvSpPr>
          <p:cNvPr id="3" name="Başlık 2"/>
          <p:cNvSpPr>
            <a:spLocks noGrp="1"/>
          </p:cNvSpPr>
          <p:nvPr>
            <p:ph type="title"/>
          </p:nvPr>
        </p:nvSpPr>
        <p:spPr/>
        <p:txBody>
          <a:bodyPr/>
          <a:lstStyle/>
          <a:p>
            <a:r>
              <a:rPr lang="en-US" sz="2400" dirty="0">
                <a:latin typeface="Gill Sans MT" panose="020B0502020104020203" pitchFamily="34" charset="0"/>
              </a:rPr>
              <a:t>8.Hafta </a:t>
            </a:r>
            <a:r>
              <a:rPr lang="tr-TR" sz="2400" dirty="0">
                <a:latin typeface="Gill Sans MT" panose="020B0502020104020203" pitchFamily="34" charset="0"/>
              </a:rPr>
              <a:t/>
            </a:r>
            <a:br>
              <a:rPr lang="tr-TR" sz="2400" dirty="0">
                <a:latin typeface="Gill Sans MT" panose="020B0502020104020203" pitchFamily="34" charset="0"/>
              </a:rPr>
            </a:br>
            <a:r>
              <a:rPr lang="en-US" sz="2400" b="1" dirty="0">
                <a:latin typeface="Gill Sans MT" panose="020B0502020104020203" pitchFamily="34" charset="0"/>
              </a:rPr>
              <a:t>UYUŞMAZLIK MAHKEMESİ</a:t>
            </a:r>
          </a:p>
        </p:txBody>
      </p:sp>
    </p:spTree>
    <p:extLst>
      <p:ext uri="{BB962C8B-B14F-4D97-AF65-F5344CB8AC3E}">
        <p14:creationId xmlns="" xmlns:p14="http://schemas.microsoft.com/office/powerpoint/2010/main" val="13783067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ılavuz">
  <a:themeElements>
    <a:clrScheme name="Kılavuz">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Kılavuz">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Kılavuz">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DirectSourceMarket xmlns="d1af3920-8fda-4ad5-98bb-96475601b038">english</DirectSourceMarket>
    <MarketSpecific xmlns="d1af3920-8fda-4ad5-98bb-96475601b038" xsi:nil="true"/>
    <ApprovalStatus xmlns="d1af3920-8fda-4ad5-98bb-96475601b038">InProgress</ApprovalStatus>
    <PrimaryImageGen xmlns="d1af3920-8fda-4ad5-98bb-96475601b038">true</PrimaryImageGen>
    <ThumbnailAssetId xmlns="d1af3920-8fda-4ad5-98bb-96475601b038" xsi:nil="true"/>
    <NumericId xmlns="d1af3920-8fda-4ad5-98bb-96475601b038">-1</NumericId>
    <TPFriendlyName xmlns="d1af3920-8fda-4ad5-98bb-96475601b038">Ekip çalışması sunusu</TPFriendlyName>
    <BusinessGroup xmlns="d1af3920-8fda-4ad5-98bb-96475601b038" xsi:nil="true"/>
    <APEditor xmlns="d1af3920-8fda-4ad5-98bb-96475601b038">
      <UserInfo>
        <DisplayName>REDMOND\v-luannv</DisplayName>
        <AccountId>109</AccountId>
        <AccountType/>
      </UserInfo>
    </APEditor>
    <SourceTitle xmlns="d1af3920-8fda-4ad5-98bb-96475601b038">Teamwork presentation</SourceTitle>
    <OpenTemplate xmlns="d1af3920-8fda-4ad5-98bb-96475601b038">true</OpenTemplate>
    <UALocComments xmlns="d1af3920-8fda-4ad5-98bb-96475601b038" xsi:nil="true"/>
    <ParentAssetId xmlns="d1af3920-8fda-4ad5-98bb-96475601b038" xsi:nil="true"/>
    <IntlLangReviewDate xmlns="d1af3920-8fda-4ad5-98bb-96475601b038" xsi:nil="true"/>
    <PublishStatusLookup xmlns="d1af3920-8fda-4ad5-98bb-96475601b038">
      <Value>82934</Value>
      <Value>324621</Value>
    </PublishStatusLookup>
    <LastPublishResultLookup xmlns="d1af3920-8fda-4ad5-98bb-96475601b038" xsi:nil="true"/>
    <MachineTranslated xmlns="d1af3920-8fda-4ad5-98bb-96475601b038">false</MachineTranslated>
    <OriginalSourceMarket xmlns="d1af3920-8fda-4ad5-98bb-96475601b038">english</OriginalSourceMarket>
    <TPInstallLocation xmlns="d1af3920-8fda-4ad5-98bb-96475601b038">{My Templates}</TPInstallLocation>
    <APDescription xmlns="d1af3920-8fda-4ad5-98bb-96475601b038" xsi:nil="true"/>
    <ClipArtFilename xmlns="d1af3920-8fda-4ad5-98bb-96475601b038" xsi:nil="true"/>
    <ContentItem xmlns="d1af3920-8fda-4ad5-98bb-96475601b038" xsi:nil="true"/>
    <EditorialStatus xmlns="d1af3920-8fda-4ad5-98bb-96475601b038" xsi:nil="true"/>
    <PublishTargets xmlns="d1af3920-8fda-4ad5-98bb-96475601b038">OfficeOnline</PublishTargets>
    <TPLaunchHelpLinkType xmlns="d1af3920-8fda-4ad5-98bb-96475601b038">Template</TPLaunchHelpLinkType>
    <TimesCloned xmlns="d1af3920-8fda-4ad5-98bb-96475601b038" xsi:nil="true"/>
    <LastModifiedDateTime xmlns="d1af3920-8fda-4ad5-98bb-96475601b038" xsi:nil="true"/>
    <Provider xmlns="d1af3920-8fda-4ad5-98bb-96475601b038">EY006220130</Provider>
    <AcquiredFrom xmlns="d1af3920-8fda-4ad5-98bb-96475601b038" xsi:nil="true"/>
    <AssetStart xmlns="d1af3920-8fda-4ad5-98bb-96475601b038">2009-01-02T00:00:00+00:00</AssetStart>
    <LastHandOff xmlns="d1af3920-8fda-4ad5-98bb-96475601b038" xsi:nil="true"/>
    <TPClientViewer xmlns="d1af3920-8fda-4ad5-98bb-96475601b038">Microsoft Office PowerPoint</TPClientViewer>
    <ArtSampleDocs xmlns="d1af3920-8fda-4ad5-98bb-96475601b038" xsi:nil="true"/>
    <UACurrentWords xmlns="d1af3920-8fda-4ad5-98bb-96475601b038">0</UACurrentWords>
    <UALocRecommendation xmlns="d1af3920-8fda-4ad5-98bb-96475601b038">Localize</UALocRecommendation>
    <IsDeleted xmlns="d1af3920-8fda-4ad5-98bb-96475601b038">false</IsDeleted>
    <ShowIn xmlns="d1af3920-8fda-4ad5-98bb-96475601b038" xsi:nil="true"/>
    <UANotes xmlns="d1af3920-8fda-4ad5-98bb-96475601b038" xsi:nil="true"/>
    <TemplateStatus xmlns="d1af3920-8fda-4ad5-98bb-96475601b038" xsi:nil="true"/>
    <CSXHash xmlns="d1af3920-8fda-4ad5-98bb-96475601b038" xsi:nil="true"/>
    <VoteCount xmlns="d1af3920-8fda-4ad5-98bb-96475601b038" xsi:nil="true"/>
    <DSATActionTaken xmlns="d1af3920-8fda-4ad5-98bb-96475601b038" xsi:nil="true"/>
    <AssetExpire xmlns="d1af3920-8fda-4ad5-98bb-96475601b038">2029-05-12T00:00:00+00:00</AssetExpire>
    <CSXSubmissionMarket xmlns="d1af3920-8fda-4ad5-98bb-96475601b038" xsi:nil="true"/>
    <SubmitterId xmlns="d1af3920-8fda-4ad5-98bb-96475601b038" xsi:nil="true"/>
    <TPExecutable xmlns="d1af3920-8fda-4ad5-98bb-96475601b038" xsi:nil="true"/>
    <AssetType xmlns="d1af3920-8fda-4ad5-98bb-96475601b038">TP</AssetType>
    <CSXSubmissionDate xmlns="d1af3920-8fda-4ad5-98bb-96475601b038" xsi:nil="true"/>
    <ApprovalLog xmlns="d1af3920-8fda-4ad5-98bb-96475601b038" xsi:nil="true"/>
    <BugNumber xmlns="d1af3920-8fda-4ad5-98bb-96475601b038" xsi:nil="true"/>
    <CSXUpdate xmlns="d1af3920-8fda-4ad5-98bb-96475601b038">false</CSXUpdate>
    <Milestone xmlns="d1af3920-8fda-4ad5-98bb-96475601b038" xsi:nil="true"/>
    <TPComponent xmlns="d1af3920-8fda-4ad5-98bb-96475601b038">PPTFiles</TPComponent>
    <OriginAsset xmlns="d1af3920-8fda-4ad5-98bb-96475601b038" xsi:nil="true"/>
    <AssetId xmlns="d1af3920-8fda-4ad5-98bb-96475601b038">TP010228269</AssetId>
    <TPApplication xmlns="d1af3920-8fda-4ad5-98bb-96475601b038">PowerPoint</TPApplication>
    <TPLaunchHelpLink xmlns="d1af3920-8fda-4ad5-98bb-96475601b038" xsi:nil="true"/>
    <IntlLocPriority xmlns="d1af3920-8fda-4ad5-98bb-96475601b038" xsi:nil="true"/>
    <PlannedPubDate xmlns="d1af3920-8fda-4ad5-98bb-96475601b038" xsi:nil="true"/>
    <HandoffToMSDN xmlns="d1af3920-8fda-4ad5-98bb-96475601b038" xsi:nil="true"/>
    <IntlLangReviewer xmlns="d1af3920-8fda-4ad5-98bb-96475601b038" xsi:nil="true"/>
    <CrawlForDependencies xmlns="d1af3920-8fda-4ad5-98bb-96475601b038">false</CrawlForDependencies>
    <TrustLevel xmlns="d1af3920-8fda-4ad5-98bb-96475601b038">1 Microsoft Managed Content</TrustLevel>
    <IsSearchable xmlns="d1af3920-8fda-4ad5-98bb-96475601b038">false</IsSearchable>
    <TPNamespace xmlns="d1af3920-8fda-4ad5-98bb-96475601b038">POWERPNT</TPNamespace>
    <Markets xmlns="d1af3920-8fda-4ad5-98bb-96475601b038"/>
    <IntlLangReview xmlns="d1af3920-8fda-4ad5-98bb-96475601b038" xsi:nil="true"/>
    <OutputCachingOn xmlns="d1af3920-8fda-4ad5-98bb-96475601b038">false</OutputCachingOn>
    <UAProjectedTotalWords xmlns="d1af3920-8fda-4ad5-98bb-96475601b038" xsi:nil="true"/>
    <APAuthor xmlns="d1af3920-8fda-4ad5-98bb-96475601b038">
      <UserInfo>
        <DisplayName>REDMOND\cynvey</DisplayName>
        <AccountId>233</AccountId>
        <AccountType/>
      </UserInfo>
    </APAuthor>
    <TPAppVersion xmlns="d1af3920-8fda-4ad5-98bb-96475601b038">12</TPAppVersion>
    <TPCommandLine xmlns="d1af3920-8fda-4ad5-98bb-96475601b038">{PP} /n {FilePath}</TPCommandLine>
    <FriendlyTitle xmlns="d1af3920-8fda-4ad5-98bb-96475601b038" xsi:nil="true"/>
    <OOCacheId xmlns="d1af3920-8fda-4ad5-98bb-96475601b038" xsi:nil="true"/>
    <EditorialTags xmlns="d1af3920-8fda-4ad5-98bb-96475601b038" xsi:nil="true"/>
    <Providers xmlns="d1af3920-8fda-4ad5-98bb-96475601b038" xsi:nil="true"/>
    <TemplateTemplateType xmlns="d1af3920-8fda-4ad5-98bb-96475601b038">PowerPoint 12 Default</TemplateTemplateType>
    <LegacyData xmlns="d1af3920-8fda-4ad5-98bb-96475601b038" xsi:nil="true"/>
    <Manager xmlns="d1af3920-8fda-4ad5-98bb-96475601b038" xsi:nil="true"/>
    <PolicheckWords xmlns="d1af3920-8fda-4ad5-98bb-96475601b038" xsi:nil="true"/>
    <Downloads xmlns="d1af3920-8fda-4ad5-98bb-96475601b038">0</Downloads>
    <LocOverallLocStatusLookup xmlns="d1af3920-8fda-4ad5-98bb-96475601b038" xsi:nil="true"/>
    <LocLastLocAttemptVersionTypeLookup xmlns="d1af3920-8fda-4ad5-98bb-96475601b038" xsi:nil="true"/>
    <BlockPublish xmlns="d1af3920-8fda-4ad5-98bb-96475601b038" xsi:nil="true"/>
    <LocalizationTagsTaxHTField0 xmlns="d1af3920-8fda-4ad5-98bb-96475601b038">
      <Terms xmlns="http://schemas.microsoft.com/office/infopath/2007/PartnerControls"/>
    </LocalizationTagsTaxHTField0>
    <ScenarioTagsTaxHTField0 xmlns="d1af3920-8fda-4ad5-98bb-96475601b038">
      <Terms xmlns="http://schemas.microsoft.com/office/infopath/2007/PartnerControls"/>
    </ScenarioTagsTaxHTField0>
    <CampaignTagsTaxHTField0 xmlns="d1af3920-8fda-4ad5-98bb-96475601b038">
      <Terms xmlns="http://schemas.microsoft.com/office/infopath/2007/PartnerControls"/>
    </CampaignTagsTaxHTField0>
    <LocLastLocAttemptVersionLookup xmlns="d1af3920-8fda-4ad5-98bb-96475601b038">63832</LocLastLocAttemptVersionLookup>
    <LocOverallHandbackStatusLookup xmlns="d1af3920-8fda-4ad5-98bb-96475601b038" xsi:nil="true"/>
    <LocProcessedForHandoffsLookup xmlns="d1af3920-8fda-4ad5-98bb-96475601b038" xsi:nil="true"/>
    <LocProcessedForMarketsLookup xmlns="d1af3920-8fda-4ad5-98bb-96475601b038" xsi:nil="true"/>
    <LocPublishedLinkedAssetsLookup xmlns="d1af3920-8fda-4ad5-98bb-96475601b038" xsi:nil="true"/>
    <LocNewPublishedVersionLookup xmlns="d1af3920-8fda-4ad5-98bb-96475601b038" xsi:nil="true"/>
    <LocManualTestRequired xmlns="d1af3920-8fda-4ad5-98bb-96475601b038" xsi:nil="true"/>
    <LocRecommendedHandoff xmlns="d1af3920-8fda-4ad5-98bb-96475601b038" xsi:nil="true"/>
    <LocPublishedDependentAssetsLookup xmlns="d1af3920-8fda-4ad5-98bb-96475601b038" xsi:nil="true"/>
    <RecommendationsModifier xmlns="d1af3920-8fda-4ad5-98bb-96475601b038" xsi:nil="true"/>
    <FeatureTagsTaxHTField0 xmlns="d1af3920-8fda-4ad5-98bb-96475601b038">
      <Terms xmlns="http://schemas.microsoft.com/office/infopath/2007/PartnerControls"/>
    </FeatureTagsTaxHTField0>
    <LocOverallPreviewStatusLookup xmlns="d1af3920-8fda-4ad5-98bb-96475601b038" xsi:nil="true"/>
    <LocOverallPublishStatusLookup xmlns="d1af3920-8fda-4ad5-98bb-96475601b038" xsi:nil="true"/>
    <TaxCatchAll xmlns="d1af3920-8fda-4ad5-98bb-96475601b038"/>
    <InternalTagsTaxHTField0 xmlns="d1af3920-8fda-4ad5-98bb-96475601b038">
      <Terms xmlns="http://schemas.microsoft.com/office/infopath/2007/PartnerControls"/>
    </InternalTagsTaxHTField0>
    <LocComments xmlns="d1af3920-8fda-4ad5-98bb-96475601b038" xsi:nil="true"/>
    <OriginalRelease xmlns="d1af3920-8fda-4ad5-98bb-96475601b038">14</OriginalRelease>
    <LocMarketGroupTiers2 xmlns="d1af3920-8fda-4ad5-98bb-96475601b03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TemplateFile" ma:contentTypeID="0x010100DC5CB8ABFAEE764594C61AB7267324960400FC796B3B1D425B47B2BA3D040986AFEA" ma:contentTypeVersion="54" ma:contentTypeDescription="Create a new document." ma:contentTypeScope="" ma:versionID="5a1acea528c7c5829e252ff707a59f1d">
  <xsd:schema xmlns:xsd="http://www.w3.org/2001/XMLSchema" xmlns:xs="http://www.w3.org/2001/XMLSchema" xmlns:p="http://schemas.microsoft.com/office/2006/metadata/properties" xmlns:ns2="d1af3920-8fda-4ad5-98bb-96475601b038" targetNamespace="http://schemas.microsoft.com/office/2006/metadata/properties" ma:root="true" ma:fieldsID="991be377f5446d760613b893d6a1276a" ns2:_="">
    <xsd:import namespace="d1af3920-8fda-4ad5-98bb-96475601b038"/>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af3920-8fda-4ad5-98bb-96475601b038"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0:00:00Z"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BlockPublish" ma:index="12" nillable="true" ma:displayName="Block from Publishing?" ma:default="" ma:internalName="BlockPublish" ma:readOnly="false">
      <xsd:simpleType>
        <xsd:restriction base="dms:Boolean"/>
      </xsd:simpleType>
    </xsd:element>
    <xsd:element name="BugNumber" ma:index="13" nillable="true" ma:displayName="Bug Number" ma:default="" ma:internalName="BugNumber" ma:readOnly="false">
      <xsd:simpleType>
        <xsd:restriction base="dms:Text"/>
      </xsd:simpleType>
    </xsd:element>
    <xsd:element name="CampaignTagsTaxHTField0" ma:index="15" nillable="true" ma:taxonomy="true" ma:internalName="CampaignTagsTaxHTField0" ma:taxonomyFieldName="CampaignTags" ma:displayName="Campaigns" ma:readOnly="false" ma:default="" ma:fieldId="{3ebc54a6-a9d6-4e8f-af7a-6f14ef19a17f}"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6" nillable="true" ma:displayName="Client Viewer" ma:default="" ma:internalName="TPClientViewer">
      <xsd:simpleType>
        <xsd:restriction base="dms:Text"/>
      </xsd:simpleType>
    </xsd:element>
    <xsd:element name="ClipArtFilename" ma:index="17" nillable="true" ma:displayName="Clip Art Name" ma:default="" ma:internalName="ClipArtFilename" ma:readOnly="false">
      <xsd:simpleType>
        <xsd:restriction base="dms:Text"/>
      </xsd:simpleType>
    </xsd:element>
    <xsd:element name="TPCommandLine" ma:index="18" nillable="true" ma:displayName="Command Line" ma:default="" ma:internalName="TPCommandLine">
      <xsd:simpleType>
        <xsd:restriction base="dms:Text"/>
      </xsd:simpleType>
    </xsd:element>
    <xsd:element name="TPComponent" ma:index="19" nillable="true" ma:displayName="Component" ma:default="" ma:internalName="TPComponent">
      <xsd:simpleType>
        <xsd:restriction base="dms:Text"/>
      </xsd:simpleType>
    </xsd:element>
    <xsd:element name="ContentItem" ma:index="20" nillable="true" ma:displayName="Content Item" ma:default="" ma:hidden="true" ma:internalName="ContentItem" ma:readOnly="false">
      <xsd:simpleType>
        <xsd:restriction base="dms:Unknown"/>
      </xsd:simpleType>
    </xsd:element>
    <xsd:element name="CrawlForDependencies" ma:index="22" nillable="true" ma:displayName="Crawl for Dependencies?" ma:default="true" ma:internalName="CrawlForDependencies" ma:readOnly="false">
      <xsd:simpleType>
        <xsd:restriction base="dms:Boolean"/>
      </xsd:simpleType>
    </xsd:element>
    <xsd:element name="CSXHash" ma:index="25" nillable="true" ma:displayName="CSX Hash" ma:default="" ma:indexed="true" ma:internalName="CSXHash" ma:readOnly="false">
      <xsd:simpleType>
        <xsd:restriction base="dms:Text"/>
      </xsd:simpleType>
    </xsd:element>
    <xsd:element name="CSXSubmissionMarket" ma:index="26" nillable="true" ma:displayName="CSX Submission Market" ma:default="" ma:list="{5B15831B-954F-43D5-900F-AF5E125B61A8}" ma:internalName="CSXSubmissionMarket" ma:readOnly="false" ma:showField="MarketName" ma:web="d1af3920-8fda-4ad5-98bb-96475601b038">
      <xsd:simpleType>
        <xsd:restriction base="dms:Lookup"/>
      </xsd:simpleType>
    </xsd:element>
    <xsd:element name="CSXUpdate" ma:index="27" nillable="true" ma:displayName="CSX Updated?" ma:default="false" ma:internalName="CSXUpdate" ma:readOnly="false">
      <xsd:simpleType>
        <xsd:restriction base="dms:Boolean"/>
      </xsd:simpleType>
    </xsd:element>
    <xsd:element name="IntlLangReviewDate" ma:index="28" nillable="true" ma:displayName="Date to Complete Intl QA" ma:default="" ma:internalName="IntlLangReviewDate" ma:readOnly="false">
      <xsd:simpleType>
        <xsd:restriction base="dms:DateTime"/>
      </xsd:simpleType>
    </xsd:element>
    <xsd:element name="IsDeleted" ma:index="29" nillable="true" ma:displayName="Deleted?" ma:default="" ma:internalName="IsDeleted" ma:readOnly="false">
      <xsd:simpleType>
        <xsd:restriction base="dms:Boolean"/>
      </xsd:simpleType>
    </xsd:element>
    <xsd:element name="APDescription" ma:index="30" nillable="true" ma:displayName="Description" ma:default="" ma:internalName="APDescription" ma:readOnly="false">
      <xsd:simpleType>
        <xsd:restriction base="dms:Note"/>
      </xsd:simpleType>
    </xsd:element>
    <xsd:element name="DirectSourceMarket" ma:index="31" nillable="true" ma:displayName="Direct Source Market Group" ma:default="" ma:internalName="DirectSourceMarket" ma:readOnly="false">
      <xsd:simpleType>
        <xsd:restriction base="dms:Text"/>
      </xsd:simpleType>
    </xsd:element>
    <xsd:element name="Downloads" ma:index="32" nillable="true" ma:displayName="Downloads" ma:default="0" ma:hidden="true" ma:internalName="Downloads" ma:readOnly="false">
      <xsd:simpleType>
        <xsd:restriction base="dms:Unknown"/>
      </xsd:simpleType>
    </xsd:element>
    <xsd:element name="DSATActionTaken" ma:index="33"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4"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5" nillable="true" ma:displayName="Editorial Status" ma:default="" ma:internalName="EditorialStatus" ma:readOnly="false">
      <xsd:simpleType>
        <xsd:restriction base="dms:Unknown"/>
      </xsd:simpleType>
    </xsd:element>
    <xsd:element name="EditorialTags" ma:index="36" nillable="true" ma:displayName="Editorial Tags" ma:default="" ma:internalName="EditorialTags">
      <xsd:simpleType>
        <xsd:restriction base="dms:Unknown"/>
      </xsd:simpleType>
    </xsd:element>
    <xsd:element name="TPExecutable" ma:index="37" nillable="true" ma:displayName="Executable" ma:default="" ma:internalName="TPExecutable">
      <xsd:simpleType>
        <xsd:restriction base="dms:Text"/>
      </xsd:simpleType>
    </xsd:element>
    <xsd:element name="FeatureTagsTaxHTField0" ma:index="39" nillable="true" ma:taxonomy="true" ma:internalName="FeatureTagsTaxHTField0" ma:taxonomyFieldName="FeatureTags" ma:displayName="Features" ma:readOnly="false" ma:default="" ma:fieldId="{7b395fbe-0160-47f8-8620-a2bb70101586}"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0" nillable="true" ma:displayName="Friendly Name" ma:default="" ma:internalName="TPFriendlyName">
      <xsd:simpleType>
        <xsd:restriction base="dms:Text"/>
      </xsd:simpleType>
    </xsd:element>
    <xsd:element name="FriendlyTitle" ma:index="41" nillable="true" ma:displayName="Friendly Title" ma:default="" ma:description="Shorter title to be used when displaying search results" ma:internalName="FriendlyTitle" ma:readOnly="false">
      <xsd:simpleType>
        <xsd:restriction base="dms:Text"/>
      </xsd:simpleType>
    </xsd:element>
    <xsd:element name="PrimaryImageGen" ma:index="42" nillable="true" ma:displayName="Generate Images?" ma:default="true" ma:internalName="PrimaryImageGen">
      <xsd:simpleType>
        <xsd:restriction base="dms:Boolean"/>
      </xsd:simpleType>
    </xsd:element>
    <xsd:element name="HandoffToMSDN" ma:index="43" nillable="true" ma:displayName="Handoff To MSDN Date" ma:default="" ma:internalName="HandoffToMSDN" ma:readOnly="false">
      <xsd:simpleType>
        <xsd:restriction base="dms:DateTime"/>
      </xsd:simpleType>
    </xsd:element>
    <xsd:element name="InProjectListLookup" ma:index="44" nillable="true" ma:displayName="InProjectListLookup" ma:list="{5E4318D1-DFA9-41DE-97E7-9934BE3391BC}" ma:internalName="InProjectListLookup" ma:readOnly="true" ma:showField="InProjectLis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PInstallLocation" ma:index="45" nillable="true" ma:displayName="Install Location" ma:default="" ma:internalName="TPInstallLocation">
      <xsd:simpleType>
        <xsd:restriction base="dms:Text"/>
      </xsd:simpleType>
    </xsd:element>
    <xsd:element name="InternalTagsTaxHTField0" ma:index="47" nillable="true" ma:taxonomy="true" ma:internalName="InternalTagsTaxHTField0" ma:taxonomyFieldName="InternalTags" ma:displayName="Internal Tags" ma:readOnly="false" ma:default="" ma:fieldId="{f79783d1-9ad9-4e73-b2f2-58ec75c45f29}"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8" nillable="true" ma:displayName="Intl Lang QA Review Required?" ma:default="" ma:internalName="IntlLangReview" ma:readOnly="false">
      <xsd:simpleType>
        <xsd:restriction base="dms:Boolean"/>
      </xsd:simpleType>
    </xsd:element>
    <xsd:element name="IntlLangReviewer" ma:index="49" nillable="true" ma:displayName="Intl Lang QA Reviewer" ma:default="" ma:internalName="IntlLangReviewer" ma:readOnly="false">
      <xsd:simpleType>
        <xsd:restriction base="dms:Text"/>
      </xsd:simpleType>
    </xsd:element>
    <xsd:element name="MarketSpecific" ma:index="50" nillable="true" ma:displayName="Is Market Specific?" ma:default="" ma:internalName="MarketSpecific" ma:readOnly="false">
      <xsd:simpleType>
        <xsd:restriction base="dms:Boolean"/>
      </xsd:simpleType>
    </xsd:element>
    <xsd:element name="LastCompleteVersionLookup" ma:index="51" nillable="true" ma:displayName="Last Complete Version Lookup" ma:default="" ma:list="{5E4318D1-DFA9-41DE-97E7-9934BE3391BC}" ma:internalName="LastCompleteVersionLookup" ma:readOnly="true" ma:showField="LastComplete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HandOff" ma:index="52" nillable="true" ma:displayName="Last Hand-off" ma:default="" ma:internalName="LastHandOff" ma:readOnly="false">
      <xsd:simpleType>
        <xsd:restriction base="dms:DateTime"/>
      </xsd:simpleType>
    </xsd:element>
    <xsd:element name="LastModifiedDateTime" ma:index="53" nillable="true" ma:displayName="Last Modified Date" ma:default="" ma:internalName="LastModifiedDateTime" ma:readOnly="false">
      <xsd:simpleType>
        <xsd:restriction base="dms:DateTime"/>
      </xsd:simpleType>
    </xsd:element>
    <xsd:element name="LastPreviewErrorLookup" ma:index="54" nillable="true" ma:displayName="Last Preview Attempt Error" ma:default="" ma:list="{5E4318D1-DFA9-41DE-97E7-9934BE3391BC}" ma:internalName="LastPreviewErrorLookup" ma:readOnly="true" ma:showField="LastPreviewError"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ResultLookup" ma:index="55" nillable="true" ma:displayName="Last Preview Attempt Result" ma:default="" ma:list="{5E4318D1-DFA9-41DE-97E7-9934BE3391BC}" ma:internalName="LastPreviewResultLookup" ma:readOnly="true" ma:showField="LastPreviewResul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6" nillable="true" ma:displayName="Last Preview Attempted On" ma:default="" ma:list="{5E4318D1-DFA9-41DE-97E7-9934BE3391BC}" ma:internalName="LastPreviewAttemptDateLookup" ma:readOnly="true" ma:showField="LastPreviewAttemptDat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edByLookup" ma:index="57" nillable="true" ma:displayName="Last Previewed By" ma:default="" ma:list="{5E4318D1-DFA9-41DE-97E7-9934BE3391BC}" ma:internalName="LastPreviewedByLookup" ma:readOnly="true" ma:showField="LastPreviewedBy"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TimeLookup" ma:index="58" nillable="true" ma:displayName="Last Previewed Date" ma:default="" ma:list="{5E4318D1-DFA9-41DE-97E7-9934BE3391BC}" ma:internalName="LastPreviewTimeLookup" ma:readOnly="true" ma:showField="LastPreviewTi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VersionLookup" ma:index="59" nillable="true" ma:displayName="Last Previewed Version" ma:default="" ma:list="{5E4318D1-DFA9-41DE-97E7-9934BE3391BC}" ma:internalName="LastPreviewVersionLookup" ma:readOnly="true" ma:showField="LastPreview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ErrorLookup" ma:index="60" nillable="true" ma:displayName="Last Publish Attempt Error" ma:default="" ma:list="{5E4318D1-DFA9-41DE-97E7-9934BE3391BC}" ma:internalName="LastPublishErrorLookup" ma:readOnly="true" ma:showField="LastPublishError"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ResultLookup" ma:index="61" nillable="true" ma:displayName="Last Publish Attempt Result" ma:default="" ma:list="{5E4318D1-DFA9-41DE-97E7-9934BE3391BC}" ma:internalName="LastPublishResultLookup" ma:readOnly="true" ma:showField="LastPublishResul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2" nillable="true" ma:displayName="Last Publish Attempted On" ma:default="" ma:list="{5E4318D1-DFA9-41DE-97E7-9934BE3391BC}" ma:internalName="LastPublishAttemptDateLookup" ma:readOnly="true" ma:showField="LastPublishAttemptDat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edByLookup" ma:index="63" nillable="true" ma:displayName="Last Published By" ma:default="" ma:list="{5E4318D1-DFA9-41DE-97E7-9934BE3391BC}" ma:internalName="LastPublishedByLookup" ma:readOnly="true" ma:showField="LastPublishedBy"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TimeLookup" ma:index="64" nillable="true" ma:displayName="Last Published Date" ma:default="" ma:list="{5E4318D1-DFA9-41DE-97E7-9934BE3391BC}" ma:internalName="LastPublishTimeLookup" ma:readOnly="true" ma:showField="LastPublishTi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VersionLookup" ma:index="65" nillable="true" ma:displayName="Last Published Version" ma:default="" ma:list="{5E4318D1-DFA9-41DE-97E7-9934BE3391BC}" ma:internalName="LastPublishVersionLookup" ma:readOnly="true" ma:showField="LastPublish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PLaunchHelpLinkType" ma:index="66"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7" nillable="true" ma:displayName="Legacy Data" ma:default="" ma:internalName="LegacyData" ma:readOnly="false">
      <xsd:simpleType>
        <xsd:restriction base="dms:Note"/>
      </xsd:simpleType>
    </xsd:element>
    <xsd:element name="TPLaunchHelpLink" ma:index="68" nillable="true" ma:displayName="Link to Launch Help Topic" ma:default="" ma:internalName="TPLaunchHelpLink">
      <xsd:simpleType>
        <xsd:restriction base="dms:Text"/>
      </xsd:simpleType>
    </xsd:element>
    <xsd:element name="LocComments" ma:index="69" nillable="true" ma:displayName="Loc Approval Comments" ma:default="" ma:internalName="LocComments" ma:readOnly="false">
      <xsd:simpleType>
        <xsd:restriction base="dms:Note"/>
      </xsd:simpleType>
    </xsd:element>
    <xsd:element name="LocLastLocAttemptVersionLookup" ma:index="70" nillable="true" ma:displayName="Loc Last Loc Attempt Version" ma:default="" ma:list="{77C31DF8-B503-4048-84F7-836CA595CE51}" ma:internalName="LocLastLocAttemptVersionLookup" ma:readOnly="false" ma:showField="LastLocAttemptVersion" ma:web="d1af3920-8fda-4ad5-98bb-96475601b038">
      <xsd:simpleType>
        <xsd:restriction base="dms:Lookup"/>
      </xsd:simpleType>
    </xsd:element>
    <xsd:element name="LocLastLocAttemptVersionTypeLookup" ma:index="71" nillable="true" ma:displayName="Loc Last Loc Attempt Version Type" ma:default="" ma:list="{77C31DF8-B503-4048-84F7-836CA595CE51}" ma:internalName="LocLastLocAttemptVersionTypeLookup" ma:readOnly="true" ma:showField="LastLocAttemptVersionType" ma:web="d1af3920-8fda-4ad5-98bb-96475601b038">
      <xsd:simpleType>
        <xsd:restriction base="dms:Lookup"/>
      </xsd:simpleType>
    </xsd:element>
    <xsd:element name="LocManualTestRequired" ma:index="72" nillable="true" ma:displayName="Loc Manual Test Required" ma:default="" ma:internalName="LocManualTestRequired" ma:readOnly="false">
      <xsd:simpleType>
        <xsd:restriction base="dms:Boolean"/>
      </xsd:simpleType>
    </xsd:element>
    <xsd:element name="LocMarketGroupTiers2" ma:index="73" nillable="true" ma:displayName="Loc Market Group Tiers" ma:internalName="LocMarketGroupTiers2" ma:readOnly="false">
      <xsd:simpleType>
        <xsd:restriction base="dms:Unknown"/>
      </xsd:simpleType>
    </xsd:element>
    <xsd:element name="LocNewPublishedVersionLookup" ma:index="74" nillable="true" ma:displayName="Loc New Published Version Lookup" ma:default="" ma:list="{77C31DF8-B503-4048-84F7-836CA595CE51}" ma:internalName="LocNewPublishedVersionLookup" ma:readOnly="true" ma:showField="NewPublishedVersion" ma:web="d1af3920-8fda-4ad5-98bb-96475601b038">
      <xsd:simpleType>
        <xsd:restriction base="dms:Lookup"/>
      </xsd:simpleType>
    </xsd:element>
    <xsd:element name="LocOverallHandbackStatusLookup" ma:index="75" nillable="true" ma:displayName="Loc Overall Handback Status" ma:default="" ma:list="{77C31DF8-B503-4048-84F7-836CA595CE51}" ma:internalName="LocOverallHandbackStatusLookup" ma:readOnly="true" ma:showField="OverallHandbackStatus" ma:web="d1af3920-8fda-4ad5-98bb-96475601b038">
      <xsd:simpleType>
        <xsd:restriction base="dms:Lookup"/>
      </xsd:simpleType>
    </xsd:element>
    <xsd:element name="LocOverallLocStatusLookup" ma:index="76" nillable="true" ma:displayName="Loc Overall Localize Status" ma:default="" ma:list="{77C31DF8-B503-4048-84F7-836CA595CE51}" ma:internalName="LocOverallLocStatusLookup" ma:readOnly="true" ma:showField="OverallLocStatus" ma:web="d1af3920-8fda-4ad5-98bb-96475601b038">
      <xsd:simpleType>
        <xsd:restriction base="dms:Lookup"/>
      </xsd:simpleType>
    </xsd:element>
    <xsd:element name="LocOverallPreviewStatusLookup" ma:index="77" nillable="true" ma:displayName="Loc Overall Preview Status" ma:default="" ma:list="{77C31DF8-B503-4048-84F7-836CA595CE51}" ma:internalName="LocOverallPreviewStatusLookup" ma:readOnly="true" ma:showField="OverallPreviewStatus" ma:web="d1af3920-8fda-4ad5-98bb-96475601b038">
      <xsd:simpleType>
        <xsd:restriction base="dms:Lookup"/>
      </xsd:simpleType>
    </xsd:element>
    <xsd:element name="LocOverallPublishStatusLookup" ma:index="78" nillable="true" ma:displayName="Loc Overall Publish Status" ma:default="" ma:list="{77C31DF8-B503-4048-84F7-836CA595CE51}" ma:internalName="LocOverallPublishStatusLookup" ma:readOnly="true" ma:showField="OverallPublishStatus" ma:web="d1af3920-8fda-4ad5-98bb-96475601b038">
      <xsd:simpleType>
        <xsd:restriction base="dms:Lookup"/>
      </xsd:simpleType>
    </xsd:element>
    <xsd:element name="IntlLocPriority" ma:index="79" nillable="true" ma:displayName="Loc Priority" ma:default="" ma:internalName="IntlLocPriority" ma:readOnly="false">
      <xsd:simpleType>
        <xsd:restriction base="dms:Unknown"/>
      </xsd:simpleType>
    </xsd:element>
    <xsd:element name="LocProcessedForHandoffsLookup" ma:index="80" nillable="true" ma:displayName="Loc Processed For Handoffs" ma:default="" ma:list="{77C31DF8-B503-4048-84F7-836CA595CE51}" ma:internalName="LocProcessedForHandoffsLookup" ma:readOnly="true" ma:showField="ProcessedForHandoffs" ma:web="d1af3920-8fda-4ad5-98bb-96475601b038">
      <xsd:simpleType>
        <xsd:restriction base="dms:Lookup"/>
      </xsd:simpleType>
    </xsd:element>
    <xsd:element name="LocProcessedForMarketsLookup" ma:index="81" nillable="true" ma:displayName="Loc Processed For Markets" ma:default="" ma:list="{77C31DF8-B503-4048-84F7-836CA595CE51}" ma:internalName="LocProcessedForMarketsLookup" ma:readOnly="true" ma:showField="ProcessedForMarkets" ma:web="d1af3920-8fda-4ad5-98bb-96475601b038">
      <xsd:simpleType>
        <xsd:restriction base="dms:Lookup"/>
      </xsd:simpleType>
    </xsd:element>
    <xsd:element name="LocPublishedDependentAssetsLookup" ma:index="82" nillable="true" ma:displayName="Loc Published Dependent Assets" ma:default="" ma:list="{77C31DF8-B503-4048-84F7-836CA595CE51}" ma:internalName="LocPublishedDependentAssetsLookup" ma:readOnly="true" ma:showField="PublishedDependentAssets" ma:web="d1af3920-8fda-4ad5-98bb-96475601b038">
      <xsd:simpleType>
        <xsd:restriction base="dms:Lookup"/>
      </xsd:simpleType>
    </xsd:element>
    <xsd:element name="LocPublishedLinkedAssetsLookup" ma:index="83" nillable="true" ma:displayName="Loc Published Linked Assets" ma:default="" ma:list="{77C31DF8-B503-4048-84F7-836CA595CE51}" ma:internalName="LocPublishedLinkedAssetsLookup" ma:readOnly="true" ma:showField="PublishedLinkedAssets" ma:web="d1af3920-8fda-4ad5-98bb-96475601b038">
      <xsd:simpleType>
        <xsd:restriction base="dms:Lookup"/>
      </xsd:simpleType>
    </xsd:element>
    <xsd:element name="LocRecommendedHandoff" ma:index="84" nillable="true" ma:displayName="Loc Recommended Handoff" ma:default="" ma:indexed="true" ma:internalName="LocRecommendedHandoff" ma:readOnly="false">
      <xsd:simpleType>
        <xsd:restriction base="dms:Text"/>
      </xsd:simpleType>
    </xsd:element>
    <xsd:element name="LocalizationTagsTaxHTField0" ma:index="86" nillable="true" ma:taxonomy="true" ma:internalName="LocalizationTagsTaxHTField0" ma:taxonomyFieldName="LocalizationTags" ma:displayName="Localization Tags" ma:readOnly="false" ma:default="" ma:fieldId="{dd21a6d1-f806-4698-94c9-54e9addaf5ee}"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7" nillable="true" ma:displayName="Machine Translated" ma:default="" ma:internalName="MachineTranslated" ma:readOnly="false">
      <xsd:simpleType>
        <xsd:restriction base="dms:Boolean"/>
      </xsd:simpleType>
    </xsd:element>
    <xsd:element name="Manager" ma:index="88" nillable="true" ma:displayName="Manager" ma:hidden="true" ma:internalName="Manager" ma:readOnly="false">
      <xsd:simpleType>
        <xsd:restriction base="dms:Text"/>
      </xsd:simpleType>
    </xsd:element>
    <xsd:element name="Markets" ma:index="89" nillable="true" ma:displayName="Markets" ma:default="" ma:description="Leave blank to show in all markets" ma:list="{5B15831B-954F-43D5-900F-AF5E125B61A8}" ma:internalName="Markets" ma:readOnly="false" ma:showField="MarketNa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Milestone" ma:index="90" nillable="true" ma:displayName="Milestone" ma:default="" ma:internalName="Milestone" ma:readOnly="false">
      <xsd:simpleType>
        <xsd:restriction base="dms:Unknown"/>
      </xsd:simpleType>
    </xsd:element>
    <xsd:element name="TPNamespace" ma:index="93" nillable="true" ma:displayName="Namespace" ma:default="" ma:internalName="TPNamespace">
      <xsd:simpleType>
        <xsd:restriction base="dms:Text"/>
      </xsd:simpleType>
    </xsd:element>
    <xsd:element name="NumericId" ma:index="94" nillable="true" ma:displayName="Numeric ID" ma:default="" ma:indexed="true" ma:internalName="NumericId" ma:readOnly="false">
      <xsd:simpleType>
        <xsd:restriction base="dms:Number"/>
      </xsd:simpleType>
    </xsd:element>
    <xsd:element name="NumOfRatingsLookup" ma:index="95" nillable="true" ma:displayName="NumOfRatings" ma:default="" ma:list="{5E4318D1-DFA9-41DE-97E7-9934BE3391BC}" ma:internalName="NumOfRatingsLookup" ma:readOnly="true" ma:showField="NumOfRatings"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OOCacheId" ma:index="96" nillable="true" ma:displayName="OOCacheId" ma:internalName="OOCacheId" ma:readOnly="false">
      <xsd:simpleType>
        <xsd:restriction base="dms:Text"/>
      </xsd:simpleType>
    </xsd:element>
    <xsd:element name="OpenTemplate" ma:index="97" nillable="true" ma:displayName="Open Template" ma:default="true" ma:internalName="OpenTemplate">
      <xsd:simpleType>
        <xsd:restriction base="dms:Boolean"/>
      </xsd:simpleType>
    </xsd:element>
    <xsd:element name="OriginAsset" ma:index="98" nillable="true" ma:displayName="Origin Asset" ma:default="" ma:internalName="OriginAsset" ma:readOnly="false">
      <xsd:simpleType>
        <xsd:restriction base="dms:Text"/>
      </xsd:simpleType>
    </xsd:element>
    <xsd:element name="OriginalRelease" ma:index="99"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0" nillable="true" ma:displayName="Original Source Market Group" ma:default="" ma:internalName="OriginalSourceMarket" ma:readOnly="false">
      <xsd:simpleType>
        <xsd:restriction base="dms:Text"/>
      </xsd:simpleType>
    </xsd:element>
    <xsd:element name="OutputCachingOn" ma:index="101" nillable="true" ma:displayName="Output Caching" ma:default="true" ma:hidden="true" ma:internalName="OutputCachingOn" ma:readOnly="false">
      <xsd:simpleType>
        <xsd:restriction base="dms:Boolean"/>
      </xsd:simpleType>
    </xsd:element>
    <xsd:element name="ParentAssetId" ma:index="102" nillable="true" ma:displayName="Parent Asset Id" ma:default="" ma:internalName="ParentAssetId" ma:readOnly="false">
      <xsd:simpleType>
        <xsd:restriction base="dms:Text"/>
      </xsd:simpleType>
    </xsd:element>
    <xsd:element name="PlannedPubDate" ma:index="103" nillable="true" ma:displayName="Planned Publish Date" ma:default="" ma:indexed="true" ma:internalName="PlannedPubDate" ma:readOnly="false">
      <xsd:simpleType>
        <xsd:restriction base="dms:DateTime"/>
      </xsd:simpleType>
    </xsd:element>
    <xsd:element name="PolicheckWords" ma:index="104" nillable="true" ma:displayName="Policheck Words" ma:default="" ma:internalName="PolicheckWords" ma:readOnly="false">
      <xsd:simpleType>
        <xsd:restriction base="dms:Text"/>
      </xsd:simpleType>
    </xsd:element>
    <xsd:element name="BusinessGroup" ma:index="105" nillable="true" ma:displayName="Product Division Owner" ma:default="" ma:internalName="BusinessGroup" ma:readOnly="false">
      <xsd:simpleType>
        <xsd:restriction base="dms:Unknown"/>
      </xsd:simpleType>
    </xsd:element>
    <xsd:element name="UAProjectedTotalWords" ma:index="106" nillable="true" ma:displayName="Projected Word Count" ma:default="" ma:internalName="UAProjectedTotalWords" ma:readOnly="false">
      <xsd:simpleType>
        <xsd:restriction base="dms:Unknown"/>
      </xsd:simpleType>
    </xsd:element>
    <xsd:element name="Provider" ma:index="107" nillable="true" ma:displayName="Provider" ma:default="" ma:internalName="Provider" ma:readOnly="false">
      <xsd:simpleType>
        <xsd:restriction base="dms:Unknown"/>
      </xsd:simpleType>
    </xsd:element>
    <xsd:element name="Providers" ma:index="108" nillable="true" ma:displayName="Providers" ma:default="" ma:internalName="Providers">
      <xsd:simpleType>
        <xsd:restriction base="dms:Unknown"/>
      </xsd:simpleType>
    </xsd:element>
    <xsd:element name="PublishStatusLookup" ma:index="109" nillable="true" ma:displayName="Publish Status" ma:default="" ma:list="{5E4318D1-DFA9-41DE-97E7-9934BE3391BC}" ma:internalName="PublishStatusLookup" ma:readOnly="false" ma:showField="PublishStatus"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PublishTargets" ma:index="110" nillable="true" ma:displayName="Publish Target" ma:default="OfficeOnlineVNext" ma:internalName="PublishTargets" ma:readOnly="false">
      <xsd:simpleType>
        <xsd:restriction base="dms:Unknown"/>
      </xsd:simpleType>
    </xsd:element>
    <xsd:element name="RecommendationsModifier" ma:index="111" nillable="true" ma:displayName="Recommendations Modifier" ma:default="" ma:internalName="RecommendationsModifier" ma:readOnly="false">
      <xsd:simpleType>
        <xsd:restriction base="dms:Number"/>
      </xsd:simpleType>
    </xsd:element>
    <xsd:element name="ArtSampleDocs" ma:index="112" nillable="true" ma:displayName="Sample Docs" ma:default="" ma:hidden="true" ma:internalName="ArtSampleDocs" ma:readOnly="false">
      <xsd:simpleType>
        <xsd:restriction base="dms:Text"/>
      </xsd:simpleType>
    </xsd:element>
    <xsd:element name="ScenarioTagsTaxHTField0" ma:index="114" nillable="true" ma:taxonomy="true" ma:internalName="ScenarioTagsTaxHTField0" ma:taxonomyFieldName="ScenarioTags" ma:displayName="Scenarios" ma:readOnly="false" ma:default="" ma:fieldId="{574d373e-a1d4-4ff8-9009-6de0c16b4eff}"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6"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7" nillable="true" ma:displayName="Source Title" ma:default="" ma:indexed="true" ma:internalName="SourceTitle" ma:readOnly="false">
      <xsd:simpleType>
        <xsd:restriction base="dms:Text"/>
      </xsd:simpleType>
    </xsd:element>
    <xsd:element name="CSXSubmissionDate" ma:index="118" nillable="true" ma:displayName="Submission Date" ma:default="" ma:internalName="CSXSubmissionDate" ma:readOnly="false">
      <xsd:simpleType>
        <xsd:restriction base="dms:DateTime"/>
      </xsd:simpleType>
    </xsd:element>
    <xsd:element name="SubmitterId" ma:index="119" nillable="true" ma:displayName="Submitter ID" ma:default="" ma:internalName="SubmitterId" ma:readOnly="false">
      <xsd:simpleType>
        <xsd:restriction base="dms:Text"/>
      </xsd:simpleType>
    </xsd:element>
    <xsd:element name="TaxCatchAll" ma:index="120" nillable="true" ma:displayName="Taxonomy Catch All Column" ma:hidden="true" ma:list="{fd825d1e-128a-4a76-9fd3-683a3700bc7a}" ma:internalName="TaxCatchAll" ma:showField="CatchAllData"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axCatchAllLabel" ma:index="121" nillable="true" ma:displayName="Taxonomy Catch All Column1" ma:hidden="true" ma:list="{fd825d1e-128a-4a76-9fd3-683a3700bc7a}" ma:internalName="TaxCatchAllLabel" ma:readOnly="true" ma:showField="CatchAllDataLabel"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emplateStatus" ma:index="122" nillable="true" ma:displayName="Template Status" ma:default="" ma:internalName="TemplateStatus">
      <xsd:simpleType>
        <xsd:restriction base="dms:Unknown"/>
      </xsd:simpleType>
    </xsd:element>
    <xsd:element name="TemplateTemplateType" ma:index="123" nillable="true" ma:displayName="Template Type" ma:default="" ma:internalName="TemplateTemplateType">
      <xsd:simpleType>
        <xsd:restriction base="dms:Unknown"/>
      </xsd:simpleType>
    </xsd:element>
    <xsd:element name="ThumbnailAssetId" ma:index="124" nillable="true" ma:displayName="Thumbnail Image Asset" ma:default="" ma:internalName="ThumbnailAssetId" ma:readOnly="false">
      <xsd:simpleType>
        <xsd:restriction base="dms:Text"/>
      </xsd:simpleType>
    </xsd:element>
    <xsd:element name="TimesCloned" ma:index="125" nillable="true" ma:displayName="Times Cloned" ma:default="" ma:internalName="TimesCloned" ma:readOnly="false">
      <xsd:simpleType>
        <xsd:restriction base="dms:Number"/>
      </xsd:simpleType>
    </xsd:element>
    <xsd:element name="TrustLevel" ma:index="127" nillable="true" ma:displayName="Trust Level" ma:default="1 Microsoft Managed Content" ma:internalName="TrustLevel" ma:readOnly="false">
      <xsd:simpleType>
        <xsd:restriction base="dms:Unknown"/>
      </xsd:simpleType>
    </xsd:element>
    <xsd:element name="UALocComments" ma:index="128" nillable="true" ma:displayName="UA Loc Comments" ma:default="" ma:internalName="UALocComments" ma:readOnly="false">
      <xsd:simpleType>
        <xsd:restriction base="dms:Note"/>
      </xsd:simpleType>
    </xsd:element>
    <xsd:element name="UALocRecommendation" ma:index="129"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0" nillable="true" ma:displayName="UA Notes" ma:default="" ma:internalName="UANotes" ma:readOnly="false">
      <xsd:simpleType>
        <xsd:restriction base="dms:Note"/>
      </xsd:simpleType>
    </xsd:element>
    <xsd:element name="TPAppVersion" ma:index="131" nillable="true" ma:displayName="Version" ma:default="" ma:internalName="TPAppVersion">
      <xsd:simpleType>
        <xsd:restriction base="dms:Text"/>
      </xsd:simpleType>
    </xsd:element>
    <xsd:element name="VoteCount" ma:index="132"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1" ma:displayName="Content Type"/>
        <xsd:element ref="dc:title" minOccurs="0" maxOccurs="1" ma:index="126"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9CF7CD-D894-4304-A953-565B8A1FF802}">
  <ds:schemaRefs>
    <ds:schemaRef ds:uri="http://schemas.microsoft.com/sharepoint/v3/contenttype/forms"/>
  </ds:schemaRefs>
</ds:datastoreItem>
</file>

<file path=customXml/itemProps2.xml><?xml version="1.0" encoding="utf-8"?>
<ds:datastoreItem xmlns:ds="http://schemas.openxmlformats.org/officeDocument/2006/customXml" ds:itemID="{0DA43177-CB53-4FC9-AE5C-31D03B28AC3A}">
  <ds:schemaRefs>
    <ds:schemaRef ds:uri="http://purl.org/dc/elements/1.1/"/>
    <ds:schemaRef ds:uri="http://schemas.microsoft.com/office/2006/metadata/properties"/>
    <ds:schemaRef ds:uri="d1af3920-8fda-4ad5-98bb-96475601b038"/>
    <ds:schemaRef ds:uri="http://purl.org/dc/terms/"/>
    <ds:schemaRef ds:uri="http://schemas.microsoft.com/office/2006/documentManagement/types"/>
    <ds:schemaRef ds:uri="http://purl.org/dc/dcmitype/"/>
    <ds:schemaRef ds:uri="http://schemas.openxmlformats.org/package/2006/metadata/core-properti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FAF43F20-213B-450A-A1E1-9AF3C5268B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af3920-8fda-4ad5-98bb-96475601b03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Grid</Template>
  <TotalTime>0</TotalTime>
  <Words>1290</Words>
  <Application>Microsoft Office PowerPoint</Application>
  <PresentationFormat>Ekran Gösterisi (4:3)</PresentationFormat>
  <Paragraphs>67</Paragraphs>
  <Slides>9</Slides>
  <Notes>1</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Kılavuz</vt:lpstr>
      <vt:lpstr>7.Hafta  İDARİ YARGININ GÖREV ALANI VE BU ALANI BELİRLEMEKTE KULLANILAN ÖLÇÜTLER</vt:lpstr>
      <vt:lpstr>7.Hafta ADLİ YARGI - İDARİ YARGI AYRIMI</vt:lpstr>
      <vt:lpstr>7.Hafta Anayasa Mahkemesi KararI, E. 2011/35, K. 2012/23, T. 16.02.2012</vt:lpstr>
      <vt:lpstr>7.Hafta Anayasa Mahkemesi KararI, E. 2005/108, K. 2006/35, T. 01.03.2006</vt:lpstr>
      <vt:lpstr>7.Hafta İDARİ YARGININ GÖREV ALANINI BELİRLEMEKTE KULLANILAN ÖLÇÜTLER</vt:lpstr>
      <vt:lpstr>7.Hafta YASA İLE İDARİ YARGININ GÖREV ALANI DIŞINDA TUTULAN UYUŞMAZLIK ÖRNEKLERİ</vt:lpstr>
      <vt:lpstr>7.Hafta YASA İLE İDARİ YARGININ GÖREV ALANI DIŞINDA TUTULAN UYUŞMAZLIK ÖRNEKLERİ</vt:lpstr>
      <vt:lpstr>7.Hafta FİİLİ YOL </vt:lpstr>
      <vt:lpstr>8.Hafta  UYUŞMAZLIK MAHKEMESİ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2018-03-03T21:16:10Z</dcterms:created>
  <dcterms:modified xsi:type="dcterms:W3CDTF">2018-11-02T09:12:15Z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0x010100DC5CB8ABFAEE764594C61AB7267324960400FC796B3B1D425B47B2BA3D040986AFEA</vt:lpwstr>
  </property>
  <property fmtid="{D5CDD505-2E9C-101B-9397-08002B2CF9AE}" pid="3" name="ImageGenCounter">
    <vt:i4>0</vt:i4>
  </property>
  <property fmtid="{D5CDD505-2E9C-101B-9397-08002B2CF9AE}" pid="4" name="ViolationReportStatus">
    <vt:lpwstr>None</vt:lpwstr>
  </property>
  <property fmtid="{D5CDD505-2E9C-101B-9397-08002B2CF9AE}" pid="5" name="ImageGenStatus">
    <vt:i4>0</vt:i4>
  </property>
  <property fmtid="{D5CDD505-2E9C-101B-9397-08002B2CF9AE}" pid="6" name="PolicheckStatus">
    <vt:i4>0</vt:i4>
  </property>
  <property fmtid="{D5CDD505-2E9C-101B-9397-08002B2CF9AE}" pid="7" name="Applications">
    <vt:lpwstr>67;#Template 12;#53;#PowerPoint 12;#407;#PowerPoint 14</vt:lpwstr>
  </property>
  <property fmtid="{D5CDD505-2E9C-101B-9397-08002B2CF9AE}" pid="8" name="PolicheckCounter">
    <vt:i4>0</vt:i4>
  </property>
  <property fmtid="{D5CDD505-2E9C-101B-9397-08002B2CF9AE}" pid="9" name="APTrustLevel">
    <vt:r8>0</vt:r8>
  </property>
  <property fmtid="{D5CDD505-2E9C-101B-9397-08002B2CF9AE}" pid="10" name="Order">
    <vt:r8>4349700</vt:r8>
  </property>
</Properties>
</file>