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2" r:id="rId17"/>
    <p:sldId id="273" r:id="rId18"/>
    <p:sldId id="30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16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70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63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24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37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38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73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02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82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36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34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561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B08A76-3B5B-AF93-B9E4-35EC52D27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ABBASİLER DÖNEMİ SANATI VE KÜLTÜRÜ</a:t>
            </a:r>
            <a:endParaRPr lang="tr-TR" sz="40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CE3979-3C68-18DF-1D77-080342211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İslam </a:t>
            </a:r>
            <a:r>
              <a:rPr lang="tr-TR"/>
              <a:t>Sanatları ve </a:t>
            </a:r>
            <a:r>
              <a:rPr lang="tr-TR" dirty="0"/>
              <a:t>Estetiği Dersi</a:t>
            </a:r>
          </a:p>
          <a:p>
            <a:r>
              <a:rPr lang="tr-TR" dirty="0"/>
              <a:t>Doç. Dr. Ayşe ERSAY YÜKSEL</a:t>
            </a:r>
          </a:p>
        </p:txBody>
      </p:sp>
    </p:spTree>
    <p:extLst>
      <p:ext uri="{BB962C8B-B14F-4D97-AF65-F5344CB8AC3E}">
        <p14:creationId xmlns:p14="http://schemas.microsoft.com/office/powerpoint/2010/main" val="158674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E3FE54C-C25D-62F7-F3E6-208D7E15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sz="2400" b="0" i="0" dirty="0" err="1">
                <a:effectLst/>
                <a:latin typeface="Calibri" panose="020F0502020204030204" pitchFamily="34" charset="0"/>
              </a:rPr>
              <a:t>Sâmerrâ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 </a:t>
            </a:r>
            <a:r>
              <a:rPr lang="tr-TR" sz="2400" b="0" i="0" dirty="0" err="1">
                <a:effectLst/>
                <a:latin typeface="Calibri" panose="020F0502020204030204" pitchFamily="34" charset="0"/>
              </a:rPr>
              <a:t>Ulucamii’nin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 </a:t>
            </a:r>
            <a:r>
              <a:rPr lang="tr-TR" sz="2400" b="0" i="0" dirty="0" err="1">
                <a:effectLst/>
                <a:latin typeface="Calibri" panose="020F0502020204030204" pitchFamily="34" charset="0"/>
              </a:rPr>
              <a:t>melviye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 diye tanınan</a:t>
            </a:r>
            <a:br>
              <a:rPr lang="tr-TR" sz="2400" dirty="0"/>
            </a:br>
            <a:r>
              <a:rPr lang="tr-TR" sz="2400" b="0" i="0" dirty="0">
                <a:effectLst/>
                <a:latin typeface="Calibri" panose="020F0502020204030204" pitchFamily="34" charset="0"/>
              </a:rPr>
              <a:t>ünlü minaresi</a:t>
            </a:r>
            <a:endParaRPr lang="en-US" sz="5400" dirty="0"/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084B130-E698-B0FE-FB5B-DA5BE73609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483" y="2426818"/>
            <a:ext cx="323808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bu_dulaf_600x" descr="abu_dulaf_600x">
            <a:extLst>
              <a:ext uri="{FF2B5EF4-FFF2-40B4-BE49-F238E27FC236}">
                <a16:creationId xmlns:a16="http://schemas.microsoft.com/office/drawing/2014/main" id="{6F5D8E07-8002-CFA6-91D4-09C89098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645644"/>
            <a:ext cx="5455917" cy="355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3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8D0443-79CE-59B4-24BF-61D13439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0" i="0" dirty="0" err="1">
                <a:effectLst/>
                <a:latin typeface="Calibri" panose="020F0502020204030204" pitchFamily="34" charset="0"/>
              </a:rPr>
              <a:t>Sâmerrâ</a:t>
            </a:r>
            <a:r>
              <a:rPr lang="tr-TR" b="0" i="0" dirty="0">
                <a:effectLst/>
                <a:latin typeface="Calibri" panose="020F0502020204030204" pitchFamily="34" charset="0"/>
              </a:rPr>
              <a:t> evlerinin alçı kabartma süslemelerinden bir örnek ve 9. </a:t>
            </a:r>
            <a:r>
              <a:rPr lang="tr-TR" b="0" i="0" dirty="0" err="1">
                <a:effectLst/>
                <a:latin typeface="Calibri" panose="020F0502020204030204" pitchFamily="34" charset="0"/>
              </a:rPr>
              <a:t>yy.a</a:t>
            </a:r>
            <a:r>
              <a:rPr lang="tr-TR" b="0" i="0" dirty="0">
                <a:effectLst/>
                <a:latin typeface="Calibri" panose="020F0502020204030204" pitchFamily="34" charset="0"/>
              </a:rPr>
              <a:t> ait bir ahşap kapı</a:t>
            </a:r>
            <a:endParaRPr lang="tr-TR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5CEE9E0-95AA-9C24-C6FF-631781D70C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7" y="1805076"/>
            <a:ext cx="58182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air of Doors Carved in the 'Beveled Style', Wood (teak); carved">
            <a:extLst>
              <a:ext uri="{FF2B5EF4-FFF2-40B4-BE49-F238E27FC236}">
                <a16:creationId xmlns:a16="http://schemas.microsoft.com/office/drawing/2014/main" id="{86DB19E0-B272-4541-58D4-51C75E413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45" y="66390"/>
            <a:ext cx="3156713" cy="64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F86B8D5-2B52-C5FE-AEE7-D29DBBB9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tr-TR" sz="2400" b="0" i="0" dirty="0">
                <a:effectLst/>
                <a:latin typeface="Calibri" panose="020F0502020204030204" pitchFamily="34" charset="0"/>
              </a:rPr>
              <a:t>Belküvârâ Sarayı’nın kalıntıları</a:t>
            </a:r>
            <a:endParaRPr lang="tr-TR" sz="2400" dirty="0"/>
          </a:p>
        </p:txBody>
      </p:sp>
      <p:sp>
        <p:nvSpPr>
          <p:cNvPr id="13325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0" name="Content Placeholder 13319">
            <a:extLst>
              <a:ext uri="{FF2B5EF4-FFF2-40B4-BE49-F238E27FC236}">
                <a16:creationId xmlns:a16="http://schemas.microsoft.com/office/drawing/2014/main" id="{0B7F6F5E-353E-36F8-37DF-1B281FD9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tr-TR" sz="2400" b="0" i="0" dirty="0">
                <a:effectLst/>
                <a:latin typeface="Calibri" panose="020F0502020204030204" pitchFamily="34" charset="0"/>
              </a:rPr>
              <a:t>Belküvârâ Sarayı’nın planı </a:t>
            </a:r>
            <a:endParaRPr lang="en-US" sz="2400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926CF5E-7773-F02B-4E68-C184E6BF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959" y="2569464"/>
            <a:ext cx="4656881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A36A16A4-8771-DDC5-595D-4CC9DBD3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6843" y="2569464"/>
            <a:ext cx="5163418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7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7" name="Rectangle 14346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D7834D7-A46F-3FC0-E52F-3A182FA6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tr-TR" sz="2400" b="0" i="1">
                <a:effectLst/>
                <a:latin typeface="Calibri" panose="020F0502020204030204" pitchFamily="34" charset="0"/>
              </a:rPr>
              <a:t>Kelîle ve Dimne</a:t>
            </a:r>
            <a:r>
              <a:rPr lang="tr-TR" sz="2400" b="0" i="0">
                <a:effectLst/>
                <a:latin typeface="Calibri" panose="020F0502020204030204" pitchFamily="34" charset="0"/>
              </a:rPr>
              <a:t>’den bir sayfa (Paris Bibliothèque Nationale, Arabe, nr. 3467, vr. 30</a:t>
            </a:r>
            <a:r>
              <a:rPr lang="tr-TR" sz="2400" b="0" i="0" baseline="30000">
                <a:effectLst/>
                <a:latin typeface="Calibri" panose="020F0502020204030204" pitchFamily="34" charset="0"/>
              </a:rPr>
              <a:t>a</a:t>
            </a:r>
            <a:r>
              <a:rPr lang="tr-TR" sz="2400" b="0" i="0">
                <a:effectLst/>
                <a:latin typeface="Calibri" panose="020F0502020204030204" pitchFamily="34" charset="0"/>
              </a:rPr>
              <a:t>)</a:t>
            </a:r>
            <a:endParaRPr lang="tr-TR" sz="2400" dirty="0"/>
          </a:p>
        </p:txBody>
      </p:sp>
      <p:sp>
        <p:nvSpPr>
          <p:cNvPr id="14349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4" name="Content Placeholder 14343">
            <a:extLst>
              <a:ext uri="{FF2B5EF4-FFF2-40B4-BE49-F238E27FC236}">
                <a16:creationId xmlns:a16="http://schemas.microsoft.com/office/drawing/2014/main" id="{014551FC-7B98-6B24-8940-C56CB94BB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tr-TR" sz="2400" b="0" i="0">
                <a:effectLst/>
                <a:latin typeface="Calibri" panose="020F0502020204030204" pitchFamily="34" charset="0"/>
              </a:rPr>
              <a:t>Harîrî’nin </a:t>
            </a:r>
            <a:r>
              <a:rPr lang="tr-TR" sz="2400" b="0" i="1">
                <a:effectLst/>
                <a:latin typeface="Calibri" panose="020F0502020204030204" pitchFamily="34" charset="0"/>
              </a:rPr>
              <a:t>el-Maḳāmât</a:t>
            </a:r>
            <a:r>
              <a:rPr lang="tr-TR" sz="2400" b="0" i="0">
                <a:effectLst/>
                <a:latin typeface="Calibri" panose="020F0502020204030204" pitchFamily="34" charset="0"/>
              </a:rPr>
              <a:t>’ından bir sayfa</a:t>
            </a:r>
            <a:br>
              <a:rPr lang="tr-TR" sz="2400"/>
            </a:br>
            <a:r>
              <a:rPr lang="tr-TR" sz="2400" b="0" i="0">
                <a:effectLst/>
                <a:latin typeface="Calibri" panose="020F0502020204030204" pitchFamily="34" charset="0"/>
              </a:rPr>
              <a:t>(Süleymaniye Ktp., Esad Efendi, nr. 2916, vr. 97</a:t>
            </a:r>
            <a:r>
              <a:rPr lang="tr-TR" sz="2400" b="0" i="0" baseline="30000">
                <a:effectLst/>
                <a:latin typeface="Calibri" panose="020F0502020204030204" pitchFamily="34" charset="0"/>
              </a:rPr>
              <a:t>b</a:t>
            </a:r>
            <a:r>
              <a:rPr lang="tr-TR" sz="2400" b="0" i="0">
                <a:effectLst/>
                <a:latin typeface="Calibri" panose="020F0502020204030204" pitchFamily="34" charset="0"/>
              </a:rPr>
              <a:t>)</a:t>
            </a:r>
            <a:endParaRPr lang="en-US" sz="240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F5D3C6F-0F75-890A-9840-9DA07708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5766" y="2569464"/>
            <a:ext cx="2529268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B3BC15BA-68E4-DE0F-52B1-3F416B84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263" y="2385663"/>
            <a:ext cx="2529268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45F3AE7-6E41-0C82-ADF4-184F1758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58" y="2385663"/>
            <a:ext cx="2659261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5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EEB22C-B062-D3B5-4603-31EE883F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Rakka, 8. yy., </a:t>
            </a:r>
            <a:br>
              <a:rPr lang="tr-TR" dirty="0"/>
            </a:br>
            <a:r>
              <a:rPr lang="tr-TR" dirty="0"/>
              <a:t>sütun başlığı</a:t>
            </a:r>
            <a:br>
              <a:rPr lang="tr-TR" dirty="0"/>
            </a:b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AEE45221-58C2-454D-D3AF-E4C8E875F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8" name="Picture 6" descr="Capital in the &quot;Beveled Style&quot;, Alabaster, gypsum; carved ">
            <a:extLst>
              <a:ext uri="{FF2B5EF4-FFF2-40B4-BE49-F238E27FC236}">
                <a16:creationId xmlns:a16="http://schemas.microsoft.com/office/drawing/2014/main" id="{A4B9E18F-35D4-471E-3203-7FA9099A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30" y="603233"/>
            <a:ext cx="7062638" cy="55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1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7E2E76-858B-1F5D-7FF5-B2BFA567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i="0" dirty="0" err="1">
                <a:effectLst/>
                <a:latin typeface="Calibri" panose="020F0502020204030204" pitchFamily="34" charset="0"/>
              </a:rPr>
              <a:t>Abbâsîler</a:t>
            </a:r>
            <a:r>
              <a:rPr lang="tr-TR" b="0" i="0" dirty="0">
                <a:effectLst/>
                <a:latin typeface="Calibri" panose="020F0502020204030204" pitchFamily="34" charset="0"/>
              </a:rPr>
              <a:t> devrinde kûfî hat ile yazılmış cüzden bir sayfa (TİEM </a:t>
            </a:r>
            <a:r>
              <a:rPr lang="tr-TR" b="0" i="0" dirty="0" err="1">
                <a:effectLst/>
                <a:latin typeface="Calibri" panose="020F0502020204030204" pitchFamily="34" charset="0"/>
              </a:rPr>
              <a:t>Ktp</a:t>
            </a:r>
            <a:r>
              <a:rPr lang="tr-TR" b="0" i="0" dirty="0">
                <a:effectLst/>
                <a:latin typeface="Calibri" panose="020F0502020204030204" pitchFamily="34" charset="0"/>
              </a:rPr>
              <a:t>., Envanter </a:t>
            </a:r>
            <a:r>
              <a:rPr lang="tr-TR" b="0" i="0" dirty="0" err="1">
                <a:effectLst/>
                <a:latin typeface="Calibri" panose="020F0502020204030204" pitchFamily="34" charset="0"/>
              </a:rPr>
              <a:t>nr</a:t>
            </a:r>
            <a:r>
              <a:rPr lang="tr-TR" b="0" i="0" dirty="0">
                <a:effectLst/>
                <a:latin typeface="Calibri" panose="020F0502020204030204" pitchFamily="34" charset="0"/>
              </a:rPr>
              <a:t>. 556)</a:t>
            </a:r>
            <a:endParaRPr lang="tr-TR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A7B7C9D-254E-8B7E-1979-1B47CBA24C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80" y="1825625"/>
            <a:ext cx="57602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3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5" name="Rectangle 16394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E8C593D-EBF4-B9A6-8A15-7EBD5012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sz="2800" b="0" i="0" dirty="0">
                <a:effectLst/>
                <a:latin typeface="Calibri" panose="020F0502020204030204" pitchFamily="34" charset="0"/>
              </a:rPr>
              <a:t>Kûfî kabartmalı sırlı tabaklar</a:t>
            </a:r>
            <a:endParaRPr lang="en-US" sz="2800" dirty="0"/>
          </a:p>
        </p:txBody>
      </p:sp>
      <p:pic>
        <p:nvPicPr>
          <p:cNvPr id="16386" name="Picture 2" descr="metin, müzik içeren bir resim&#10;&#10;Açıklama otomatik olarak oluşturuldu">
            <a:extLst>
              <a:ext uri="{FF2B5EF4-FFF2-40B4-BE49-F238E27FC236}">
                <a16:creationId xmlns:a16="http://schemas.microsoft.com/office/drawing/2014/main" id="{1F9F3EC1-1066-DBE9-A0E3-3AFC9BFA66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39" y="2785950"/>
            <a:ext cx="3514855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metin, nesne, madeni para içeren bir resim&#10;&#10;Açıklama otomatik olarak oluşturuldu">
            <a:extLst>
              <a:ext uri="{FF2B5EF4-FFF2-40B4-BE49-F238E27FC236}">
                <a16:creationId xmlns:a16="http://schemas.microsoft.com/office/drawing/2014/main" id="{8E320716-2AEB-D9A6-EC1B-B9F2CE01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4726" y="2785950"/>
            <a:ext cx="3514855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etin içeren bir resim&#10;&#10;Açıklama otomatik olarak oluşturuldu">
            <a:extLst>
              <a:ext uri="{FF2B5EF4-FFF2-40B4-BE49-F238E27FC236}">
                <a16:creationId xmlns:a16="http://schemas.microsoft.com/office/drawing/2014/main" id="{D9D82121-E636-D15D-E787-8E9DAC36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013" y="2785950"/>
            <a:ext cx="3514855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2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7" name="Rectangle 1741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3D0617F-C086-1A97-E9AC-887F6FCD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tr-TR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Abbasi dönemine ai</a:t>
            </a:r>
            <a:r>
              <a:rPr lang="tr-TR" sz="5200" dirty="0"/>
              <a:t>t dokuma örnekleri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379E258C-32C4-D3FC-1B10-FEA401D595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r="11971" b="-1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&lt;Tiraz&gt; Textile Fragment, Cotton; plain weave, painted ">
            <a:extLst>
              <a:ext uri="{FF2B5EF4-FFF2-40B4-BE49-F238E27FC236}">
                <a16:creationId xmlns:a16="http://schemas.microsoft.com/office/drawing/2014/main" id="{55328396-6A57-4C2E-7F5B-4182E9C37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6491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3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F65DF5-E3FF-61CC-1EC2-100E7356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Kaynaklar (sunuya ait)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CE3827-52AC-8078-C21E-DACC02C43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Hattstein</a:t>
            </a:r>
            <a:r>
              <a:rPr lang="tr-TR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, Markus, Peter </a:t>
            </a:r>
            <a:r>
              <a:rPr lang="tr-TR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Delius, </a:t>
            </a:r>
            <a:r>
              <a:rPr lang="tr-TR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İslam: Sanatı ve Mimarisi, Literatür, İstanbul, 2005.</a:t>
            </a:r>
            <a:endParaRPr lang="tr-TR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/>
              <a:t>Archnet.org</a:t>
            </a:r>
          </a:p>
          <a:p>
            <a:r>
              <a:rPr lang="tr-TR" dirty="0" err="1"/>
              <a:t>Metropolian</a:t>
            </a:r>
            <a:r>
              <a:rPr lang="tr-TR" dirty="0"/>
              <a:t> </a:t>
            </a:r>
            <a:r>
              <a:rPr lang="tr-TR" dirty="0" err="1"/>
              <a:t>Museum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05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497A5B-8AF0-200C-4E4C-AC055EE6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09126" cy="4977437"/>
          </a:xfrm>
        </p:spPr>
        <p:txBody>
          <a:bodyPr/>
          <a:lstStyle/>
          <a:p>
            <a:r>
              <a:rPr lang="tr-TR" b="0" i="0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Abbâsîler’in</a:t>
            </a:r>
            <a:r>
              <a:rPr lang="tr-TR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 ulaştığı en geniş sınırları gösteren harita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4AD7BF-078D-5669-C367-CF4DD75B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C22B0A-2CAA-4BD9-44BC-90C7F3FB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38" y="198168"/>
            <a:ext cx="8028469" cy="597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9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545EBEE-10A5-DCB3-78A7-66BC793B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 fontScale="90000"/>
          </a:bodyPr>
          <a:lstStyle/>
          <a:p>
            <a:r>
              <a:rPr lang="tr-TR" b="0" i="0" dirty="0">
                <a:solidFill>
                  <a:srgbClr val="E16328"/>
                </a:solidFill>
                <a:effectLst/>
                <a:latin typeface="Calibri" panose="020F0502020204030204" pitchFamily="34" charset="0"/>
              </a:rPr>
              <a:t>Hz. Peygamber’in amcası Abbas’ın soyundan gelen ve 750-1258 yılları arasında hüküm süren </a:t>
            </a:r>
            <a:r>
              <a:rPr lang="tr-TR" b="0" i="0" dirty="0" err="1">
                <a:solidFill>
                  <a:srgbClr val="E16328"/>
                </a:solidFill>
                <a:effectLst/>
                <a:latin typeface="Calibri" panose="020F0502020204030204" pitchFamily="34" charset="0"/>
              </a:rPr>
              <a:t>hânedan</a:t>
            </a:r>
            <a:r>
              <a:rPr lang="tr-TR" b="0" i="0" dirty="0">
                <a:solidFill>
                  <a:srgbClr val="E16328"/>
                </a:solidFill>
                <a:effectLst/>
                <a:latin typeface="Calibri" panose="020F0502020204030204" pitchFamily="34" charset="0"/>
              </a:rPr>
              <a:t>.</a:t>
            </a:r>
            <a:endParaRPr lang="tr-TR" dirty="0">
              <a:solidFill>
                <a:srgbClr val="FFFFFF"/>
              </a:solidFill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237F4BA9-B702-6BC7-52F6-1FEE4EE71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259356"/>
              </p:ext>
            </p:extLst>
          </p:nvPr>
        </p:nvGraphicFramePr>
        <p:xfrm>
          <a:off x="6610016" y="470924"/>
          <a:ext cx="3682174" cy="5885436"/>
        </p:xfrm>
        <a:graphic>
          <a:graphicData uri="http://schemas.openxmlformats.org/drawingml/2006/table">
            <a:tbl>
              <a:tblPr/>
              <a:tblGrid>
                <a:gridCol w="410020">
                  <a:extLst>
                    <a:ext uri="{9D8B030D-6E8A-4147-A177-3AD203B41FA5}">
                      <a16:colId xmlns:a16="http://schemas.microsoft.com/office/drawing/2014/main" val="2114529695"/>
                    </a:ext>
                  </a:extLst>
                </a:gridCol>
                <a:gridCol w="1675926">
                  <a:extLst>
                    <a:ext uri="{9D8B030D-6E8A-4147-A177-3AD203B41FA5}">
                      <a16:colId xmlns:a16="http://schemas.microsoft.com/office/drawing/2014/main" val="310276651"/>
                    </a:ext>
                  </a:extLst>
                </a:gridCol>
                <a:gridCol w="1596228">
                  <a:extLst>
                    <a:ext uri="{9D8B030D-6E8A-4147-A177-3AD203B41FA5}">
                      <a16:colId xmlns:a16="http://schemas.microsoft.com/office/drawing/2014/main" val="4064845537"/>
                    </a:ext>
                  </a:extLst>
                </a:gridCol>
              </a:tblGrid>
              <a:tr h="155838">
                <a:tc grid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ABBÂSÎ HALİFELERİ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18" marR="35418" marT="17709" marB="17709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82641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Ebü’l-Abbas es-Seffâh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132 (750)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799214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Ebû Ca‘fer el-Mansûr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136 (754)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033570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Muhammed el-Mehdî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158 (775)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99903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Mûsâ el-Hâdî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169 (785)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454547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Hârûnürreşîd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170 (786)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411312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Emîn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193 (809)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94472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Me’mûn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198 (813)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74005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Mu‘tasım-Billâh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218 (833)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117330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Vâsiḳ-Billâh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227 (842)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21803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Mütevekkil-Alellah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232 (847)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979549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11.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Müntasır-Billâh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247 (861)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21721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12.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Müstaîn-Billâh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248 (862)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685925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13.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Mu‘tez-Billâh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252 (866)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873859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14.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Mühtedî-Billâh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255 (869)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766238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15.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Mu‘temid-Alellah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256 (870)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945284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16.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Mu‘tazıd-Billâh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279 (892)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42339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17.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Müktefî-Billâh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289 (902)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070044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18.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Muktedir-Billâh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295 (908)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790554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19.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Kāhir-Billâh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320 (932)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060924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20.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Râzî-Billâh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322 (934)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31357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21.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Müttakī-Lillâh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329 (940)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291465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22.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Müstekfî-Billâh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333 (944)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487944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23.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Mutî‘-Lillâh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334 (946)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476775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24.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Tâi‘-Lillâh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363 (974)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743439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25.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Kādir-Billâh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381 (991)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006161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26.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Kāim-Biemrillâh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422 (1031)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14966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27.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Muktedî-Biemrillâh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467 (1075)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577092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28.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Müstazhir-Billâh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487 (1094)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564685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29.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Müsterşid-Billâh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512 (1118)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448084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30.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Râşid-Billâh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529 (1135)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02334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31.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Muktefî-Liemrillâh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530 (1136)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47626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32.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Müstencid-Billâh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555 (1160)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62377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33.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Müstazî-Biemrillâh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566 (1170)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165122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34.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Nâsır-Lidînillâh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575 (1180)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173449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35.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Zâhir-Biemrillâh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622 (1225)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846533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36.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Müstansır-Billâh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623 (1226)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974101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37.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Müsta‘sım-Billâh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700" b="0" i="0" u="none" strike="noStrike">
                          <a:effectLst/>
                          <a:latin typeface="Arial" panose="020B0604020202020204" pitchFamily="34" charset="0"/>
                        </a:rPr>
                        <a:t>640-656 (1242-1258)</a:t>
                      </a:r>
                    </a:p>
                  </a:txBody>
                  <a:tcPr marL="22136" marR="22136" marT="17217" marB="17217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77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59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CE1FEF-D23F-4D69-29BB-C9C2A344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7364" cy="5224017"/>
          </a:xfrm>
        </p:spPr>
        <p:txBody>
          <a:bodyPr>
            <a:normAutofit/>
          </a:bodyPr>
          <a:lstStyle/>
          <a:p>
            <a:r>
              <a:rPr lang="tr-TR" b="0" i="0" dirty="0">
                <a:effectLst/>
                <a:latin typeface="Calibri" panose="020F0502020204030204" pitchFamily="34" charset="0"/>
              </a:rPr>
              <a:t>Bağdat’ta </a:t>
            </a:r>
            <a:r>
              <a:rPr lang="tr-TR" b="0" i="0" dirty="0" err="1">
                <a:effectLst/>
                <a:latin typeface="Calibri" panose="020F0502020204030204" pitchFamily="34" charset="0"/>
              </a:rPr>
              <a:t>Müstansıriyye</a:t>
            </a:r>
            <a:r>
              <a:rPr lang="tr-TR" b="0" i="0" dirty="0">
                <a:effectLst/>
                <a:latin typeface="Calibri" panose="020F0502020204030204" pitchFamily="34" charset="0"/>
              </a:rPr>
              <a:t> Medresesi avlusundan</a:t>
            </a:r>
            <a:br>
              <a:rPr lang="tr-TR" dirty="0"/>
            </a:br>
            <a:r>
              <a:rPr lang="tr-TR" b="0" i="0" dirty="0">
                <a:effectLst/>
                <a:latin typeface="Calibri" panose="020F0502020204030204" pitchFamily="34" charset="0"/>
              </a:rPr>
              <a:t>bir görünüş</a:t>
            </a:r>
            <a:endParaRPr lang="tr-T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44919B-8DC0-364A-25B5-29EFC6A14B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77" y="1969463"/>
            <a:ext cx="60227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D5096A3-AD63-09D4-46A4-14974B18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tr-TR" sz="1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Dönemin Basra Kütüphanesi’ni gösteren bir minyatür (</a:t>
            </a:r>
            <a:r>
              <a:rPr lang="tr-TR" sz="1200" b="0" i="0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Harîrî</a:t>
            </a:r>
            <a:r>
              <a:rPr lang="tr-TR" sz="1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tr-TR" sz="1200" b="0" i="1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el-</a:t>
            </a:r>
            <a:r>
              <a:rPr lang="tr-TR" sz="1200" b="0" i="1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Maḳāmât</a:t>
            </a:r>
            <a:r>
              <a:rPr lang="tr-TR" sz="1200" b="0" i="1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,</a:t>
            </a:r>
            <a:r>
              <a:rPr lang="tr-TR" sz="1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 Paris </a:t>
            </a:r>
            <a:r>
              <a:rPr lang="tr-TR" sz="1200" b="0" i="0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Bibliothèque</a:t>
            </a:r>
            <a:r>
              <a:rPr lang="tr-TR" sz="1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tr-TR" sz="1200" b="0" i="0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Nationale</a:t>
            </a:r>
            <a:r>
              <a:rPr lang="tr-TR" sz="1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tr-TR" sz="1200" b="0" i="0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Arabe</a:t>
            </a:r>
            <a:r>
              <a:rPr lang="tr-TR" sz="1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tr-TR" sz="1200" b="0" i="0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nr</a:t>
            </a:r>
            <a:r>
              <a:rPr lang="tr-TR" sz="1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. 5847, </a:t>
            </a:r>
            <a:r>
              <a:rPr lang="tr-TR" sz="1200" b="0" i="0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vr</a:t>
            </a:r>
            <a:r>
              <a:rPr lang="tr-TR" sz="1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. 5</a:t>
            </a:r>
            <a:r>
              <a:rPr lang="tr-TR" sz="1200" b="0" i="0" baseline="3000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tr-TR" sz="1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)</a:t>
            </a:r>
            <a:endParaRPr lang="tr-TR" sz="3000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27FCF03-AC87-BE72-15DF-A55E02972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8" r="-2" b="21509"/>
          <a:stretch/>
        </p:blipFill>
        <p:spPr bwMode="auto">
          <a:xfrm>
            <a:off x="393308" y="352931"/>
            <a:ext cx="55594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EB505D-6E44-F64A-14BD-4830E207E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" b="-2"/>
          <a:stretch/>
        </p:blipFill>
        <p:spPr bwMode="auto">
          <a:xfrm>
            <a:off x="6251736" y="357013"/>
            <a:ext cx="554695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Content Placeholder 5127">
            <a:extLst>
              <a:ext uri="{FF2B5EF4-FFF2-40B4-BE49-F238E27FC236}">
                <a16:creationId xmlns:a16="http://schemas.microsoft.com/office/drawing/2014/main" id="{CDE021D8-DDA1-5EEC-4785-B8AD84070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r>
              <a:rPr lang="tr-TR" sz="1600" b="0" i="0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Bîrûnî’nin</a:t>
            </a:r>
            <a:r>
              <a:rPr lang="tr-TR" sz="16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tr-TR" sz="1600" b="0" i="1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Kitâbü’t-Tefhîm</a:t>
            </a:r>
            <a:r>
              <a:rPr lang="tr-TR" sz="16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 adlı el yazması eserinde ay tutulmasını gösteren bir çizim</a:t>
            </a:r>
            <a:br>
              <a:rPr lang="tr-TR" sz="1600" dirty="0"/>
            </a:br>
            <a:r>
              <a:rPr lang="tr-TR" sz="16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(Tahran Meclis-i </a:t>
            </a:r>
            <a:r>
              <a:rPr lang="tr-TR" sz="1600" b="0" i="0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Şûrâ-yı</a:t>
            </a:r>
            <a:r>
              <a:rPr lang="tr-TR" sz="16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 Millî </a:t>
            </a:r>
            <a:r>
              <a:rPr lang="tr-TR" sz="1600" b="0" i="0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Ktp</a:t>
            </a:r>
            <a:r>
              <a:rPr lang="tr-TR" sz="16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., </a:t>
            </a:r>
            <a:r>
              <a:rPr lang="tr-TR" sz="1600" b="0" i="0" dirty="0" err="1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nr</a:t>
            </a:r>
            <a:r>
              <a:rPr lang="tr-TR" sz="16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</a:rPr>
              <a:t>. 6565)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2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4216991-6010-938E-8FDB-672BB0C8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97" y="0"/>
            <a:ext cx="5039713" cy="1387011"/>
          </a:xfrm>
        </p:spPr>
        <p:txBody>
          <a:bodyPr anchor="ctr">
            <a:normAutofit/>
          </a:bodyPr>
          <a:lstStyle/>
          <a:p>
            <a:r>
              <a:rPr lang="tr-TR" sz="2000" b="0" i="0" dirty="0">
                <a:effectLst/>
                <a:latin typeface="Calibri" panose="020F0502020204030204" pitchFamily="34" charset="0"/>
              </a:rPr>
              <a:t>Halife </a:t>
            </a:r>
            <a:r>
              <a:rPr lang="tr-TR" sz="2000" b="0" i="0" dirty="0" err="1">
                <a:effectLst/>
                <a:latin typeface="Calibri" panose="020F0502020204030204" pitchFamily="34" charset="0"/>
              </a:rPr>
              <a:t>Mansûr’un</a:t>
            </a:r>
            <a:r>
              <a:rPr lang="tr-TR" sz="2000" b="0" i="0" dirty="0">
                <a:effectLst/>
                <a:latin typeface="Calibri" panose="020F0502020204030204" pitchFamily="34" charset="0"/>
              </a:rPr>
              <a:t> çizdiği Bağdat planı</a:t>
            </a:r>
            <a:endParaRPr lang="tr-TR" sz="4800" dirty="0"/>
          </a:p>
        </p:txBody>
      </p:sp>
      <p:sp>
        <p:nvSpPr>
          <p:cNvPr id="616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5CFC42A-4E2C-E9F2-62B0-65A64150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5" y="1387011"/>
            <a:ext cx="3678936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Golden Age of Baghdad: Center of Arab Intellectualism">
            <a:extLst>
              <a:ext uri="{FF2B5EF4-FFF2-40B4-BE49-F238E27FC236}">
                <a16:creationId xmlns:a16="http://schemas.microsoft.com/office/drawing/2014/main" id="{69CE9156-75DC-367D-7F74-79250945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1858" y="4048772"/>
            <a:ext cx="5468112" cy="27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D431684-047F-B2B0-5A7C-1EFC60F9BA9D}"/>
              </a:ext>
            </a:extLst>
          </p:cNvPr>
          <p:cNvSpPr txBox="1"/>
          <p:nvPr/>
        </p:nvSpPr>
        <p:spPr>
          <a:xfrm>
            <a:off x="5257799" y="154112"/>
            <a:ext cx="67526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0" i="0" u="none" strike="noStrike" baseline="0">
                <a:latin typeface="Fd293966-Identity-H"/>
              </a:rPr>
              <a:t>Abbasi </a:t>
            </a:r>
            <a:r>
              <a:rPr lang="tr-TR" sz="1800" b="0" i="0" u="none" strike="noStrike" baseline="0" dirty="0">
                <a:latin typeface="Fd293966-Identity-H"/>
              </a:rPr>
              <a:t>halifesi Mansur 762'de</a:t>
            </a:r>
          </a:p>
          <a:p>
            <a:pPr algn="l"/>
            <a:r>
              <a:rPr lang="tr-TR" sz="1800" b="0" i="0" u="none" strike="noStrike" baseline="0" dirty="0">
                <a:latin typeface="Fd293966-Identity-H"/>
              </a:rPr>
              <a:t>yeni başkent Bağdat'ın inşasını</a:t>
            </a:r>
          </a:p>
          <a:p>
            <a:pPr algn="l"/>
            <a:r>
              <a:rPr lang="tr-TR" sz="1800" b="0" i="0" u="none" strike="noStrike" baseline="0" dirty="0">
                <a:latin typeface="Fd293966-Identity-H"/>
              </a:rPr>
              <a:t>başlattı. Uzmanlar günümüzde</a:t>
            </a:r>
          </a:p>
          <a:p>
            <a:pPr algn="l"/>
            <a:r>
              <a:rPr lang="tr-TR" sz="1800" b="0" i="0" u="none" strike="noStrike" baseline="0" dirty="0">
                <a:latin typeface="Fd293966-Identity-H"/>
              </a:rPr>
              <a:t>yapılarla tamamen örtülmüş olan</a:t>
            </a:r>
          </a:p>
          <a:p>
            <a:pPr algn="l"/>
            <a:r>
              <a:rPr lang="tr-TR" sz="1800" b="0" i="0" u="none" strike="noStrike" baseline="0" dirty="0">
                <a:latin typeface="Fd293966-Identity-H"/>
              </a:rPr>
              <a:t>bu kentin yuvarlak planını yazılı</a:t>
            </a:r>
          </a:p>
          <a:p>
            <a:pPr algn="l"/>
            <a:r>
              <a:rPr lang="tr-TR" sz="1800" b="0" i="0" u="none" strike="noStrike" baseline="0" dirty="0">
                <a:latin typeface="Fd293966-Identity-H"/>
              </a:rPr>
              <a:t>kaynaklara dayanarak ortaya çıkarmıştır.</a:t>
            </a:r>
          </a:p>
          <a:p>
            <a:pPr algn="l"/>
            <a:r>
              <a:rPr lang="tr-TR" sz="1800" b="0" i="0" u="none" strike="noStrike" baseline="0" dirty="0">
                <a:latin typeface="Fd293966-Identity-H"/>
              </a:rPr>
              <a:t>iki sıralı kerpiç surlar</a:t>
            </a:r>
          </a:p>
          <a:p>
            <a:pPr algn="l"/>
            <a:r>
              <a:rPr lang="tr-TR" sz="1800" b="0" i="0" u="none" strike="noStrike" baseline="0" dirty="0">
                <a:latin typeface="Fd293966-Identity-H"/>
              </a:rPr>
              <a:t>ve eksenli dört kapı, ikametgahların</a:t>
            </a:r>
          </a:p>
          <a:p>
            <a:pPr algn="l"/>
            <a:r>
              <a:rPr lang="tr-TR" sz="1800" b="0" i="0" u="none" strike="noStrike" baseline="0" dirty="0">
                <a:latin typeface="Fd293966-Identity-H"/>
              </a:rPr>
              <a:t>ve devlet dairelerinin yer aldığı</a:t>
            </a:r>
          </a:p>
          <a:p>
            <a:pPr algn="l"/>
            <a:r>
              <a:rPr lang="tr-TR" sz="1800" b="0" i="0" u="none" strike="noStrike" baseline="0" dirty="0">
                <a:latin typeface="Fd293966-Identity-H"/>
              </a:rPr>
              <a:t>bir halkayı korurdu. Ortadaki</a:t>
            </a:r>
          </a:p>
          <a:p>
            <a:pPr algn="l"/>
            <a:r>
              <a:rPr lang="tr-TR" sz="1800" b="0" i="0" u="none" strike="noStrike" baseline="0" dirty="0">
                <a:latin typeface="Fd293966-Identity-H"/>
              </a:rPr>
              <a:t>açık alanda halifenin sarayı ve</a:t>
            </a:r>
          </a:p>
          <a:p>
            <a:pPr algn="l"/>
            <a:r>
              <a:rPr lang="tr-TR" sz="1800" b="0" i="0" u="none" strike="noStrike" baseline="0" dirty="0">
                <a:latin typeface="Fd293966-Identity-H"/>
              </a:rPr>
              <a:t>ona bitişik cami yer alırdı.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507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B18B73-0D77-4AF7-F66E-3692AD6B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tr-TR" b="0" i="0" dirty="0">
                <a:effectLst/>
                <a:latin typeface="Calibri" panose="020F0502020204030204" pitchFamily="34" charset="0"/>
              </a:rPr>
              <a:t>Rakka şehrinin Bağdat Kapısı kalıntıları</a:t>
            </a:r>
            <a:endParaRPr lang="tr-TR" dirty="0"/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8C2D36FA-152D-42CD-7095-A39020FC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gök, bina, açık hava, taş içeren bir resim&#10;&#10;Açıklama otomatik olarak oluşturuldu">
            <a:extLst>
              <a:ext uri="{FF2B5EF4-FFF2-40B4-BE49-F238E27FC236}">
                <a16:creationId xmlns:a16="http://schemas.microsoft.com/office/drawing/2014/main" id="{86626C59-0144-8A1F-DA55-CC26A1482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5743" y="807593"/>
            <a:ext cx="5239568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9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72EB336-ED69-5A4B-A18A-391DF8C3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r-TR" sz="3200" b="0" i="0" dirty="0">
                <a:effectLst/>
                <a:latin typeface="Calibri" panose="020F0502020204030204" pitchFamily="34" charset="0"/>
              </a:rPr>
              <a:t>Ühaydır Sarayı’nda bir salon</a:t>
            </a:r>
            <a:br>
              <a:rPr lang="tr-TR" sz="3200" b="0" i="0" dirty="0">
                <a:effectLst/>
                <a:latin typeface="Calibri" panose="020F0502020204030204" pitchFamily="34" charset="0"/>
              </a:rPr>
            </a:br>
            <a:r>
              <a:rPr lang="tr-TR" sz="3200" b="0" i="0" dirty="0">
                <a:effectLst/>
                <a:latin typeface="Calibri" panose="020F0502020204030204" pitchFamily="34" charset="0"/>
              </a:rPr>
              <a:t>Ühaydır Sarayı planı</a:t>
            </a:r>
            <a:endParaRPr lang="en-US" sz="3200" dirty="0"/>
          </a:p>
        </p:txBody>
      </p: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>
            <a:extLst>
              <a:ext uri="{FF2B5EF4-FFF2-40B4-BE49-F238E27FC236}">
                <a16:creationId xmlns:a16="http://schemas.microsoft.com/office/drawing/2014/main" id="{C58E150A-DB13-B6DC-F4B5-36BABEDE8B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338" y="2426818"/>
            <a:ext cx="274837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9" name="Straight Connector 922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EF1F28BF-A2B8-ED1B-DC0D-C1AB011E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688" y="1680593"/>
            <a:ext cx="4930987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9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C907DAD-F030-596A-4E8D-F9E75032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0" i="0" dirty="0" err="1">
                <a:effectLst/>
                <a:latin typeface="Calibri" panose="020F0502020204030204" pitchFamily="34" charset="0"/>
              </a:rPr>
              <a:t>Sâmerrâ’daki</a:t>
            </a:r>
            <a:r>
              <a:rPr lang="tr-TR" sz="3200" b="0" i="0" dirty="0">
                <a:effectLst/>
                <a:latin typeface="Calibri" panose="020F0502020204030204" pitchFamily="34" charset="0"/>
              </a:rPr>
              <a:t> el-</a:t>
            </a:r>
            <a:r>
              <a:rPr lang="tr-TR" sz="3200" b="0" i="0" dirty="0" err="1">
                <a:effectLst/>
                <a:latin typeface="Calibri" panose="020F0502020204030204" pitchFamily="34" charset="0"/>
              </a:rPr>
              <a:t>Cevsaku’l</a:t>
            </a:r>
            <a:r>
              <a:rPr lang="tr-TR" sz="3200" b="0" i="0" dirty="0">
                <a:effectLst/>
                <a:latin typeface="Calibri" panose="020F0502020204030204" pitchFamily="34" charset="0"/>
              </a:rPr>
              <a:t>-</a:t>
            </a:r>
            <a:r>
              <a:rPr lang="tr-TR" sz="3200" b="0" i="0" dirty="0" err="1">
                <a:effectLst/>
                <a:latin typeface="Calibri" panose="020F0502020204030204" pitchFamily="34" charset="0"/>
              </a:rPr>
              <a:t>Hâkānî’nin</a:t>
            </a:r>
            <a:r>
              <a:rPr lang="tr-TR" sz="3200" b="0" i="0" dirty="0">
                <a:effectLst/>
                <a:latin typeface="Calibri" panose="020F0502020204030204" pitchFamily="34" charset="0"/>
              </a:rPr>
              <a:t> duvarlarında bulunan alçı süslemelerden ördek figürlü bir örnek</a:t>
            </a:r>
            <a:endParaRPr lang="en-US" sz="6600" dirty="0"/>
          </a:p>
        </p:txBody>
      </p:sp>
      <p:sp>
        <p:nvSpPr>
          <p:cNvPr id="1025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A3382284-9B62-AFF6-405F-46200CF0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500" y="2642616"/>
            <a:ext cx="4973495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BF9D6511-D179-C002-9C57-82DA7F0C6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4956" y="2642616"/>
            <a:ext cx="4973495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7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110</TotalTime>
  <Words>599</Words>
  <Application>Microsoft Office PowerPoint</Application>
  <PresentationFormat>Geniş ekran</PresentationFormat>
  <Paragraphs>150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Fd293966-Identity-H</vt:lpstr>
      <vt:lpstr>Times New Roman</vt:lpstr>
      <vt:lpstr>Verdana</vt:lpstr>
      <vt:lpstr>Office Teması</vt:lpstr>
      <vt:lpstr>ABBASİLER DÖNEMİ SANATI VE KÜLTÜRÜ</vt:lpstr>
      <vt:lpstr>Abbâsîler’in ulaştığı en geniş sınırları gösteren harita</vt:lpstr>
      <vt:lpstr>Hz. Peygamber’in amcası Abbas’ın soyundan gelen ve 750-1258 yılları arasında hüküm süren hânedan.</vt:lpstr>
      <vt:lpstr>Bağdat’ta Müstansıriyye Medresesi avlusundan bir görünüş</vt:lpstr>
      <vt:lpstr>Dönemin Basra Kütüphanesi’ni gösteren bir minyatür (Harîrî, el-Maḳāmât, Paris Bibliothèque Nationale, Arabe, nr. 5847, vr. 5a)</vt:lpstr>
      <vt:lpstr>Halife Mansûr’un çizdiği Bağdat planı</vt:lpstr>
      <vt:lpstr>Rakka şehrinin Bağdat Kapısı kalıntıları</vt:lpstr>
      <vt:lpstr>Ühaydır Sarayı’nda bir salon Ühaydır Sarayı planı</vt:lpstr>
      <vt:lpstr>Sâmerrâ’daki el-Cevsaku’l-Hâkānî’nin duvarlarında bulunan alçı süslemelerden ördek figürlü bir örnek</vt:lpstr>
      <vt:lpstr>Sâmerrâ Ulucamii’nin melviye diye tanınan ünlü minaresi</vt:lpstr>
      <vt:lpstr>Sâmerrâ evlerinin alçı kabartma süslemelerinden bir örnek ve 9. yy.a ait bir ahşap kapı</vt:lpstr>
      <vt:lpstr>Belküvârâ Sarayı’nın kalıntıları</vt:lpstr>
      <vt:lpstr>Kelîle ve Dimne’den bir sayfa (Paris Bibliothèque Nationale, Arabe, nr. 3467, vr. 30a)</vt:lpstr>
      <vt:lpstr>Rakka, 8. yy.,  sütun başlığı </vt:lpstr>
      <vt:lpstr>Abbâsîler devrinde kûfî hat ile yazılmış cüzden bir sayfa (TİEM Ktp., Envanter nr. 556)</vt:lpstr>
      <vt:lpstr>Kûfî kabartmalı sırlı tabaklar</vt:lpstr>
      <vt:lpstr>Abbasi dönemine ait dokuma örnekleri</vt:lpstr>
      <vt:lpstr>Temel Kaynaklar (sunuya ait)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ABBASİLER DÖNEMİ SANATI VE KÜLTÜRÜ</dc:title>
  <dc:creator>ayse ersay</dc:creator>
  <cp:lastModifiedBy>ayse ersay</cp:lastModifiedBy>
  <cp:revision>9</cp:revision>
  <dcterms:created xsi:type="dcterms:W3CDTF">2023-01-19T15:39:00Z</dcterms:created>
  <dcterms:modified xsi:type="dcterms:W3CDTF">2023-01-22T10:25:41Z</dcterms:modified>
</cp:coreProperties>
</file>