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72" d="100"/>
          <a:sy n="72" d="100"/>
        </p:scale>
        <p:origin x="45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3863992A-14DB-43CE-877D-B6C443079E34}" type="datetimeFigureOut">
              <a:rPr lang="tr-TR" smtClean="0"/>
              <a:t>5.05.2020</a:t>
            </a:fld>
            <a:endParaRPr lang="tr-TR"/>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C02B53F8-49F2-491D-ABDF-8146840BE6E9}" type="slidenum">
              <a:rPr lang="tr-TR" smtClean="0"/>
              <a:t>‹#›</a:t>
            </a:fld>
            <a:endParaRPr lang="tr-TR"/>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73030703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863992A-14DB-43CE-877D-B6C443079E34}"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B53F8-49F2-491D-ABDF-8146840BE6E9}" type="slidenum">
              <a:rPr lang="tr-TR" smtClean="0"/>
              <a:t>‹#›</a:t>
            </a:fld>
            <a:endParaRPr lang="tr-TR"/>
          </a:p>
        </p:txBody>
      </p:sp>
    </p:spTree>
    <p:extLst>
      <p:ext uri="{BB962C8B-B14F-4D97-AF65-F5344CB8AC3E}">
        <p14:creationId xmlns:p14="http://schemas.microsoft.com/office/powerpoint/2010/main" val="17872803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863992A-14DB-43CE-877D-B6C443079E34}"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B53F8-49F2-491D-ABDF-8146840BE6E9}" type="slidenum">
              <a:rPr lang="tr-TR" smtClean="0"/>
              <a:t>‹#›</a:t>
            </a:fld>
            <a:endParaRPr lang="tr-TR"/>
          </a:p>
        </p:txBody>
      </p:sp>
    </p:spTree>
    <p:extLst>
      <p:ext uri="{BB962C8B-B14F-4D97-AF65-F5344CB8AC3E}">
        <p14:creationId xmlns:p14="http://schemas.microsoft.com/office/powerpoint/2010/main" val="1067383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863992A-14DB-43CE-877D-B6C443079E34}" type="datetimeFigureOut">
              <a:rPr lang="tr-TR" smtClean="0"/>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02B53F8-49F2-491D-ABDF-8146840BE6E9}" type="slidenum">
              <a:rPr lang="tr-TR" smtClean="0"/>
              <a:t>‹#›</a:t>
            </a:fld>
            <a:endParaRPr lang="tr-TR"/>
          </a:p>
        </p:txBody>
      </p:sp>
    </p:spTree>
    <p:extLst>
      <p:ext uri="{BB962C8B-B14F-4D97-AF65-F5344CB8AC3E}">
        <p14:creationId xmlns:p14="http://schemas.microsoft.com/office/powerpoint/2010/main" val="118537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3863992A-14DB-43CE-877D-B6C443079E34}" type="datetimeFigureOut">
              <a:rPr lang="tr-TR" smtClean="0"/>
              <a:t>5.05.2020</a:t>
            </a:fld>
            <a:endParaRPr lang="tr-TR"/>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tr-T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C02B53F8-49F2-491D-ABDF-8146840BE6E9}" type="slidenum">
              <a:rPr lang="tr-TR" smtClean="0"/>
              <a:t>‹#›</a:t>
            </a:fld>
            <a:endParaRPr lang="tr-TR"/>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63378607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863992A-14DB-43CE-877D-B6C443079E34}" type="datetimeFigureOut">
              <a:rPr lang="tr-TR" smtClean="0"/>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02B53F8-49F2-491D-ABDF-8146840BE6E9}" type="slidenum">
              <a:rPr lang="tr-TR" smtClean="0"/>
              <a:t>‹#›</a:t>
            </a:fld>
            <a:endParaRPr lang="tr-TR"/>
          </a:p>
        </p:txBody>
      </p:sp>
    </p:spTree>
    <p:extLst>
      <p:ext uri="{BB962C8B-B14F-4D97-AF65-F5344CB8AC3E}">
        <p14:creationId xmlns:p14="http://schemas.microsoft.com/office/powerpoint/2010/main" val="3295516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863992A-14DB-43CE-877D-B6C443079E34}" type="datetimeFigureOut">
              <a:rPr lang="tr-TR" smtClean="0"/>
              <a:t>5.05.2020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02B53F8-49F2-491D-ABDF-8146840BE6E9}" type="slidenum">
              <a:rPr lang="tr-TR" smtClean="0"/>
              <a:t>‹#›</a:t>
            </a:fld>
            <a:endParaRPr lang="tr-TR"/>
          </a:p>
        </p:txBody>
      </p:sp>
    </p:spTree>
    <p:extLst>
      <p:ext uri="{BB962C8B-B14F-4D97-AF65-F5344CB8AC3E}">
        <p14:creationId xmlns:p14="http://schemas.microsoft.com/office/powerpoint/2010/main" val="1633438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863992A-14DB-43CE-877D-B6C443079E34}" type="datetimeFigureOut">
              <a:rPr lang="tr-TR" smtClean="0"/>
              <a:t>5.05.2020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02B53F8-49F2-491D-ABDF-8146840BE6E9}" type="slidenum">
              <a:rPr lang="tr-TR" smtClean="0"/>
              <a:t>‹#›</a:t>
            </a:fld>
            <a:endParaRPr lang="tr-TR"/>
          </a:p>
        </p:txBody>
      </p:sp>
    </p:spTree>
    <p:extLst>
      <p:ext uri="{BB962C8B-B14F-4D97-AF65-F5344CB8AC3E}">
        <p14:creationId xmlns:p14="http://schemas.microsoft.com/office/powerpoint/2010/main" val="2308441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63992A-14DB-43CE-877D-B6C443079E34}" type="datetimeFigureOut">
              <a:rPr lang="tr-TR" smtClean="0"/>
              <a:t>5.05.2020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02B53F8-49F2-491D-ABDF-8146840BE6E9}" type="slidenum">
              <a:rPr lang="tr-TR" smtClean="0"/>
              <a:t>‹#›</a:t>
            </a:fld>
            <a:endParaRPr lang="tr-TR"/>
          </a:p>
        </p:txBody>
      </p:sp>
    </p:spTree>
    <p:extLst>
      <p:ext uri="{BB962C8B-B14F-4D97-AF65-F5344CB8AC3E}">
        <p14:creationId xmlns:p14="http://schemas.microsoft.com/office/powerpoint/2010/main" val="3265054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863992A-14DB-43CE-877D-B6C443079E34}"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02B53F8-49F2-491D-ABDF-8146840BE6E9}"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23309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3863992A-14DB-43CE-877D-B6C443079E34}" type="datetimeFigureOut">
              <a:rPr lang="tr-TR" smtClean="0"/>
              <a:t>5.05.2020</a:t>
            </a:fld>
            <a:endParaRPr lang="tr-TR"/>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tr-T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C02B53F8-49F2-491D-ABDF-8146840BE6E9}" type="slidenum">
              <a:rPr lang="tr-TR" smtClean="0"/>
              <a:t>‹#›</a:t>
            </a:fld>
            <a:endParaRPr lang="tr-TR"/>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74424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3863992A-14DB-43CE-877D-B6C443079E34}" type="datetimeFigureOut">
              <a:rPr lang="tr-TR" smtClean="0"/>
              <a:t>5.05.2020</a:t>
            </a:fld>
            <a:endParaRPr lang="tr-TR"/>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tr-TR"/>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C02B53F8-49F2-491D-ABDF-8146840BE6E9}" type="slidenum">
              <a:rPr lang="tr-TR" smtClean="0"/>
              <a:t>‹#›</a:t>
            </a:fld>
            <a:endParaRPr lang="tr-TR"/>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456577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FD2E7C-AAE1-472F-8D85-8E8A42EDC9F1}"/>
              </a:ext>
            </a:extLst>
          </p:cNvPr>
          <p:cNvSpPr>
            <a:spLocks noGrp="1"/>
          </p:cNvSpPr>
          <p:nvPr>
            <p:ph type="ctrTitle"/>
          </p:nvPr>
        </p:nvSpPr>
        <p:spPr/>
        <p:txBody>
          <a:bodyPr/>
          <a:lstStyle/>
          <a:p>
            <a:r>
              <a:rPr lang="tr-TR" cap="none" dirty="0"/>
              <a:t>Mali Tablolar</a:t>
            </a:r>
          </a:p>
        </p:txBody>
      </p:sp>
      <p:sp>
        <p:nvSpPr>
          <p:cNvPr id="3" name="Alt Başlık 2">
            <a:extLst>
              <a:ext uri="{FF2B5EF4-FFF2-40B4-BE49-F238E27FC236}">
                <a16:creationId xmlns:a16="http://schemas.microsoft.com/office/drawing/2014/main" id="{7619200E-8C96-49A1-B8DA-F7CBB42287E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243144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449BC34D-9C23-4D6D-8213-1F471AF85B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0" name="Freeform 6">
              <a:extLst>
                <a:ext uri="{FF2B5EF4-FFF2-40B4-BE49-F238E27FC236}">
                  <a16:creationId xmlns:a16="http://schemas.microsoft.com/office/drawing/2014/main" id="{FA0F5D6C-5025-4D7E-82DD-C2C6FDA1E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1" name="Freeform 6">
              <a:extLst>
                <a:ext uri="{FF2B5EF4-FFF2-40B4-BE49-F238E27FC236}">
                  <a16:creationId xmlns:a16="http://schemas.microsoft.com/office/drawing/2014/main" id="{E2AF2C17-4AB4-4402-B84B-129EF95D1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13" name="Rectangle 12">
            <a:extLst>
              <a:ext uri="{FF2B5EF4-FFF2-40B4-BE49-F238E27FC236}">
                <a16:creationId xmlns:a16="http://schemas.microsoft.com/office/drawing/2014/main" id="{68F1F725-3B9F-48FA-85B5-910ED33809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15" name="Freeform 6">
            <a:extLst>
              <a:ext uri="{FF2B5EF4-FFF2-40B4-BE49-F238E27FC236}">
                <a16:creationId xmlns:a16="http://schemas.microsoft.com/office/drawing/2014/main" id="{2B98F522-A153-4D25-A159-3223950FC1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H="1">
            <a:off x="971111" y="-161575"/>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
        <p:nvSpPr>
          <p:cNvPr id="17" name="Freeform 6">
            <a:extLst>
              <a:ext uri="{FF2B5EF4-FFF2-40B4-BE49-F238E27FC236}">
                <a16:creationId xmlns:a16="http://schemas.microsoft.com/office/drawing/2014/main" id="{AFFE3E22-88D2-4D23-B65D-9695124B0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V="1">
            <a:off x="7913902" y="131680"/>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2" name="Başlık 1">
            <a:extLst>
              <a:ext uri="{FF2B5EF4-FFF2-40B4-BE49-F238E27FC236}">
                <a16:creationId xmlns:a16="http://schemas.microsoft.com/office/drawing/2014/main" id="{51A4C7C9-8390-485E-980C-01E8E82DEBB2}"/>
              </a:ext>
            </a:extLst>
          </p:cNvPr>
          <p:cNvSpPr>
            <a:spLocks noGrp="1"/>
          </p:cNvSpPr>
          <p:nvPr>
            <p:ph type="title"/>
          </p:nvPr>
        </p:nvSpPr>
        <p:spPr>
          <a:xfrm>
            <a:off x="659230" y="3973431"/>
            <a:ext cx="10869750" cy="2175247"/>
          </a:xfrm>
        </p:spPr>
        <p:txBody>
          <a:bodyPr vert="horz" lIns="91440" tIns="45720" rIns="91440" bIns="45720" rtlCol="0" anchor="b">
            <a:noAutofit/>
          </a:bodyPr>
          <a:lstStyle/>
          <a:p>
            <a:pPr algn="just"/>
            <a:r>
              <a:rPr lang="en-US" sz="3200" b="1" u="sng" dirty="0" err="1"/>
              <a:t>Bilânçonun</a:t>
            </a:r>
            <a:r>
              <a:rPr lang="en-US" sz="3200" b="1" u="sng" dirty="0"/>
              <a:t> </a:t>
            </a:r>
            <a:r>
              <a:rPr lang="en-US" sz="3200" b="1" u="sng" dirty="0" err="1"/>
              <a:t>Temel</a:t>
            </a:r>
            <a:r>
              <a:rPr lang="en-US" sz="3200" b="1" u="sng" dirty="0"/>
              <a:t> </a:t>
            </a:r>
            <a:r>
              <a:rPr lang="en-US" sz="3200" b="1" u="sng" dirty="0" err="1"/>
              <a:t>Denkliği</a:t>
            </a:r>
            <a:r>
              <a:rPr lang="tr-TR" sz="3200" b="1" u="sng" dirty="0"/>
              <a:t>: </a:t>
            </a:r>
            <a:r>
              <a:rPr lang="tr-TR" sz="3200" dirty="0"/>
              <a:t>Bilânçoda her varlığın mutlaka bir kaynağı vardır. Varlık ve kaynak toplamları</a:t>
            </a:r>
            <a:br>
              <a:rPr lang="tr-TR" sz="3200" dirty="0"/>
            </a:br>
            <a:r>
              <a:rPr lang="tr-TR" sz="3200" dirty="0"/>
              <a:t>mutlaka birbirine eşit olmalıdır. Buna bilanço temel denkliği denir. </a:t>
            </a:r>
            <a:endParaRPr lang="en-US" sz="3200" dirty="0"/>
          </a:p>
        </p:txBody>
      </p:sp>
      <p:pic>
        <p:nvPicPr>
          <p:cNvPr id="4" name="İçerik Yer Tutucusu 3" descr="ekran görüntüsü içeren bir resim&#10;&#10;Açıklama otomatik olarak oluşturuldu">
            <a:extLst>
              <a:ext uri="{FF2B5EF4-FFF2-40B4-BE49-F238E27FC236}">
                <a16:creationId xmlns:a16="http://schemas.microsoft.com/office/drawing/2014/main" id="{B8459345-3A21-4DC0-BA3B-FC12285B8C64}"/>
              </a:ext>
            </a:extLst>
          </p:cNvPr>
          <p:cNvPicPr>
            <a:picLocks noGrp="1" noChangeAspect="1"/>
          </p:cNvPicPr>
          <p:nvPr>
            <p:ph idx="1"/>
          </p:nvPr>
        </p:nvPicPr>
        <p:blipFill>
          <a:blip r:embed="rId2"/>
          <a:stretch>
            <a:fillRect/>
          </a:stretch>
        </p:blipFill>
        <p:spPr>
          <a:xfrm>
            <a:off x="1103502" y="1400556"/>
            <a:ext cx="9955754" cy="1568372"/>
          </a:xfrm>
          <a:prstGeom prst="rect">
            <a:avLst/>
          </a:prstGeom>
        </p:spPr>
      </p:pic>
    </p:spTree>
    <p:extLst>
      <p:ext uri="{BB962C8B-B14F-4D97-AF65-F5344CB8AC3E}">
        <p14:creationId xmlns:p14="http://schemas.microsoft.com/office/powerpoint/2010/main" val="2330396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449BC34D-9C23-4D6D-8213-1F471AF85B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0" name="Freeform 6">
              <a:extLst>
                <a:ext uri="{FF2B5EF4-FFF2-40B4-BE49-F238E27FC236}">
                  <a16:creationId xmlns:a16="http://schemas.microsoft.com/office/drawing/2014/main" id="{FA0F5D6C-5025-4D7E-82DD-C2C6FDA1E75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1" name="Freeform 6">
              <a:extLst>
                <a:ext uri="{FF2B5EF4-FFF2-40B4-BE49-F238E27FC236}">
                  <a16:creationId xmlns:a16="http://schemas.microsoft.com/office/drawing/2014/main" id="{E2AF2C17-4AB4-4402-B84B-129EF95D16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useBgFill="1">
        <p:nvSpPr>
          <p:cNvPr id="13" name="Rectangle 12">
            <a:extLst>
              <a:ext uri="{FF2B5EF4-FFF2-40B4-BE49-F238E27FC236}">
                <a16:creationId xmlns:a16="http://schemas.microsoft.com/office/drawing/2014/main" id="{5D213B41-AC9B-4E61-BEED-FF4C168A8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91F3EC5B-F5C9-4A65-B4C1-0065AAFD76F2}"/>
              </a:ext>
            </a:extLst>
          </p:cNvPr>
          <p:cNvSpPr>
            <a:spLocks noGrp="1"/>
          </p:cNvSpPr>
          <p:nvPr>
            <p:ph type="title"/>
          </p:nvPr>
        </p:nvSpPr>
        <p:spPr>
          <a:xfrm>
            <a:off x="659230" y="4484772"/>
            <a:ext cx="10869750" cy="1237298"/>
          </a:xfrm>
        </p:spPr>
        <p:txBody>
          <a:bodyPr vert="horz" lIns="91440" tIns="45720" rIns="91440" bIns="45720" rtlCol="0" anchor="b">
            <a:noAutofit/>
          </a:bodyPr>
          <a:lstStyle/>
          <a:p>
            <a:pPr algn="just"/>
            <a:r>
              <a:rPr lang="tr-TR" sz="3600" dirty="0"/>
              <a:t>Yukarıda verilen eşitlik ve formüllerden faydalanarak işletme sermayesini bulmak mümkündür.</a:t>
            </a:r>
            <a:endParaRPr lang="en-US" sz="3600" cap="all" dirty="0"/>
          </a:p>
        </p:txBody>
      </p:sp>
      <p:sp>
        <p:nvSpPr>
          <p:cNvPr id="15" name="Freeform 6">
            <a:extLst>
              <a:ext uri="{FF2B5EF4-FFF2-40B4-BE49-F238E27FC236}">
                <a16:creationId xmlns:a16="http://schemas.microsoft.com/office/drawing/2014/main" id="{D8BB75D5-93A7-4EC9-A2FB-DCBDE6DE3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H="1">
            <a:off x="1046527" y="-133294"/>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sp>
        <p:nvSpPr>
          <p:cNvPr id="17" name="Freeform 6">
            <a:extLst>
              <a:ext uri="{FF2B5EF4-FFF2-40B4-BE49-F238E27FC236}">
                <a16:creationId xmlns:a16="http://schemas.microsoft.com/office/drawing/2014/main" id="{628FBD9F-3B86-4C98-8F77-3833207377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rot="5400000" flipV="1">
            <a:off x="7838485" y="614084"/>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pic>
        <p:nvPicPr>
          <p:cNvPr id="4" name="İçerik Yer Tutucusu 3">
            <a:extLst>
              <a:ext uri="{FF2B5EF4-FFF2-40B4-BE49-F238E27FC236}">
                <a16:creationId xmlns:a16="http://schemas.microsoft.com/office/drawing/2014/main" id="{477D314F-D580-4AC5-924E-536A4DA91FBE}"/>
              </a:ext>
            </a:extLst>
          </p:cNvPr>
          <p:cNvPicPr>
            <a:picLocks noGrp="1" noChangeAspect="1"/>
          </p:cNvPicPr>
          <p:nvPr>
            <p:ph idx="1"/>
          </p:nvPr>
        </p:nvPicPr>
        <p:blipFill>
          <a:blip r:embed="rId2"/>
          <a:stretch>
            <a:fillRect/>
          </a:stretch>
        </p:blipFill>
        <p:spPr>
          <a:xfrm>
            <a:off x="1182862" y="1597992"/>
            <a:ext cx="9797173" cy="1690012"/>
          </a:xfrm>
          <a:prstGeom prst="rect">
            <a:avLst/>
          </a:prstGeom>
        </p:spPr>
      </p:pic>
    </p:spTree>
    <p:extLst>
      <p:ext uri="{BB962C8B-B14F-4D97-AF65-F5344CB8AC3E}">
        <p14:creationId xmlns:p14="http://schemas.microsoft.com/office/powerpoint/2010/main" val="3922222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CC357100-CDF1-4996-B0F0-EC28D1850483}"/>
              </a:ext>
            </a:extLst>
          </p:cNvPr>
          <p:cNvPicPr>
            <a:picLocks noGrp="1" noChangeAspect="1"/>
          </p:cNvPicPr>
          <p:nvPr>
            <p:ph idx="1"/>
          </p:nvPr>
        </p:nvPicPr>
        <p:blipFill>
          <a:blip r:embed="rId2"/>
          <a:stretch>
            <a:fillRect/>
          </a:stretch>
        </p:blipFill>
        <p:spPr>
          <a:xfrm>
            <a:off x="2680252" y="3075955"/>
            <a:ext cx="7301948" cy="1485899"/>
          </a:xfrm>
          <a:prstGeom prst="rect">
            <a:avLst/>
          </a:prstGeom>
        </p:spPr>
      </p:pic>
      <p:pic>
        <p:nvPicPr>
          <p:cNvPr id="5" name="İçerik Yer Tutucusu 3">
            <a:extLst>
              <a:ext uri="{FF2B5EF4-FFF2-40B4-BE49-F238E27FC236}">
                <a16:creationId xmlns:a16="http://schemas.microsoft.com/office/drawing/2014/main" id="{B3FA0DFA-58B1-40FA-A881-357935A07C60}"/>
              </a:ext>
            </a:extLst>
          </p:cNvPr>
          <p:cNvPicPr>
            <a:picLocks noChangeAspect="1"/>
          </p:cNvPicPr>
          <p:nvPr/>
        </p:nvPicPr>
        <p:blipFill>
          <a:blip r:embed="rId3"/>
          <a:stretch>
            <a:fillRect/>
          </a:stretch>
        </p:blipFill>
        <p:spPr>
          <a:xfrm>
            <a:off x="1297413" y="855870"/>
            <a:ext cx="9797173" cy="1690012"/>
          </a:xfrm>
          <a:prstGeom prst="rect">
            <a:avLst/>
          </a:prstGeom>
        </p:spPr>
      </p:pic>
    </p:spTree>
    <p:extLst>
      <p:ext uri="{BB962C8B-B14F-4D97-AF65-F5344CB8AC3E}">
        <p14:creationId xmlns:p14="http://schemas.microsoft.com/office/powerpoint/2010/main" val="20261309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6C187EA-1E55-4E75-8E59-6EB9D67AE9F1}"/>
              </a:ext>
            </a:extLst>
          </p:cNvPr>
          <p:cNvSpPr>
            <a:spLocks noGrp="1"/>
          </p:cNvSpPr>
          <p:nvPr>
            <p:ph idx="1"/>
          </p:nvPr>
        </p:nvSpPr>
        <p:spPr>
          <a:xfrm>
            <a:off x="1371600" y="1325217"/>
            <a:ext cx="9601200" cy="4542183"/>
          </a:xfrm>
        </p:spPr>
        <p:txBody>
          <a:bodyPr>
            <a:normAutofit/>
          </a:bodyPr>
          <a:lstStyle/>
          <a:p>
            <a:pPr marL="0" indent="0">
              <a:buNone/>
            </a:pPr>
            <a:r>
              <a:rPr lang="tr-TR" sz="2400" b="1" u="sng" dirty="0"/>
              <a:t>ÖRNEK:</a:t>
            </a:r>
          </a:p>
          <a:p>
            <a:pPr>
              <a:buFont typeface="Wingdings" panose="05000000000000000000" pitchFamily="2" charset="2"/>
              <a:buChar char="Ø"/>
            </a:pPr>
            <a:r>
              <a:rPr lang="tr-TR" sz="2400" dirty="0"/>
              <a:t>X Ticaret işletmesinin 01.07.2011 tarihinde varlık ve kaynak toplamları aşağıdaki gibidir,</a:t>
            </a:r>
          </a:p>
          <a:p>
            <a:pPr lvl="1">
              <a:buFont typeface="Wingdings" panose="05000000000000000000" pitchFamily="2" charset="2"/>
              <a:buChar char="Ø"/>
            </a:pPr>
            <a:r>
              <a:rPr lang="tr-TR" sz="2400" dirty="0"/>
              <a:t>Dönen Varlıklar: 3.000 TL</a:t>
            </a:r>
          </a:p>
          <a:p>
            <a:pPr lvl="1">
              <a:buFont typeface="Wingdings" panose="05000000000000000000" pitchFamily="2" charset="2"/>
              <a:buChar char="Ø"/>
            </a:pPr>
            <a:r>
              <a:rPr lang="tr-TR" sz="2400" dirty="0"/>
              <a:t>Duran Varlıklar: 2.000 TL</a:t>
            </a:r>
          </a:p>
          <a:p>
            <a:pPr lvl="1">
              <a:buFont typeface="Wingdings" panose="05000000000000000000" pitchFamily="2" charset="2"/>
              <a:buChar char="Ø"/>
            </a:pPr>
            <a:r>
              <a:rPr lang="tr-TR" sz="2400" dirty="0"/>
              <a:t>Kısa Vadeli Yabancı Kaynaklar: 1.000 TL</a:t>
            </a:r>
          </a:p>
          <a:p>
            <a:pPr lvl="1">
              <a:buFont typeface="Wingdings" panose="05000000000000000000" pitchFamily="2" charset="2"/>
              <a:buChar char="Ø"/>
            </a:pPr>
            <a:r>
              <a:rPr lang="tr-TR" sz="2400" dirty="0"/>
              <a:t>Uzun Vadeli Yabancı Kaynaklar: 2.500 TL</a:t>
            </a:r>
          </a:p>
          <a:p>
            <a:pPr>
              <a:buFont typeface="Wingdings" panose="05000000000000000000" pitchFamily="2" charset="2"/>
              <a:buChar char="Ø"/>
            </a:pPr>
            <a:r>
              <a:rPr lang="tr-TR" sz="2400" dirty="0"/>
              <a:t>İşletmenin sermayesini hesaplayarak,  Bilânço </a:t>
            </a:r>
            <a:r>
              <a:rPr lang="tr-TR" sz="2400" dirty="0" err="1"/>
              <a:t>bilânço</a:t>
            </a:r>
            <a:r>
              <a:rPr lang="tr-TR" sz="2400" dirty="0"/>
              <a:t> üzerinde gösteriniz.</a:t>
            </a:r>
          </a:p>
        </p:txBody>
      </p:sp>
    </p:spTree>
    <p:extLst>
      <p:ext uri="{BB962C8B-B14F-4D97-AF65-F5344CB8AC3E}">
        <p14:creationId xmlns:p14="http://schemas.microsoft.com/office/powerpoint/2010/main" val="3316268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861731-8886-46FE-A752-A380803809E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5C18216-FDEA-4A56-BF5C-1292DFEC11B9}"/>
              </a:ext>
            </a:extLst>
          </p:cNvPr>
          <p:cNvSpPr>
            <a:spLocks noGrp="1"/>
          </p:cNvSpPr>
          <p:nvPr>
            <p:ph idx="1"/>
          </p:nvPr>
        </p:nvSpPr>
        <p:spPr/>
        <p:txBody>
          <a:bodyPr/>
          <a:lstStyle/>
          <a:p>
            <a:pPr lvl="1">
              <a:buFont typeface="Wingdings" panose="05000000000000000000" pitchFamily="2" charset="2"/>
              <a:buChar char="Ø"/>
            </a:pPr>
            <a:r>
              <a:rPr lang="tr-TR" sz="2400" b="1" dirty="0"/>
              <a:t>Dönen Varlıklar +Duran Varlıklar </a:t>
            </a:r>
          </a:p>
          <a:p>
            <a:pPr marL="0" indent="0">
              <a:buNone/>
            </a:pPr>
            <a:r>
              <a:rPr lang="tr-TR" dirty="0"/>
              <a:t>	3.000 TL + 2.000 TL = 5.000 TL </a:t>
            </a:r>
          </a:p>
          <a:p>
            <a:pPr lvl="1">
              <a:buFont typeface="Wingdings" panose="05000000000000000000" pitchFamily="2" charset="2"/>
              <a:buChar char="Ø"/>
            </a:pPr>
            <a:r>
              <a:rPr lang="tr-TR" sz="2400" b="1" dirty="0"/>
              <a:t>Kısa Vadeli Yabancı Kaynaklar + Uzun Vadeli Yabancı Kaynaklar</a:t>
            </a:r>
          </a:p>
          <a:p>
            <a:pPr marL="530352" lvl="1" indent="0">
              <a:buNone/>
            </a:pPr>
            <a:r>
              <a:rPr lang="tr-TR" b="1" dirty="0"/>
              <a:t>	</a:t>
            </a:r>
            <a:r>
              <a:rPr lang="tr-TR" dirty="0"/>
              <a:t>1.000 TL + 2.500 TL = 3.500 TL</a:t>
            </a:r>
          </a:p>
          <a:p>
            <a:pPr lvl="1">
              <a:buFont typeface="Wingdings" panose="05000000000000000000" pitchFamily="2" charset="2"/>
              <a:buChar char="Ø"/>
            </a:pPr>
            <a:r>
              <a:rPr lang="tr-TR" sz="2400" b="1" dirty="0"/>
              <a:t>Sermaye = Varlıklar – Kaynaklar Sermaye </a:t>
            </a:r>
          </a:p>
          <a:p>
            <a:pPr marL="530352" lvl="1" indent="0">
              <a:buNone/>
            </a:pPr>
            <a:r>
              <a:rPr lang="tr-TR" dirty="0"/>
              <a:t>	5.000 TL – 3.500 TL = 1.500 TL</a:t>
            </a:r>
          </a:p>
        </p:txBody>
      </p:sp>
    </p:spTree>
    <p:extLst>
      <p:ext uri="{BB962C8B-B14F-4D97-AF65-F5344CB8AC3E}">
        <p14:creationId xmlns:p14="http://schemas.microsoft.com/office/powerpoint/2010/main" val="1139413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A6EC888-B85F-410F-B430-06583E94B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D488911C-0EC7-40A9-9BCB-CA8A66E462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53023EA8-527A-4FA2-A71D-626F912756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4" name="Freeform 6">
              <a:extLst>
                <a:ext uri="{FF2B5EF4-FFF2-40B4-BE49-F238E27FC236}">
                  <a16:creationId xmlns:a16="http://schemas.microsoft.com/office/drawing/2014/main" id="{60C46CD6-ADBB-41BC-8969-7C707D4332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5" name="Freeform 6">
              <a:extLst>
                <a:ext uri="{FF2B5EF4-FFF2-40B4-BE49-F238E27FC236}">
                  <a16:creationId xmlns:a16="http://schemas.microsoft.com/office/drawing/2014/main" id="{B6C38415-998B-45FB-A12C-BD0B184CB8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p:nvSpPr>
          <p:cNvPr id="17" name="Rectangle 16">
            <a:extLst>
              <a:ext uri="{FF2B5EF4-FFF2-40B4-BE49-F238E27FC236}">
                <a16:creationId xmlns:a16="http://schemas.microsoft.com/office/drawing/2014/main" id="{C8D89F71-9459-4318-ACAE-874616C3A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462" y="968188"/>
            <a:ext cx="10194046" cy="489423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çerik Yer Tutucusu 3">
            <a:extLst>
              <a:ext uri="{FF2B5EF4-FFF2-40B4-BE49-F238E27FC236}">
                <a16:creationId xmlns:a16="http://schemas.microsoft.com/office/drawing/2014/main" id="{BCF69BE5-4D93-4CF8-AD5A-854CC75B67CA}"/>
              </a:ext>
            </a:extLst>
          </p:cNvPr>
          <p:cNvPicPr>
            <a:picLocks noGrp="1" noChangeAspect="1"/>
          </p:cNvPicPr>
          <p:nvPr>
            <p:ph idx="1"/>
          </p:nvPr>
        </p:nvPicPr>
        <p:blipFill>
          <a:blip r:embed="rId2"/>
          <a:stretch>
            <a:fillRect/>
          </a:stretch>
        </p:blipFill>
        <p:spPr>
          <a:xfrm>
            <a:off x="1322194" y="1705043"/>
            <a:ext cx="9550581" cy="3671633"/>
          </a:xfrm>
          <a:prstGeom prst="rect">
            <a:avLst/>
          </a:prstGeom>
        </p:spPr>
      </p:pic>
    </p:spTree>
    <p:extLst>
      <p:ext uri="{BB962C8B-B14F-4D97-AF65-F5344CB8AC3E}">
        <p14:creationId xmlns:p14="http://schemas.microsoft.com/office/powerpoint/2010/main" val="40205564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8F9F1E-221C-48A6-80E7-31F6C45B592E}"/>
              </a:ext>
            </a:extLst>
          </p:cNvPr>
          <p:cNvSpPr>
            <a:spLocks noGrp="1"/>
          </p:cNvSpPr>
          <p:nvPr>
            <p:ph idx="1"/>
          </p:nvPr>
        </p:nvSpPr>
        <p:spPr>
          <a:xfrm>
            <a:off x="1371600" y="1815548"/>
            <a:ext cx="9601200" cy="4051852"/>
          </a:xfrm>
        </p:spPr>
        <p:txBody>
          <a:bodyPr/>
          <a:lstStyle/>
          <a:p>
            <a:endParaRPr lang="tr-TR" dirty="0"/>
          </a:p>
        </p:txBody>
      </p:sp>
    </p:spTree>
    <p:extLst>
      <p:ext uri="{BB962C8B-B14F-4D97-AF65-F5344CB8AC3E}">
        <p14:creationId xmlns:p14="http://schemas.microsoft.com/office/powerpoint/2010/main" val="1932720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7A3168-E6D8-4BCC-B4B1-302F7D2C94F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C99E24E-1098-4E8E-8A16-062208A47D19}"/>
              </a:ext>
            </a:extLst>
          </p:cNvPr>
          <p:cNvSpPr>
            <a:spLocks noGrp="1"/>
          </p:cNvSpPr>
          <p:nvPr>
            <p:ph idx="1"/>
          </p:nvPr>
        </p:nvSpPr>
        <p:spPr/>
        <p:txBody>
          <a:bodyPr>
            <a:normAutofit/>
          </a:bodyPr>
          <a:lstStyle/>
          <a:p>
            <a:pPr marL="457200" indent="-457200" algn="just">
              <a:buFont typeface="+mj-lt"/>
              <a:buAutoNum type="arabicParenR"/>
            </a:pPr>
            <a:r>
              <a:rPr lang="tr-TR" sz="2400" b="1" dirty="0"/>
              <a:t>Mali Tablolar: </a:t>
            </a:r>
            <a:r>
              <a:rPr lang="tr-TR" sz="2400" dirty="0"/>
              <a:t>muhasebe sistemi içinde kaydedilen ve toplanan bilgilerin belli zaman aralıklarıyla söz konusu bilgilere kullanılacak alanlara iletilmesini sağlayan araçlardır. Mali Tablolar iki başlık altında incelenir.</a:t>
            </a:r>
          </a:p>
          <a:p>
            <a:pPr lvl="1" algn="just">
              <a:buFont typeface="Wingdings" panose="05000000000000000000" pitchFamily="2" charset="2"/>
              <a:buChar char="Ø"/>
            </a:pPr>
            <a:r>
              <a:rPr lang="tr-TR" sz="2400" dirty="0"/>
              <a:t>Temel Mali Tablolar</a:t>
            </a:r>
          </a:p>
          <a:p>
            <a:pPr lvl="1" algn="just">
              <a:buFont typeface="Wingdings" panose="05000000000000000000" pitchFamily="2" charset="2"/>
              <a:buChar char="Ø"/>
            </a:pPr>
            <a:r>
              <a:rPr lang="tr-TR" sz="2400" dirty="0"/>
              <a:t>Diğer Mali Tablolar </a:t>
            </a:r>
          </a:p>
        </p:txBody>
      </p:sp>
    </p:spTree>
    <p:extLst>
      <p:ext uri="{BB962C8B-B14F-4D97-AF65-F5344CB8AC3E}">
        <p14:creationId xmlns:p14="http://schemas.microsoft.com/office/powerpoint/2010/main" val="3604621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493666E-6276-452B-A72C-BFAA4F991CD3}"/>
              </a:ext>
            </a:extLst>
          </p:cNvPr>
          <p:cNvSpPr>
            <a:spLocks noGrp="1"/>
          </p:cNvSpPr>
          <p:nvPr>
            <p:ph idx="1"/>
          </p:nvPr>
        </p:nvSpPr>
        <p:spPr>
          <a:xfrm>
            <a:off x="1371600" y="1303020"/>
            <a:ext cx="9601200" cy="4564380"/>
          </a:xfrm>
        </p:spPr>
        <p:txBody>
          <a:bodyPr/>
          <a:lstStyle/>
          <a:p>
            <a:pPr>
              <a:buFont typeface="Wingdings" panose="05000000000000000000" pitchFamily="2" charset="2"/>
              <a:buChar char="Ø"/>
            </a:pPr>
            <a:r>
              <a:rPr lang="tr-TR" sz="2800" b="1" i="1" u="sng" dirty="0"/>
              <a:t>Temel Mali Tablolar: </a:t>
            </a:r>
            <a:r>
              <a:rPr lang="tr-TR" sz="2400" dirty="0"/>
              <a:t>Bilanço ve gelir tablosu ile bunların dipnotlarıdır. Satışların maliyeti tablosu ise gelir tablosunun eki niteliğinde tablo olduğundan bu gruplar içinde sayılırlar.</a:t>
            </a:r>
          </a:p>
          <a:p>
            <a:pPr marL="0" indent="0">
              <a:buNone/>
            </a:pPr>
            <a:endParaRPr lang="tr-TR" sz="2400" dirty="0"/>
          </a:p>
          <a:p>
            <a:pPr>
              <a:buFont typeface="Wingdings" panose="05000000000000000000" pitchFamily="2" charset="2"/>
              <a:buChar char="Ø"/>
            </a:pPr>
            <a:r>
              <a:rPr lang="tr-TR" sz="2800" b="1" i="1" u="sng" dirty="0"/>
              <a:t>Diğer Mali Tablolar: </a:t>
            </a:r>
          </a:p>
          <a:p>
            <a:pPr lvl="1">
              <a:buFont typeface="Wingdings" panose="05000000000000000000" pitchFamily="2" charset="2"/>
              <a:buChar char="Ø"/>
            </a:pPr>
            <a:r>
              <a:rPr lang="tr-TR" sz="2400" i="1" dirty="0"/>
              <a:t>Kar Dağıtım Tablosu, </a:t>
            </a:r>
          </a:p>
          <a:p>
            <a:pPr lvl="1">
              <a:buFont typeface="Wingdings" panose="05000000000000000000" pitchFamily="2" charset="2"/>
              <a:buChar char="Ø"/>
            </a:pPr>
            <a:r>
              <a:rPr lang="tr-TR" sz="2400" i="1" dirty="0"/>
              <a:t>Öz Kaynak Değişim Tablosu,</a:t>
            </a:r>
          </a:p>
          <a:p>
            <a:pPr lvl="1">
              <a:buFont typeface="Wingdings" panose="05000000000000000000" pitchFamily="2" charset="2"/>
              <a:buChar char="Ø"/>
            </a:pPr>
            <a:r>
              <a:rPr lang="tr-TR" sz="2400" dirty="0"/>
              <a:t>Nakit Akış tablosu</a:t>
            </a:r>
          </a:p>
          <a:p>
            <a:pPr lvl="1">
              <a:buFont typeface="Wingdings" panose="05000000000000000000" pitchFamily="2" charset="2"/>
              <a:buChar char="Ø"/>
            </a:pPr>
            <a:r>
              <a:rPr lang="tr-TR" sz="2400" i="1" dirty="0"/>
              <a:t>Fon Akım Tablosu gibi tablolardır.</a:t>
            </a:r>
          </a:p>
          <a:p>
            <a:endParaRPr lang="tr-TR" dirty="0"/>
          </a:p>
        </p:txBody>
      </p:sp>
    </p:spTree>
    <p:extLst>
      <p:ext uri="{BB962C8B-B14F-4D97-AF65-F5344CB8AC3E}">
        <p14:creationId xmlns:p14="http://schemas.microsoft.com/office/powerpoint/2010/main" val="2659311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00D1B4-851F-404B-A4C5-E1836BC54F89}"/>
              </a:ext>
            </a:extLst>
          </p:cNvPr>
          <p:cNvSpPr>
            <a:spLocks noGrp="1"/>
          </p:cNvSpPr>
          <p:nvPr>
            <p:ph type="title"/>
          </p:nvPr>
        </p:nvSpPr>
        <p:spPr>
          <a:xfrm>
            <a:off x="1371600" y="685800"/>
            <a:ext cx="9601200" cy="1063487"/>
          </a:xfrm>
        </p:spPr>
        <p:txBody>
          <a:bodyPr/>
          <a:lstStyle/>
          <a:p>
            <a:pPr algn="ctr"/>
            <a:r>
              <a:rPr lang="tr-TR" b="1" dirty="0"/>
              <a:t>Bilanço</a:t>
            </a:r>
          </a:p>
        </p:txBody>
      </p:sp>
      <p:sp>
        <p:nvSpPr>
          <p:cNvPr id="3" name="İçerik Yer Tutucusu 2">
            <a:extLst>
              <a:ext uri="{FF2B5EF4-FFF2-40B4-BE49-F238E27FC236}">
                <a16:creationId xmlns:a16="http://schemas.microsoft.com/office/drawing/2014/main" id="{4B024871-091D-4C0D-9D45-BB36DC18376D}"/>
              </a:ext>
            </a:extLst>
          </p:cNvPr>
          <p:cNvSpPr>
            <a:spLocks noGrp="1"/>
          </p:cNvSpPr>
          <p:nvPr>
            <p:ph idx="1"/>
          </p:nvPr>
        </p:nvSpPr>
        <p:spPr>
          <a:xfrm>
            <a:off x="1645920" y="1692634"/>
            <a:ext cx="9601200" cy="4422913"/>
          </a:xfrm>
        </p:spPr>
        <p:txBody>
          <a:bodyPr>
            <a:normAutofit fontScale="85000" lnSpcReduction="10000"/>
          </a:bodyPr>
          <a:lstStyle/>
          <a:p>
            <a:pPr algn="just"/>
            <a:r>
              <a:rPr lang="tr-TR" sz="2800" dirty="0"/>
              <a:t>Bir işletmenin belli bir tarihte sahip olduğu varlıkları ile bu varlıkların sağladığı kaynakları gösteren statik tablodur.  Statik olarak nitelendirilmesinin sebebi, belli bir tarihteki mali bilgileri kapsamasıdır.</a:t>
            </a:r>
          </a:p>
          <a:p>
            <a:pPr algn="just"/>
            <a:r>
              <a:rPr lang="tr-TR" sz="2800" dirty="0"/>
              <a:t>Standartlara göre bilânçoyu tanımlarsak; İşletmenin belirli bir tarihteki varlıklarını ve kaynaklarını gösteren temel mali tabloya bilânço denir. Bilânçonun topluma bilgi akışında önemli bir işlevi vardır. Bilânçoyu inceleyen bir kişinin bilânçoda şu üç unsurun bulunmasına dikkat etmesi gerekir: </a:t>
            </a:r>
          </a:p>
          <a:p>
            <a:pPr lvl="1" algn="just"/>
            <a:r>
              <a:rPr lang="tr-TR" sz="2800" dirty="0"/>
              <a:t>Bilanço kelimesi </a:t>
            </a:r>
          </a:p>
          <a:p>
            <a:pPr lvl="1" algn="just"/>
            <a:r>
              <a:rPr lang="tr-TR" sz="2800" dirty="0"/>
              <a:t>Bilanço tarihi </a:t>
            </a:r>
          </a:p>
          <a:p>
            <a:pPr lvl="1" algn="just"/>
            <a:r>
              <a:rPr lang="tr-TR" sz="2800" dirty="0"/>
              <a:t>İşletmenin adı veya ticaret unvanı</a:t>
            </a:r>
          </a:p>
          <a:p>
            <a:pPr lvl="1" algn="just"/>
            <a:r>
              <a:rPr lang="tr-TR" sz="2800" dirty="0"/>
              <a:t>Para birimi (TL)</a:t>
            </a:r>
          </a:p>
          <a:p>
            <a:endParaRPr lang="tr-TR" dirty="0"/>
          </a:p>
        </p:txBody>
      </p:sp>
    </p:spTree>
    <p:extLst>
      <p:ext uri="{BB962C8B-B14F-4D97-AF65-F5344CB8AC3E}">
        <p14:creationId xmlns:p14="http://schemas.microsoft.com/office/powerpoint/2010/main" val="308603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F3876E-4561-4852-8967-44296F2C7D15}"/>
              </a:ext>
            </a:extLst>
          </p:cNvPr>
          <p:cNvSpPr>
            <a:spLocks noGrp="1"/>
          </p:cNvSpPr>
          <p:nvPr>
            <p:ph type="title"/>
          </p:nvPr>
        </p:nvSpPr>
        <p:spPr>
          <a:xfrm>
            <a:off x="1371600" y="685800"/>
            <a:ext cx="9601200" cy="937260"/>
          </a:xfrm>
        </p:spPr>
        <p:txBody>
          <a:bodyPr/>
          <a:lstStyle/>
          <a:p>
            <a:pPr algn="ctr"/>
            <a:r>
              <a:rPr lang="tr-TR" b="1" dirty="0"/>
              <a:t>Bilânçonun Biçimsel Yapısı</a:t>
            </a:r>
          </a:p>
        </p:txBody>
      </p:sp>
      <p:sp>
        <p:nvSpPr>
          <p:cNvPr id="3" name="İçerik Yer Tutucusu 2">
            <a:extLst>
              <a:ext uri="{FF2B5EF4-FFF2-40B4-BE49-F238E27FC236}">
                <a16:creationId xmlns:a16="http://schemas.microsoft.com/office/drawing/2014/main" id="{2DB12B2F-62DD-48ED-B50C-13D66C39BDB1}"/>
              </a:ext>
            </a:extLst>
          </p:cNvPr>
          <p:cNvSpPr>
            <a:spLocks noGrp="1"/>
          </p:cNvSpPr>
          <p:nvPr>
            <p:ph idx="1"/>
          </p:nvPr>
        </p:nvSpPr>
        <p:spPr>
          <a:xfrm>
            <a:off x="1371600" y="1897380"/>
            <a:ext cx="9601200" cy="3970020"/>
          </a:xfrm>
        </p:spPr>
        <p:txBody>
          <a:bodyPr>
            <a:normAutofit/>
          </a:bodyPr>
          <a:lstStyle/>
          <a:p>
            <a:pPr>
              <a:buFont typeface="Wingdings" panose="05000000000000000000" pitchFamily="2" charset="2"/>
              <a:buChar char="Ø"/>
            </a:pPr>
            <a:r>
              <a:rPr lang="tr-TR" sz="2800" dirty="0"/>
              <a:t>Bilânço biçim olarak dört bölümden oluşmaktadır: </a:t>
            </a:r>
          </a:p>
          <a:p>
            <a:pPr lvl="1"/>
            <a:r>
              <a:rPr lang="tr-TR" sz="2800" dirty="0"/>
              <a:t>Bilanço başlığı </a:t>
            </a:r>
          </a:p>
          <a:p>
            <a:pPr lvl="1"/>
            <a:r>
              <a:rPr lang="tr-TR" sz="2800" dirty="0"/>
              <a:t>Aktif (Varlıklar) tarafı  </a:t>
            </a:r>
          </a:p>
          <a:p>
            <a:pPr lvl="1"/>
            <a:r>
              <a:rPr lang="tr-TR" sz="2800" dirty="0"/>
              <a:t>Pasif (Kaynaklar) tarafı  </a:t>
            </a:r>
          </a:p>
          <a:p>
            <a:pPr lvl="1"/>
            <a:r>
              <a:rPr lang="tr-TR" sz="2800" dirty="0"/>
              <a:t>Bilânço dipnotları</a:t>
            </a:r>
          </a:p>
        </p:txBody>
      </p:sp>
    </p:spTree>
    <p:extLst>
      <p:ext uri="{BB962C8B-B14F-4D97-AF65-F5344CB8AC3E}">
        <p14:creationId xmlns:p14="http://schemas.microsoft.com/office/powerpoint/2010/main" val="514414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A6EC888-B85F-410F-B430-06583E94B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D488911C-0EC7-40A9-9BCB-CA8A66E462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53023EA8-527A-4FA2-A71D-626F912756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4" name="Freeform 6">
              <a:extLst>
                <a:ext uri="{FF2B5EF4-FFF2-40B4-BE49-F238E27FC236}">
                  <a16:creationId xmlns:a16="http://schemas.microsoft.com/office/drawing/2014/main" id="{60C46CD6-ADBB-41BC-8969-7C707D4332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5" name="Freeform 6">
              <a:extLst>
                <a:ext uri="{FF2B5EF4-FFF2-40B4-BE49-F238E27FC236}">
                  <a16:creationId xmlns:a16="http://schemas.microsoft.com/office/drawing/2014/main" id="{B6C38415-998B-45FB-A12C-BD0B184CB8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p:nvSpPr>
          <p:cNvPr id="17" name="Rectangle 16">
            <a:extLst>
              <a:ext uri="{FF2B5EF4-FFF2-40B4-BE49-F238E27FC236}">
                <a16:creationId xmlns:a16="http://schemas.microsoft.com/office/drawing/2014/main" id="{C8D89F71-9459-4318-ACAE-874616C3A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462" y="968188"/>
            <a:ext cx="10194046" cy="489423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çerik Yer Tutucusu 3" descr="ekran görüntüsü içeren bir resim&#10;&#10;Açıklama otomatik olarak oluşturuldu">
            <a:extLst>
              <a:ext uri="{FF2B5EF4-FFF2-40B4-BE49-F238E27FC236}">
                <a16:creationId xmlns:a16="http://schemas.microsoft.com/office/drawing/2014/main" id="{68B38EA1-DBF6-4C67-8E63-A1059AF29599}"/>
              </a:ext>
            </a:extLst>
          </p:cNvPr>
          <p:cNvPicPr>
            <a:picLocks noGrp="1" noChangeAspect="1"/>
          </p:cNvPicPr>
          <p:nvPr>
            <p:ph idx="1"/>
          </p:nvPr>
        </p:nvPicPr>
        <p:blipFill>
          <a:blip r:embed="rId2"/>
          <a:stretch>
            <a:fillRect/>
          </a:stretch>
        </p:blipFill>
        <p:spPr>
          <a:xfrm>
            <a:off x="1322194" y="1966819"/>
            <a:ext cx="9550581" cy="2889050"/>
          </a:xfrm>
          <a:prstGeom prst="rect">
            <a:avLst/>
          </a:prstGeom>
        </p:spPr>
      </p:pic>
    </p:spTree>
    <p:extLst>
      <p:ext uri="{BB962C8B-B14F-4D97-AF65-F5344CB8AC3E}">
        <p14:creationId xmlns:p14="http://schemas.microsoft.com/office/powerpoint/2010/main" val="1149997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E737B97-49D1-435C-B799-B07C984A4144}"/>
              </a:ext>
            </a:extLst>
          </p:cNvPr>
          <p:cNvSpPr>
            <a:spLocks noGrp="1"/>
          </p:cNvSpPr>
          <p:nvPr>
            <p:ph type="title"/>
          </p:nvPr>
        </p:nvSpPr>
        <p:spPr>
          <a:xfrm>
            <a:off x="1371600" y="685800"/>
            <a:ext cx="9601200" cy="822960"/>
          </a:xfrm>
        </p:spPr>
        <p:txBody>
          <a:bodyPr/>
          <a:lstStyle/>
          <a:p>
            <a:pPr algn="ctr"/>
            <a:r>
              <a:rPr lang="tr-TR" dirty="0"/>
              <a:t>Varlık Kavramı Ve Unsurları</a:t>
            </a:r>
          </a:p>
        </p:txBody>
      </p:sp>
      <p:sp>
        <p:nvSpPr>
          <p:cNvPr id="3" name="İçerik Yer Tutucusu 2">
            <a:extLst>
              <a:ext uri="{FF2B5EF4-FFF2-40B4-BE49-F238E27FC236}">
                <a16:creationId xmlns:a16="http://schemas.microsoft.com/office/drawing/2014/main" id="{6F577552-11D3-4ED9-A34B-0AA725AF90CC}"/>
              </a:ext>
            </a:extLst>
          </p:cNvPr>
          <p:cNvSpPr>
            <a:spLocks noGrp="1"/>
          </p:cNvSpPr>
          <p:nvPr>
            <p:ph idx="1"/>
          </p:nvPr>
        </p:nvSpPr>
        <p:spPr>
          <a:xfrm>
            <a:off x="1371600" y="1668780"/>
            <a:ext cx="9898380" cy="4198620"/>
          </a:xfrm>
        </p:spPr>
        <p:txBody>
          <a:bodyPr>
            <a:normAutofit fontScale="92500" lnSpcReduction="10000"/>
          </a:bodyPr>
          <a:lstStyle/>
          <a:p>
            <a:pPr algn="just">
              <a:buFont typeface="Wingdings" panose="05000000000000000000" pitchFamily="2" charset="2"/>
              <a:buChar char="Ø"/>
            </a:pPr>
            <a:r>
              <a:rPr lang="tr-TR" sz="2800" dirty="0"/>
              <a:t>İşletmenin sahip olduğu, para ile ifade edilebilen değerlere varlık denir. Varlıklar bilânçoda iki başlık altında yer almaktadır:</a:t>
            </a:r>
          </a:p>
          <a:p>
            <a:pPr lvl="1" algn="just">
              <a:buFont typeface="Wingdings" panose="05000000000000000000" pitchFamily="2" charset="2"/>
              <a:buChar char="Ø"/>
            </a:pPr>
            <a:r>
              <a:rPr lang="tr-TR" sz="3000" b="1" u="sng" dirty="0"/>
              <a:t>Dönen Varlıklar: </a:t>
            </a:r>
            <a:r>
              <a:rPr lang="tr-TR" sz="2800" dirty="0"/>
              <a:t>Nakit olarak işletme kasasında ya da bankada tutulan paralar ile bir yıl veya daha kısa süre içinde paraya çevrilebilecek değerler dönen varlıklar grubunda yer alır. Örneğin; nakit para</a:t>
            </a:r>
          </a:p>
          <a:p>
            <a:pPr lvl="1" algn="just">
              <a:buFont typeface="Wingdings" panose="05000000000000000000" pitchFamily="2" charset="2"/>
              <a:buChar char="Ø"/>
            </a:pPr>
            <a:r>
              <a:rPr lang="tr-TR" sz="3000" b="1" u="sng" dirty="0"/>
              <a:t>Duran Varlıklar: </a:t>
            </a:r>
            <a:r>
              <a:rPr lang="tr-TR" sz="2800" dirty="0"/>
              <a:t>Normal şartlarda bir yıl içinde elden çıkarılması düşünülmeyen, faydaları bir yıl içinde tükenmeyecek varlıklar bu grupta yer alır. Örneğin; demirbaşlar, makine, teçhizat, bina, taşıt, bir yıldan uzun vadeli alacaklar</a:t>
            </a:r>
          </a:p>
        </p:txBody>
      </p:sp>
    </p:spTree>
    <p:extLst>
      <p:ext uri="{BB962C8B-B14F-4D97-AF65-F5344CB8AC3E}">
        <p14:creationId xmlns:p14="http://schemas.microsoft.com/office/powerpoint/2010/main" val="1313924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E39074-D1EE-4DF0-8C9D-1E0F7FD61F1E}"/>
              </a:ext>
            </a:extLst>
          </p:cNvPr>
          <p:cNvSpPr>
            <a:spLocks noGrp="1"/>
          </p:cNvSpPr>
          <p:nvPr>
            <p:ph type="title"/>
          </p:nvPr>
        </p:nvSpPr>
        <p:spPr>
          <a:xfrm>
            <a:off x="1371600" y="685800"/>
            <a:ext cx="9601200" cy="777240"/>
          </a:xfrm>
        </p:spPr>
        <p:txBody>
          <a:bodyPr/>
          <a:lstStyle/>
          <a:p>
            <a:pPr algn="ctr"/>
            <a:r>
              <a:rPr lang="tr-TR" dirty="0"/>
              <a:t>Kaynak Kavramı Ve Unsurları </a:t>
            </a:r>
          </a:p>
        </p:txBody>
      </p:sp>
      <p:sp>
        <p:nvSpPr>
          <p:cNvPr id="3" name="İçerik Yer Tutucusu 2">
            <a:extLst>
              <a:ext uri="{FF2B5EF4-FFF2-40B4-BE49-F238E27FC236}">
                <a16:creationId xmlns:a16="http://schemas.microsoft.com/office/drawing/2014/main" id="{C7D49189-AE3A-49E7-9238-A972010582AF}"/>
              </a:ext>
            </a:extLst>
          </p:cNvPr>
          <p:cNvSpPr>
            <a:spLocks noGrp="1"/>
          </p:cNvSpPr>
          <p:nvPr>
            <p:ph idx="1"/>
          </p:nvPr>
        </p:nvSpPr>
        <p:spPr>
          <a:xfrm>
            <a:off x="1371600" y="1463040"/>
            <a:ext cx="10081260" cy="4709160"/>
          </a:xfrm>
        </p:spPr>
        <p:txBody>
          <a:bodyPr>
            <a:normAutofit/>
          </a:bodyPr>
          <a:lstStyle/>
          <a:p>
            <a:pPr algn="just">
              <a:buFont typeface="Wingdings" panose="05000000000000000000" pitchFamily="2" charset="2"/>
              <a:buChar char="Ø"/>
            </a:pPr>
            <a:r>
              <a:rPr lang="tr-TR" sz="2400" dirty="0"/>
              <a:t>İşletme varlıklarının işletmeye kimler tarafından sağlandığını ifade eden kavrama kaynak denir. Varlıklar iki kaynaktan elde edilebilir. Bunlardan biri sermaye diğeri de borçtur. İşletme kurulurken işletme sahiplerinin ortaya koyduğu değerlere sermaye denir. Kaynaklar bilânçoda üç başlık altında yer almaktadır.</a:t>
            </a:r>
          </a:p>
          <a:p>
            <a:pPr lvl="1" algn="just">
              <a:buFont typeface="Wingdings" panose="05000000000000000000" pitchFamily="2" charset="2"/>
              <a:buChar char="Ø"/>
            </a:pPr>
            <a:r>
              <a:rPr lang="tr-TR" sz="2800" b="1" u="sng" dirty="0"/>
              <a:t>Kısa Vadeli Yabancı Kaynaklar</a:t>
            </a:r>
            <a:r>
              <a:rPr lang="tr-TR" sz="2400" dirty="0"/>
              <a:t>: Bir yıl ya da daha kısa süre içinde ödenmesi gereken borçlar bu grupta yer alır.</a:t>
            </a:r>
          </a:p>
          <a:p>
            <a:pPr lvl="1" algn="just">
              <a:buFont typeface="Wingdings" panose="05000000000000000000" pitchFamily="2" charset="2"/>
              <a:buChar char="Ø"/>
            </a:pPr>
            <a:r>
              <a:rPr lang="tr-TR" sz="2800" b="1" u="sng" dirty="0"/>
              <a:t>Uzun Vadeli Yabancı Kaynaklar: </a:t>
            </a:r>
            <a:r>
              <a:rPr lang="tr-TR" sz="2400" dirty="0"/>
              <a:t>Bir yıldan daha uzun sürede ödenecek borçlar bu grupta yer alır.</a:t>
            </a:r>
          </a:p>
          <a:p>
            <a:pPr lvl="1" algn="just">
              <a:buFont typeface="Wingdings" panose="05000000000000000000" pitchFamily="2" charset="2"/>
              <a:buChar char="Ø"/>
            </a:pPr>
            <a:r>
              <a:rPr lang="tr-TR" sz="2800" b="1" u="sng" dirty="0" err="1"/>
              <a:t>Özkaynaklar</a:t>
            </a:r>
            <a:r>
              <a:rPr lang="tr-TR" sz="2800" b="1" u="sng" dirty="0"/>
              <a:t>: </a:t>
            </a:r>
            <a:r>
              <a:rPr lang="tr-TR" sz="2400" dirty="0"/>
              <a:t>İşletme sahip ve ortaklarının işletmeye koydukları sermaye ve benzeri kaynaklar bu grupta yer alır. Bu duruma göre bilânçonun ana yapısı aşağıdaki gibi karşımıza çıkar. </a:t>
            </a:r>
          </a:p>
        </p:txBody>
      </p:sp>
    </p:spTree>
    <p:extLst>
      <p:ext uri="{BB962C8B-B14F-4D97-AF65-F5344CB8AC3E}">
        <p14:creationId xmlns:p14="http://schemas.microsoft.com/office/powerpoint/2010/main" val="1668991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A6EC888-B85F-410F-B430-06583E94B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D488911C-0EC7-40A9-9BCB-CA8A66E462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53023EA8-527A-4FA2-A71D-626F912756C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52858" y="744469"/>
            <a:ext cx="10674117" cy="5349671"/>
            <a:chOff x="752858" y="744469"/>
            <a:chExt cx="10674117" cy="5349671"/>
          </a:xfrm>
        </p:grpSpPr>
        <p:sp>
          <p:nvSpPr>
            <p:cNvPr id="14" name="Freeform 6">
              <a:extLst>
                <a:ext uri="{FF2B5EF4-FFF2-40B4-BE49-F238E27FC236}">
                  <a16:creationId xmlns:a16="http://schemas.microsoft.com/office/drawing/2014/main" id="{60C46CD6-ADBB-41BC-8969-7C707D4332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5" name="Freeform 6">
              <a:extLst>
                <a:ext uri="{FF2B5EF4-FFF2-40B4-BE49-F238E27FC236}">
                  <a16:creationId xmlns:a16="http://schemas.microsoft.com/office/drawing/2014/main" id="{B6C38415-998B-45FB-A12C-BD0B184CB8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
        <p:nvSpPr>
          <p:cNvPr id="17" name="Rectangle 16">
            <a:extLst>
              <a:ext uri="{FF2B5EF4-FFF2-40B4-BE49-F238E27FC236}">
                <a16:creationId xmlns:a16="http://schemas.microsoft.com/office/drawing/2014/main" id="{C8D89F71-9459-4318-ACAE-874616C3A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0462" y="968188"/>
            <a:ext cx="10194046" cy="489423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İçerik Yer Tutucusu 3">
            <a:extLst>
              <a:ext uri="{FF2B5EF4-FFF2-40B4-BE49-F238E27FC236}">
                <a16:creationId xmlns:a16="http://schemas.microsoft.com/office/drawing/2014/main" id="{B25B4BD7-A447-4E4A-9CDC-38E938672476}"/>
              </a:ext>
            </a:extLst>
          </p:cNvPr>
          <p:cNvPicPr>
            <a:picLocks noGrp="1" noChangeAspect="1"/>
          </p:cNvPicPr>
          <p:nvPr>
            <p:ph idx="1"/>
          </p:nvPr>
        </p:nvPicPr>
        <p:blipFill>
          <a:blip r:embed="rId2"/>
          <a:stretch>
            <a:fillRect/>
          </a:stretch>
        </p:blipFill>
        <p:spPr>
          <a:xfrm>
            <a:off x="1322194" y="1705043"/>
            <a:ext cx="9550581" cy="3447913"/>
          </a:xfrm>
          <a:prstGeom prst="rect">
            <a:avLst/>
          </a:prstGeom>
        </p:spPr>
      </p:pic>
    </p:spTree>
    <p:extLst>
      <p:ext uri="{BB962C8B-B14F-4D97-AF65-F5344CB8AC3E}">
        <p14:creationId xmlns:p14="http://schemas.microsoft.com/office/powerpoint/2010/main" val="3147870096"/>
      </p:ext>
    </p:extLst>
  </p:cSld>
  <p:clrMapOvr>
    <a:masterClrMapping/>
  </p:clrMapOvr>
</p:sld>
</file>

<file path=ppt/theme/theme1.xml><?xml version="1.0" encoding="utf-8"?>
<a:theme xmlns:a="http://schemas.openxmlformats.org/drawingml/2006/main" name="Kırpma">
  <a:themeElements>
    <a:clrScheme name="Kırpma">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Kırpma">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ırpma">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otalTime>1</TotalTime>
  <Words>484</Words>
  <Application>Microsoft Office PowerPoint</Application>
  <PresentationFormat>Geniş ekran</PresentationFormat>
  <Paragraphs>48</Paragraphs>
  <Slides>16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16</vt:i4>
      </vt:variant>
    </vt:vector>
  </HeadingPairs>
  <TitlesOfParts>
    <vt:vector size="19" baseType="lpstr">
      <vt:lpstr>Franklin Gothic Book</vt:lpstr>
      <vt:lpstr>Wingdings</vt:lpstr>
      <vt:lpstr>Kırpma</vt:lpstr>
      <vt:lpstr>Mali Tablolar</vt:lpstr>
      <vt:lpstr>PowerPoint Sunusu</vt:lpstr>
      <vt:lpstr>PowerPoint Sunusu</vt:lpstr>
      <vt:lpstr>Bilanço</vt:lpstr>
      <vt:lpstr>Bilânçonun Biçimsel Yapısı</vt:lpstr>
      <vt:lpstr>PowerPoint Sunusu</vt:lpstr>
      <vt:lpstr>Varlık Kavramı Ve Unsurları</vt:lpstr>
      <vt:lpstr>Kaynak Kavramı Ve Unsurları </vt:lpstr>
      <vt:lpstr>PowerPoint Sunusu</vt:lpstr>
      <vt:lpstr>Bilânçonun Temel Denkliği: Bilânçoda her varlığın mutlaka bir kaynağı vardır. Varlık ve kaynak toplamları mutlaka birbirine eşit olmalıdır. Buna bilanço temel denkliği denir. </vt:lpstr>
      <vt:lpstr>Yukarıda verilen eşitlik ve formüllerden faydalanarak işletme sermayesini bulmak mümkündür.</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Mali Tablolar</dc:title>
  <dc:creator>User</dc:creator>
  <cp:lastModifiedBy>User</cp:lastModifiedBy>
  <cp:revision>2</cp:revision>
  <dcterms:created xsi:type="dcterms:W3CDTF">2020-05-05T14:32:59Z</dcterms:created>
  <dcterms:modified xsi:type="dcterms:W3CDTF">2020-05-05T14:34:04Z</dcterms:modified>
</cp:coreProperties>
</file>