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1103" r:id="rId5"/>
    <p:sldId id="1104" r:id="rId6"/>
    <p:sldId id="1105" r:id="rId7"/>
    <p:sldId id="1106" r:id="rId8"/>
    <p:sldId id="1107" r:id="rId9"/>
    <p:sldId id="1108" r:id="rId10"/>
    <p:sldId id="1109" r:id="rId11"/>
    <p:sldId id="1110" r:id="rId12"/>
    <p:sldId id="111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0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63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Ekonomide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 ve tüketim kesimine ilave olarak, devlet kesimini ve ülke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dışına yapılan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satışlar (ihracat) ve ülke dışından yapılan alışları (ithalat) göz önüne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almak gerekir.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ekonomide belirli bir dönemde yapılan harcamalar, o ekonomideki fertlerin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 firmaların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yapacakları tüketim ve yatırım harcamaları ile devletin tüketim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harcamalarından oluşmaktadır.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GSYİH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= C + I +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özel tüketim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özel yatırım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devlet harcamalarını göstermektedir 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68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Milli Gelir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841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478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Milli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gelir,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bir ülkede belirli bir dönemde (genellikle bir yıl) üretilen nihai mal ve hizmetlerin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net parasal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değerine (dolaylı vergiler çıktıktan sonra)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eşittir.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Milli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Gelir ve Milli Gelir Hesaplama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Yöntemleri: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 yöntemi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Gelir yöntemi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 yöntemi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Kesimler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Arasındaki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Akımlar: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ekonomi en basit şekilde iki kesime ayrılır: Mal ve hizmetleri üreten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 kesimi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 üretici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kesim ve üretilen bu mal ve hizmetleri satın alarak tüketen tüketim kesimi ya da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tüketici kesim.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kesimine öz olarak firmalar (ya da üreticiler ve hatta iş alemi sektörü), tüketim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kesimini de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ev halkı (hane halkı) ya da tüketiciler denilmektedir.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02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04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kesimi, tüketim kesiminden üretim faktörleri satın almakta, bunun karşılığında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üretmiş olduğu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mal ve hizmetleri satmaktadır. Bu iki kesim arasında ikisi reel, ikisi de bu reel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akımın para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cinsinden ifadesi olmak üzere dört akım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vardır: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tr-TR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 Akım (Mal ve Hizmet Akımı):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Ekonomide tüm firmalar (üretim kesimi), ürettikleri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tüm mal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ve hizmetleri, ev halkına (tüketim kesimi) satarlar. 1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akım, ev halkının satın aldığı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bu mal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ve hizmetlerin miktarlarını vermektedir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(reel akım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tr-TR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 Akım (Harcama Akımı):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Ev halkı, 1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akımda yer alan ve satın aldıkları tüm mal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 hizmetlerin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karşılığını para olarak öderler. 2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 ev halkının satın aldıkları mal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 hizmetler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için yaptıkları harcama miktarlarını (ödemeleri) göstermektedir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(parasal akım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tr-TR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 Akım (Üretim Faktörleri Akımı):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Ev halkı, sahip oldukları üretim faktörlerini (ki bu</a:t>
            </a:r>
          </a:p>
          <a:p>
            <a:pPr algn="just">
              <a:lnSpc>
                <a:spcPct val="150000"/>
              </a:lnSpc>
            </a:pP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faktörler bilindiği gibi emek, arazi ve sermaye) firmalara satarlar. 3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akım, ev halkının</a:t>
            </a:r>
          </a:p>
          <a:p>
            <a:pPr algn="just">
              <a:lnSpc>
                <a:spcPct val="150000"/>
              </a:lnSpc>
            </a:pP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firmalara sattıkları üretim faktörlerinin miktarlarını vermektedir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(reel akım).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71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09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tr-T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 Akım (Gelir Akımı):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Ev halkı, firmalara sattıkları üretim faktörlerinin (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emek, arazi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sermaye) karşılığında ücret, faiz, rant adı altında faktör gelirleri elde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ederler. Bir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de ev halkı aynı zamanda girişimci de olabileceğinden, bu kesimin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girişiminden elde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ettiği karşılık olan kar da ev halkı gelirleri arasında yer almaktadır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parasal akım).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Tüketim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kesiminin harcamaları gelirleri ile sınırlı olduğuna göre 4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gelir akımı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ile 2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harcama akımı birbirine eşit olma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durumundadır. Bu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akım tablosunda, konuyu en basit şekilde ortaya koyabilmek içim,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ekonomik faaliyette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yer alan devlet analiz dışı bırakıldığı gibi, ekonominin dışarıya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mal satmadığı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dışarıdan mal almadığı ve de ev halkının tasarruf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etmediği varsayılmıştır. Gerçek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ekonomik hayatta bu akım tablosuna devleti ve dış alemi (ülke dışına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yapılan satışları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ülke dışından yapılan alışları) ve ev halkının tasarruflarını da ilave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etmek gerekir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41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Üretim Yöntemiyle Milli Gelirin Hesaplanmasında Milli Gelirle İlgili Kavramlar: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Milli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gelirin üretim yöntemiyle hesaplanmasında hareket noktası, bir ülkede bir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yılda üretilen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mal ve hizmetlerin parasal değerinin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belirlenmesidir.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 bir ülkede üretilen mal ve hizmetlerin miktarını vermektedir. Öte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yandan bu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mal ve hizmetlerin fiyatları, üretici kesim tüketici kesim arasındaki mal ve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hizmet piyasasındaki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oluşmaktadır.</a:t>
            </a:r>
          </a:p>
          <a:p>
            <a:pPr algn="just">
              <a:lnSpc>
                <a:spcPct val="150000"/>
              </a:lnSpc>
            </a:pP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Gayri Safi Yurtiçi Hasıla (GSYİH)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ülkenin sınırları içinde, belirli bir dönemde (genellikle bir yıl) üretilen nihai mal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 hizmetlerin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üretildikleri yılın piyasa fiyatları cinsinden toplam parasal değerine,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gayrisafi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yurtiçi hasıla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denir.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mal ve hizmet akımında yer alan mal ve hizmetlerin üretildikleri yılın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piyasa fiyatları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cinsinden değeri (yani üretilen mal ve hizmetlerin miktarları ile bu mal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 hizmetlerin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fiyatlarının çarpımı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GSYİH’yı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verir.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6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611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ülke vatandaşlarınca belirli bir dönemde gerçekleştirilen mal ve hizmetin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değerini veren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GSMH’yı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söz konusu ülkede üretilen mal ve hizmetin değerini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veren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GSYİH’dan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hareketle hesaplayabilmek için söz konusu ülkenin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GSYİH’na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ülke vatandaşlarınca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diğer ülkelerden getirilen faktör gelirleri (dış alemden gelen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gelirleri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ilave etmek ve o ülkeden diğer ülke vatandaşlarınca götürülen faktör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gelirleri (dış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aleme giden faktör gelirleri) çıkarmak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GSMH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= GSYİH + Dış Alemden Gelen Faktör Gelirleri + Dış Aleme Giden Faktör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Gelirleri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Dış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alemden gelen faktör gelirleri ile dış aleme giden faktör gelirleri arasındaki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farkı kısaca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dış alem net faktör gelirleri (NFG) şeklinde ifade edilirse yukarıdaki formül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GSMH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= GSYİH + Dış Alem Net Faktör Gelirleri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şeklinde yazılabilir.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0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NFG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pozitif olabileceği gibi negatif de olabilir. Eğer bir ülkede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dış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alemden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gelen faktör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gelirleri» «dış aleme giden faktör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gelirleri’nden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daha büyükse, NFG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pozitif olur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Bu durumda söz konusu ülkenin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GSMH’sı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GSYİH’dan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daha büyük olacaktır.</a:t>
            </a:r>
          </a:p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Safi Yurtiçi Hasıla (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SYİH)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Gayri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safi yurtiçi hasılada üretilen mal ve hizmetlerin üretimi esnasında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kullanılan üretim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faktörlerinden sermaye mallarının uğradığı aşınma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yıpranmanın (amortisman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göz önüne alınmamış olmasıdır. Gayri safi yurtiçi hasıladan, o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yılki aşınma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yıpranma payı çıkarıldığında, net yurtiçi hasıla (NYİH) da denilen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safi yurtiçi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hasıla (SYİH) elde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SYİH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= GSYİH – Amortismanlar</a:t>
            </a:r>
          </a:p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Yurtiçi Gelir (YİG)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Safi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yurtiçi hasıladan dolaylı vergiler çıkarıldığında yurtiçi gelir elde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Yurtiçi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Gelir = Safi Yurtiçi Hasıla – Dolaylı Vergiler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6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Milli Gelir (MG)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GSYİH’dan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amortismanların çıkarılmasıyla, safi yurtiçi hasıla, safi yurtiçi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hasıladan da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vasıtalı vergilerin çıkarılmasıyla yurtiçi gelir elde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GSYİH’den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hareket ederek GSMH’nin elde edilmesinde «dış aleme giden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faktör gelirleri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» ile «dış alemden gelen faktör gelirleri» arasındaki fark olan «dış alem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net faktör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gelirleri» yurtiçi gelirlerine ilave edildiğinde, ülke vatandaşlarının bir yılda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elde ettikleri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geliri ifade eden milli gelire erişilir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MG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= Yurtiçi gelir + Dış Alem Net Faktör 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Gelirleri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Üretim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Yöntemiyle Milli Gelirin Hesaplanması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88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1030</Words>
  <Application>Microsoft Office PowerPoint</Application>
  <PresentationFormat>Ekran Gösterisi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833</cp:revision>
  <cp:lastPrinted>2016-10-24T07:53:35Z</cp:lastPrinted>
  <dcterms:created xsi:type="dcterms:W3CDTF">2016-09-18T09:35:24Z</dcterms:created>
  <dcterms:modified xsi:type="dcterms:W3CDTF">2020-02-21T14:08:29Z</dcterms:modified>
</cp:coreProperties>
</file>