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5" d="100"/>
          <a:sy n="55" d="100"/>
        </p:scale>
        <p:origin x="-2072"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BCC22045-E7FA-9946-9D0A-B2CD1274356B}" type="datetimeFigureOut">
              <a:rPr lang="en-US" smtClean="0"/>
              <a:t>06/11/17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3644741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CC22045-E7FA-9946-9D0A-B2CD1274356B}" type="datetimeFigureOut">
              <a:rPr lang="en-US" smtClean="0"/>
              <a:t>06/11/17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3630354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CC22045-E7FA-9946-9D0A-B2CD1274356B}" type="datetimeFigureOut">
              <a:rPr lang="en-US" smtClean="0"/>
              <a:t>06/11/17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522612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CC22045-E7FA-9946-9D0A-B2CD1274356B}" type="datetimeFigureOut">
              <a:rPr lang="en-US" smtClean="0"/>
              <a:t>06/11/17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3836277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BCC22045-E7FA-9946-9D0A-B2CD1274356B}" type="datetimeFigureOut">
              <a:rPr lang="en-US" smtClean="0"/>
              <a:t>06/11/17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1401033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BCC22045-E7FA-9946-9D0A-B2CD1274356B}" type="datetimeFigureOut">
              <a:rPr lang="en-US" smtClean="0"/>
              <a:t>06/11/17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1135409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BCC22045-E7FA-9946-9D0A-B2CD1274356B}" type="datetimeFigureOut">
              <a:rPr lang="en-US" smtClean="0"/>
              <a:t>06/11/17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3253388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BCC22045-E7FA-9946-9D0A-B2CD1274356B}" type="datetimeFigureOut">
              <a:rPr lang="en-US" smtClean="0"/>
              <a:t>06/11/17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3571458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C22045-E7FA-9946-9D0A-B2CD1274356B}" type="datetimeFigureOut">
              <a:rPr lang="en-US" smtClean="0"/>
              <a:t>06/11/17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1037817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CC22045-E7FA-9946-9D0A-B2CD1274356B}" type="datetimeFigureOut">
              <a:rPr lang="en-US" smtClean="0"/>
              <a:t>06/11/17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3896212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CC22045-E7FA-9946-9D0A-B2CD1274356B}" type="datetimeFigureOut">
              <a:rPr lang="en-US" smtClean="0"/>
              <a:t>06/11/17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6CD9FD-4786-D144-9E4C-F3C1FDFA8F3B}" type="slidenum">
              <a:rPr lang="en-US" smtClean="0"/>
              <a:t>‹#›</a:t>
            </a:fld>
            <a:endParaRPr lang="en-US"/>
          </a:p>
        </p:txBody>
      </p:sp>
    </p:spTree>
    <p:extLst>
      <p:ext uri="{BB962C8B-B14F-4D97-AF65-F5344CB8AC3E}">
        <p14:creationId xmlns:p14="http://schemas.microsoft.com/office/powerpoint/2010/main" val="23539708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C22045-E7FA-9946-9D0A-B2CD1274356B}" type="datetimeFigureOut">
              <a:rPr lang="en-US" smtClean="0"/>
              <a:t>06/11/17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6CD9FD-4786-D144-9E4C-F3C1FDFA8F3B}" type="slidenum">
              <a:rPr lang="en-US" smtClean="0"/>
              <a:t>‹#›</a:t>
            </a:fld>
            <a:endParaRPr lang="en-US"/>
          </a:p>
        </p:txBody>
      </p:sp>
    </p:spTree>
    <p:extLst>
      <p:ext uri="{BB962C8B-B14F-4D97-AF65-F5344CB8AC3E}">
        <p14:creationId xmlns:p14="http://schemas.microsoft.com/office/powerpoint/2010/main" val="1546403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Tur</a:t>
            </a:r>
            <a:r>
              <a:rPr lang="en-US" dirty="0" smtClean="0"/>
              <a:t> </a:t>
            </a:r>
            <a:r>
              <a:rPr lang="en-US" dirty="0" err="1" smtClean="0"/>
              <a:t>Sırasında</a:t>
            </a:r>
            <a:r>
              <a:rPr lang="en-US" dirty="0" smtClean="0"/>
              <a:t> </a:t>
            </a:r>
            <a:r>
              <a:rPr lang="en-US" dirty="0" err="1" smtClean="0"/>
              <a:t>Kullanılan</a:t>
            </a:r>
            <a:r>
              <a:rPr lang="en-US" dirty="0" smtClean="0"/>
              <a:t> </a:t>
            </a:r>
            <a:r>
              <a:rPr lang="en-US" dirty="0" err="1" smtClean="0"/>
              <a:t>Evraklar</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31801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2"/>
          <p:cNvSpPr>
            <a:spLocks noGrp="1"/>
          </p:cNvSpPr>
          <p:nvPr>
            <p:ph idx="1"/>
          </p:nvPr>
        </p:nvSpPr>
        <p:spPr>
          <a:xfrm>
            <a:off x="457200" y="785813"/>
            <a:ext cx="8229600" cy="5788025"/>
          </a:xfrm>
        </p:spPr>
        <p:txBody>
          <a:bodyPr/>
          <a:lstStyle/>
          <a:p>
            <a:pPr>
              <a:buFont typeface="Georgia" pitchFamily="18" charset="0"/>
              <a:buNone/>
            </a:pPr>
            <a:r>
              <a:rPr lang="tr-TR" altLang="tr-TR" sz="2400" smtClean="0"/>
              <a:t>6)     Seyahat acentalarının transfer faaliyetleri sırasında, seyahat acentası yetkilisi tarafından aşağıda belirtilen belgelerin ibraz edilmesi zorunludur:</a:t>
            </a:r>
          </a:p>
          <a:p>
            <a:pPr>
              <a:buFont typeface="Georgia" pitchFamily="18" charset="0"/>
              <a:buNone/>
            </a:pPr>
            <a:r>
              <a:rPr lang="tr-TR" altLang="tr-TR" sz="2400" smtClean="0"/>
              <a:t>a)      Seyahat acentası işletme belgesinin TÜRSAB tarafından onaylanmış sureti, (Maliye Bakanlığı elemanları tarafından yapılan denetimlerde; seyahat acentası işletme belgesinin noter onaylı olması istenilmektedir.)</a:t>
            </a:r>
          </a:p>
          <a:p>
            <a:pPr>
              <a:buFont typeface="Georgia" pitchFamily="18" charset="0"/>
              <a:buNone/>
            </a:pPr>
            <a:r>
              <a:rPr lang="tr-TR" altLang="tr-TR" sz="2400" smtClean="0"/>
              <a:t>b)     Paket tur veya tura katılan müşterilerin listesi,</a:t>
            </a:r>
          </a:p>
          <a:p>
            <a:pPr>
              <a:buFont typeface="Georgia" pitchFamily="18" charset="0"/>
              <a:buNone/>
            </a:pPr>
            <a:r>
              <a:rPr lang="tr-TR" altLang="tr-TR" sz="2400" smtClean="0"/>
              <a:t>c)     TÜRSAB araç plakası, </a:t>
            </a:r>
          </a:p>
          <a:p>
            <a:pPr>
              <a:buFont typeface="Georgia" pitchFamily="18" charset="0"/>
              <a:buNone/>
            </a:pPr>
            <a:r>
              <a:rPr lang="tr-TR" altLang="tr-TR" sz="2400" smtClean="0"/>
              <a:t>d)     </a:t>
            </a:r>
            <a:r>
              <a:rPr lang="tr-TR" altLang="tr-TR" sz="2400" smtClean="0">
                <a:solidFill>
                  <a:srgbClr val="FF0000"/>
                </a:solidFill>
              </a:rPr>
              <a:t>Transfer elemanı kimlik kartı, </a:t>
            </a:r>
          </a:p>
          <a:p>
            <a:pPr>
              <a:buFont typeface="Georgia" pitchFamily="18" charset="0"/>
              <a:buNone/>
            </a:pPr>
            <a:r>
              <a:rPr lang="tr-TR" altLang="tr-TR" sz="2400" smtClean="0"/>
              <a:t>e)     Araç, seyahat acentası tarafından kiralanmış ise sözleşme sureti.</a:t>
            </a:r>
          </a:p>
          <a:p>
            <a:endParaRPr lang="tr-TR" altLang="tr-TR" sz="2000" smtClean="0"/>
          </a:p>
        </p:txBody>
      </p:sp>
    </p:spTree>
    <p:extLst>
      <p:ext uri="{BB962C8B-B14F-4D97-AF65-F5344CB8AC3E}">
        <p14:creationId xmlns:p14="http://schemas.microsoft.com/office/powerpoint/2010/main" val="3702906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2"/>
          <p:cNvSpPr>
            <a:spLocks noGrp="1"/>
          </p:cNvSpPr>
          <p:nvPr>
            <p:ph idx="1"/>
          </p:nvPr>
        </p:nvSpPr>
        <p:spPr>
          <a:xfrm>
            <a:off x="457200" y="928688"/>
            <a:ext cx="8229600" cy="5645150"/>
          </a:xfrm>
        </p:spPr>
        <p:txBody>
          <a:bodyPr/>
          <a:lstStyle/>
          <a:p>
            <a:r>
              <a:rPr lang="tr-TR" altLang="tr-TR" smtClean="0"/>
              <a:t>7) 6. ve 7. maddelerde belirtilen hususlarda (5/f maddesi hariç) eksiklikleri olan seyahat acentaları, durumlarını düzeltmeleri veya bir daha mevzuata aykırı davranmamaları konusunda yazılı olarak uyarılırlar. Uyarıya rağmen otuz gün içerisinde gerekli düzeltmelerin yapılmaması veya bir yıl içerisinde uyarmayı gerektiren aynı veya başka fiil veya fiillerin tespiti halinde </a:t>
            </a:r>
            <a:r>
              <a:rPr lang="tr-TR" altLang="tr-TR" b="1" smtClean="0"/>
              <a:t>1072.- YTL idari para cezası</a:t>
            </a:r>
            <a:r>
              <a:rPr lang="tr-TR" altLang="tr-TR" smtClean="0"/>
              <a:t> öngörülmüştür. </a:t>
            </a:r>
          </a:p>
          <a:p>
            <a:r>
              <a:rPr lang="tr-TR" altLang="tr-TR" smtClean="0"/>
              <a:t> </a:t>
            </a:r>
          </a:p>
          <a:p>
            <a:endParaRPr lang="tr-TR" altLang="tr-TR" smtClean="0"/>
          </a:p>
        </p:txBody>
      </p:sp>
    </p:spTree>
    <p:extLst>
      <p:ext uri="{BB962C8B-B14F-4D97-AF65-F5344CB8AC3E}">
        <p14:creationId xmlns:p14="http://schemas.microsoft.com/office/powerpoint/2010/main" val="3766763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ontent Placeholder 2"/>
          <p:cNvSpPr>
            <a:spLocks noGrp="1"/>
          </p:cNvSpPr>
          <p:nvPr>
            <p:ph idx="1"/>
          </p:nvPr>
        </p:nvSpPr>
        <p:spPr>
          <a:xfrm>
            <a:off x="457200" y="785813"/>
            <a:ext cx="8229600" cy="5788025"/>
          </a:xfrm>
        </p:spPr>
        <p:txBody>
          <a:bodyPr>
            <a:normAutofit lnSpcReduction="10000"/>
          </a:bodyPr>
          <a:lstStyle/>
          <a:p>
            <a:r>
              <a:rPr lang="tr-TR" altLang="tr-TR" smtClean="0"/>
              <a:t>8) Seyahat acentalarının düzenleyecekleri paket turlarda, ( ulaşım + konaklama hizmetinin her şey dahil fiyatla sunulduğu, 24 saati aşan turlar); müşteriye taahhüt edilen hizmetlerin, acentanın iflası da dahil olmak üzere herhangi bir nedenle verilememesi veya taahhüt edilen şekilde verilememesinden kaynaklanabilecek sorumluluklarını sigorta etme zorunluluğu bulunmaktadır. </a:t>
            </a:r>
            <a:r>
              <a:rPr lang="tr-TR" altLang="tr-TR" smtClean="0">
                <a:solidFill>
                  <a:srgbClr val="FF0000"/>
                </a:solidFill>
              </a:rPr>
              <a:t>Denetimler esnasında, zorunlu sigorta yaptırılmadığının tespit edilmesi durumunda, </a:t>
            </a:r>
            <a:r>
              <a:rPr lang="tr-TR" altLang="tr-TR" b="1" smtClean="0">
                <a:solidFill>
                  <a:srgbClr val="FF0000"/>
                </a:solidFill>
              </a:rPr>
              <a:t>seyahat acentası</a:t>
            </a:r>
            <a:r>
              <a:rPr lang="tr-TR" altLang="tr-TR" smtClean="0">
                <a:solidFill>
                  <a:srgbClr val="FF0000"/>
                </a:solidFill>
              </a:rPr>
              <a:t> </a:t>
            </a:r>
            <a:r>
              <a:rPr lang="tr-TR" altLang="tr-TR" b="1" smtClean="0">
                <a:solidFill>
                  <a:srgbClr val="FF0000"/>
                </a:solidFill>
              </a:rPr>
              <a:t>işletme belgesinin iptali</a:t>
            </a:r>
            <a:r>
              <a:rPr lang="tr-TR" altLang="tr-TR" smtClean="0">
                <a:solidFill>
                  <a:srgbClr val="FF0000"/>
                </a:solidFill>
              </a:rPr>
              <a:t> öngörülmüştür. </a:t>
            </a:r>
          </a:p>
          <a:p>
            <a:endParaRPr lang="tr-TR" altLang="tr-TR" smtClean="0"/>
          </a:p>
        </p:txBody>
      </p:sp>
    </p:spTree>
    <p:extLst>
      <p:ext uri="{BB962C8B-B14F-4D97-AF65-F5344CB8AC3E}">
        <p14:creationId xmlns:p14="http://schemas.microsoft.com/office/powerpoint/2010/main" val="1805643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2"/>
          <p:cNvSpPr>
            <a:spLocks noGrp="1"/>
          </p:cNvSpPr>
          <p:nvPr>
            <p:ph idx="1"/>
          </p:nvPr>
        </p:nvSpPr>
        <p:spPr>
          <a:xfrm>
            <a:off x="457200" y="857250"/>
            <a:ext cx="8229600" cy="5716588"/>
          </a:xfrm>
        </p:spPr>
        <p:txBody>
          <a:bodyPr/>
          <a:lstStyle/>
          <a:p>
            <a:r>
              <a:rPr lang="tr-TR" altLang="tr-TR" sz="2000" smtClean="0"/>
              <a:t>9)     Sunulan tüm hizmetlere ilişkin detaylı program ve bilgiler ile paket tur programının hangi sigorta şirketi tarafından sigortalandığını gösteren sözleşmenin bir nüshasının müşteriye verilmesi gerekmektedir. Aksine davranışı tespit edilen seyahat acentaları için </a:t>
            </a:r>
            <a:r>
              <a:rPr lang="tr-TR" altLang="tr-TR" sz="2000" b="1" smtClean="0"/>
              <a:t>1072.- YTL idari para cezası</a:t>
            </a:r>
            <a:r>
              <a:rPr lang="tr-TR" altLang="tr-TR" sz="2000" smtClean="0"/>
              <a:t> öngörülmüştür. </a:t>
            </a:r>
          </a:p>
          <a:p>
            <a:endParaRPr lang="tr-TR" altLang="tr-TR" sz="2000" smtClean="0"/>
          </a:p>
          <a:p>
            <a:r>
              <a:rPr lang="tr-TR" altLang="tr-TR" sz="2000" smtClean="0"/>
              <a:t>10)Seyahat acentaları, şubeleri de dahil olmak üzere adres değişikliklerini değişiklik yapılmadan ( Ticaret Sicil Gazetesinde yayınlatmadan )  en az 10 gün önce Bakanlığa bildirmekle yükümlüdür. Söz konusu bildirimin TÜRSAB’a yapılması, Bakanlığa da yapılmış sayılacaktır. Aksine hareket edilmesi halinde </a:t>
            </a:r>
            <a:r>
              <a:rPr lang="tr-TR" altLang="tr-TR" sz="2000" b="1" smtClean="0"/>
              <a:t>1072.- YTL idari para cezası</a:t>
            </a:r>
            <a:r>
              <a:rPr lang="tr-TR" altLang="tr-TR" sz="2000" smtClean="0"/>
              <a:t> öngörülmüştür.</a:t>
            </a:r>
          </a:p>
          <a:p>
            <a:endParaRPr lang="tr-TR" altLang="tr-TR" sz="2000" smtClean="0"/>
          </a:p>
        </p:txBody>
      </p:sp>
    </p:spTree>
    <p:extLst>
      <p:ext uri="{BB962C8B-B14F-4D97-AF65-F5344CB8AC3E}">
        <p14:creationId xmlns:p14="http://schemas.microsoft.com/office/powerpoint/2010/main" val="3350089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Content Placeholder 2"/>
          <p:cNvSpPr>
            <a:spLocks noGrp="1"/>
          </p:cNvSpPr>
          <p:nvPr>
            <p:ph idx="1"/>
          </p:nvPr>
        </p:nvSpPr>
        <p:spPr>
          <a:xfrm>
            <a:off x="457200" y="1000125"/>
            <a:ext cx="8229600" cy="5573713"/>
          </a:xfrm>
        </p:spPr>
        <p:txBody>
          <a:bodyPr>
            <a:normAutofit fontScale="92500" lnSpcReduction="10000"/>
          </a:bodyPr>
          <a:lstStyle/>
          <a:p>
            <a:r>
              <a:rPr lang="tr-TR" altLang="tr-TR" smtClean="0"/>
              <a:t>11)Seyahat acentaları ve anlaşmalı rehberlerin müşterilerine verdikleri hizmetler sırasında müşteri ile yapılan sözleşmede (Tur veya Paket Tur Sözleşmesi) açıkça taahhüt edilen ve verilen hizmetle doğrudan ilgisi olanlar hariç olmak üzere ve müşterinin bilgisi dışında müşterilerin yaptıkları alışveriş veya müşterilerin sözleşmede belirtilenler dışında belli bir işletmeye gönderilmeleri karşılığında herhangi bir menfaat temin etmeleri halinde, </a:t>
            </a:r>
            <a:r>
              <a:rPr lang="tr-TR" altLang="tr-TR" b="1" smtClean="0"/>
              <a:t>seyahat acentalarının ve rehberlerin belgelerinin Bakanlıkça iptal edilmesi </a:t>
            </a:r>
            <a:r>
              <a:rPr lang="tr-TR" altLang="tr-TR" smtClean="0"/>
              <a:t>öngörülmüştür. </a:t>
            </a:r>
          </a:p>
          <a:p>
            <a:endParaRPr lang="tr-TR" altLang="tr-TR" smtClean="0"/>
          </a:p>
          <a:p>
            <a:endParaRPr lang="tr-TR" altLang="tr-TR" smtClean="0"/>
          </a:p>
        </p:txBody>
      </p:sp>
    </p:spTree>
    <p:extLst>
      <p:ext uri="{BB962C8B-B14F-4D97-AF65-F5344CB8AC3E}">
        <p14:creationId xmlns:p14="http://schemas.microsoft.com/office/powerpoint/2010/main" val="643303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211</Words>
  <Application>Microsoft Macintosh PowerPoint</Application>
  <PresentationFormat>On-screen Show (4:3)</PresentationFormat>
  <Paragraphs>14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Tur Sırasında Kullanılan Evraklar</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 Sırasında Kullanılan Evraklar</dc:title>
  <dc:creator>azade</dc:creator>
  <cp:lastModifiedBy>azade</cp:lastModifiedBy>
  <cp:revision>1</cp:revision>
  <dcterms:created xsi:type="dcterms:W3CDTF">2017-11-06T09:37:05Z</dcterms:created>
  <dcterms:modified xsi:type="dcterms:W3CDTF">2017-11-06T09:38:03Z</dcterms:modified>
</cp:coreProperties>
</file>