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04" r:id="rId2"/>
    <p:sldId id="406" r:id="rId3"/>
    <p:sldId id="470" r:id="rId4"/>
    <p:sldId id="415" r:id="rId5"/>
    <p:sldId id="417" r:id="rId6"/>
    <p:sldId id="419" r:id="rId7"/>
    <p:sldId id="420" r:id="rId8"/>
    <p:sldId id="422" r:id="rId9"/>
    <p:sldId id="423" r:id="rId10"/>
    <p:sldId id="429" r:id="rId11"/>
    <p:sldId id="435" r:id="rId12"/>
    <p:sldId id="430" r:id="rId13"/>
    <p:sldId id="431" r:id="rId14"/>
    <p:sldId id="433" r:id="rId15"/>
    <p:sldId id="437" r:id="rId16"/>
    <p:sldId id="471" r:id="rId17"/>
    <p:sldId id="459" r:id="rId18"/>
    <p:sldId id="460" r:id="rId19"/>
    <p:sldId id="438" r:id="rId20"/>
    <p:sldId id="465" r:id="rId21"/>
    <p:sldId id="466" r:id="rId22"/>
    <p:sldId id="467" r:id="rId23"/>
    <p:sldId id="468" r:id="rId24"/>
    <p:sldId id="454" r:id="rId25"/>
    <p:sldId id="458" r:id="rId26"/>
    <p:sldId id="472" r:id="rId27"/>
    <p:sldId id="307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CFFCC"/>
    <a:srgbClr val="CCFFFF"/>
    <a:srgbClr val="00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2535-FA3B-4094-A21E-D97A3347E0AD}" type="datetimeFigureOut">
              <a:rPr lang="tr-TR" smtClean="0"/>
              <a:pPr/>
              <a:t>29.03.2021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CF65F-87A3-4AF3-8479-D8A5ED88A73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4625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96F8B-0D2C-41D9-85F9-594DD44133C3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4984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6712E-A5ED-48EB-8569-208C28500711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3906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EDFC-6374-4317-BB22-022101B0F633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6550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22D49-2931-41F1-800B-C0CE7B23FD2E}" type="datetime1">
              <a:rPr lang="tr-TR" smtClean="0"/>
              <a:pPr>
                <a:defRPr/>
              </a:pPr>
              <a:t>29.03.2021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5458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EC1B4-DF52-49CA-B8B4-CAE8E5ABCB75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623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77A42-E483-42CD-AC5C-2F74C52425EB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4087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A4129-2631-44D3-B6BB-5500E4A798EA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391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37F5E-A9AB-476A-8E69-38AC7B0E2042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4707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8BC-9116-49A0-B90F-B731AC1BB56C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7093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85BBA-0E3A-4B6D-A57B-3BCA443E0833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460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3B7BF-64B8-49FB-B058-D4E8054A28FE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29904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759C-5A7B-4D4C-9380-854EF1D1B11B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2200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A53A-2064-4854-B326-1B4386FA1A50}" type="datetime1">
              <a:rPr lang="tr-TR" smtClean="0"/>
              <a:pPr/>
              <a:t>29.03.2021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4592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815" y="96714"/>
            <a:ext cx="8748464" cy="884014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4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«Tarım Ekonomisi </a:t>
            </a:r>
            <a:r>
              <a:rPr lang="tr-TR" sz="4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Alanında </a:t>
            </a:r>
            <a:r>
              <a:rPr lang="tr-TR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 Toplama </a:t>
            </a:r>
            <a:r>
              <a:rPr lang="tr-TR" sz="4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Araçları</a:t>
            </a:r>
            <a:r>
              <a:rPr lang="tr-TR" sz="4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tr-TR" sz="4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4572000" y="4941168"/>
            <a:ext cx="4356547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r"/>
            <a:r>
              <a:rPr lang="tr-TR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r">
              <a:defRPr/>
            </a:pP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hotmail.com</a:t>
            </a:r>
          </a:p>
          <a:p>
            <a:pPr algn="r">
              <a:defRPr/>
            </a:pP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tr-T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29.03.2021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102" name="Picture 6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785926"/>
            <a:ext cx="4292700" cy="295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İlgili resi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344" y="2357430"/>
            <a:ext cx="4267639" cy="4158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53679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268760"/>
            <a:ext cx="3384376" cy="203026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tr-TR" altLang="tr-TR" b="1" i="1" u="sng" dirty="0">
                <a:solidFill>
                  <a:srgbClr val="FF0000"/>
                </a:solidFill>
              </a:rPr>
              <a:t>İnformal: </a:t>
            </a:r>
            <a:r>
              <a:rPr lang="tr-TR" altLang="tr-TR" sz="2800" dirty="0" smtClean="0">
                <a:solidFill>
                  <a:srgbClr val="000000"/>
                </a:solidFill>
              </a:rPr>
              <a:t>Araştırmacı </a:t>
            </a:r>
            <a:r>
              <a:rPr lang="tr-TR" altLang="tr-TR" sz="2800" dirty="0">
                <a:solidFill>
                  <a:srgbClr val="000000"/>
                </a:solidFill>
              </a:rPr>
              <a:t>tartışmayı hatırlamayı gerektirir.</a:t>
            </a:r>
          </a:p>
          <a:p>
            <a:pPr marL="0" lvl="0" indent="0" algn="ctr">
              <a:buNone/>
            </a:pPr>
            <a:endPara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0622"/>
            <a:ext cx="8229600" cy="418058"/>
          </a:xfrm>
        </p:spPr>
        <p:txBody>
          <a:bodyPr>
            <a:noAutofit/>
          </a:bodyPr>
          <a:lstStyle/>
          <a:p>
            <a:r>
              <a:rPr lang="tr-TR" sz="36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Anket/Görüşme</a:t>
            </a:r>
            <a:endParaRPr lang="en-US" sz="3600" b="1" u="sng" dirty="0" smtClean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355976" y="1268760"/>
            <a:ext cx="3960440" cy="1944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tr-TR" altLang="tr-TR" b="1" i="1" u="sng" dirty="0" smtClean="0">
                <a:solidFill>
                  <a:srgbClr val="FF0000"/>
                </a:solidFill>
              </a:rPr>
              <a:t>Yapılandırılmamış: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000000"/>
                </a:solidFill>
              </a:rPr>
              <a:t>Sorular serbest, istenilen konuda derinleştirilir, yanıtlar yönlendiricidir.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654038" y="3645024"/>
            <a:ext cx="3413906" cy="27363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tr-TR" altLang="tr-TR" b="1" i="1" u="sng" dirty="0">
                <a:solidFill>
                  <a:srgbClr val="FF0000"/>
                </a:solidFill>
              </a:rPr>
              <a:t>Yarı </a:t>
            </a:r>
            <a:r>
              <a:rPr lang="tr-TR" altLang="tr-TR" b="1" i="1" u="sng" dirty="0" smtClean="0">
                <a:solidFill>
                  <a:srgbClr val="FF0000"/>
                </a:solidFill>
              </a:rPr>
              <a:t>yapılandırılmış: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tr-TR" altLang="tr-TR" sz="2800" dirty="0" smtClean="0">
                <a:solidFill>
                  <a:srgbClr val="000000"/>
                </a:solidFill>
              </a:rPr>
              <a:t>Bazı </a:t>
            </a:r>
            <a:r>
              <a:rPr lang="tr-TR" altLang="tr-TR" sz="2800" dirty="0">
                <a:solidFill>
                  <a:srgbClr val="000000"/>
                </a:solidFill>
              </a:rPr>
              <a:t>açık uçlu sorular vardır bazı konularda derinleştirilir.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355976" y="3645024"/>
            <a:ext cx="4059026" cy="27363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tr-TR" altLang="tr-TR" sz="3600" b="1" i="1" u="sng" dirty="0">
                <a:solidFill>
                  <a:srgbClr val="FF0000"/>
                </a:solidFill>
              </a:rPr>
              <a:t>Yapılandırılmış: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tr-TR" sz="2300" dirty="0"/>
              <a:t>Ne tür soruların ne şekilde sorulup, hangi verilerin toplanacağının önceden ayrıntılı olarak belirlendiği görüşmedir</a:t>
            </a:r>
            <a:r>
              <a:rPr lang="tr-TR" sz="2300" dirty="0" smtClean="0"/>
              <a:t>.</a:t>
            </a:r>
            <a:endParaRPr lang="tr-TR" altLang="tr-TR" sz="23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8422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611977"/>
            <a:ext cx="8352928" cy="52322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2800" dirty="0" smtClean="0"/>
              <a:t>Anket/Görüşme </a:t>
            </a:r>
            <a:r>
              <a:rPr lang="tr-TR" altLang="tr-TR" sz="2800" dirty="0" smtClean="0"/>
              <a:t>Yönteminin </a:t>
            </a:r>
            <a:r>
              <a:rPr lang="tr-TR" altLang="tr-TR" sz="2800" dirty="0"/>
              <a:t>Temel Özellikleri </a:t>
            </a:r>
            <a:endParaRPr lang="tr-TR" sz="2800" dirty="0"/>
          </a:p>
        </p:txBody>
      </p:sp>
      <p:sp>
        <p:nvSpPr>
          <p:cNvPr id="7" name="Dikdörtgen 6"/>
          <p:cNvSpPr/>
          <p:nvPr/>
        </p:nvSpPr>
        <p:spPr>
          <a:xfrm>
            <a:off x="467544" y="1818455"/>
            <a:ext cx="8352928" cy="1200329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tr-TR" altLang="tr-TR" sz="4000" dirty="0">
                <a:solidFill>
                  <a:schemeClr val="tx1"/>
                </a:solidFill>
              </a:rPr>
              <a:t>En sık kullanılan </a:t>
            </a:r>
            <a:r>
              <a:rPr lang="tr-TR" altLang="tr-TR" sz="4000" dirty="0" smtClean="0">
                <a:solidFill>
                  <a:schemeClr val="tx1"/>
                </a:solidFill>
              </a:rPr>
              <a:t>veri toplama araçlarından birisidir</a:t>
            </a:r>
            <a:r>
              <a:rPr lang="tr-TR" altLang="tr-TR" sz="4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3114599"/>
            <a:ext cx="8352928" cy="31947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sz="2800" dirty="0"/>
              <a:t>Kolay gibi görünür </a:t>
            </a:r>
            <a:r>
              <a:rPr lang="tr-TR" altLang="tr-TR" sz="2800" dirty="0" smtClean="0"/>
              <a:t>fakat: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 smtClean="0">
                <a:solidFill>
                  <a:srgbClr val="FF0000"/>
                </a:solidFill>
              </a:rPr>
              <a:t>Beceri,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 smtClean="0">
                <a:solidFill>
                  <a:srgbClr val="FF0000"/>
                </a:solidFill>
              </a:rPr>
              <a:t>Duyarlılık,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 smtClean="0">
                <a:solidFill>
                  <a:srgbClr val="FF0000"/>
                </a:solidFill>
              </a:rPr>
              <a:t>Yoğunlaşma,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 smtClean="0">
                <a:solidFill>
                  <a:srgbClr val="FF0000"/>
                </a:solidFill>
              </a:rPr>
              <a:t>Empati,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 smtClean="0">
                <a:solidFill>
                  <a:srgbClr val="FF0000"/>
                </a:solidFill>
              </a:rPr>
              <a:t>Öngörü,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 smtClean="0">
                <a:solidFill>
                  <a:srgbClr val="FF0000"/>
                </a:solidFill>
              </a:rPr>
              <a:t>Zihinsel uyanıklık,</a:t>
            </a:r>
          </a:p>
          <a:p>
            <a:pPr marL="571500" indent="-571500" algn="just">
              <a:lnSpc>
                <a:spcPct val="90000"/>
              </a:lnSpc>
              <a:buFont typeface="Arial" charset="0"/>
              <a:buChar char="•"/>
            </a:pPr>
            <a:r>
              <a:rPr lang="tr-TR" altLang="tr-TR" sz="2800" b="1" i="1" u="sng" dirty="0" smtClean="0">
                <a:solidFill>
                  <a:srgbClr val="FF0000"/>
                </a:solidFill>
              </a:rPr>
              <a:t>Disiplin</a:t>
            </a:r>
            <a:r>
              <a:rPr lang="tr-TR" altLang="tr-TR" sz="2800" b="1" i="1" dirty="0" smtClean="0"/>
              <a:t> </a:t>
            </a:r>
            <a:r>
              <a:rPr lang="tr-TR" altLang="tr-TR" sz="2800" dirty="0" smtClean="0"/>
              <a:t>gerektirir</a:t>
            </a:r>
            <a:r>
              <a:rPr lang="tr-TR" altLang="tr-TR" sz="2800" dirty="0"/>
              <a:t>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6239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sz="48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Olumlu Yönler</a:t>
            </a:r>
            <a:endParaRPr lang="tr-TR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836712"/>
            <a:ext cx="8229600" cy="6120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>
                <a:solidFill>
                  <a:srgbClr val="000000"/>
                </a:solidFill>
              </a:rPr>
              <a:t>Esneklik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556792"/>
            <a:ext cx="8229600" cy="5760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Yanıt oranı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204864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Sözel olmayan davranış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92494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Ortam üzerindeki kontrol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645024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Soruların sırası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Anlık tepki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085184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Veri kaynağının onaylanması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80526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Derinlemesine bilgi</a:t>
            </a:r>
          </a:p>
        </p:txBody>
      </p:sp>
    </p:spTree>
    <p:extLst>
      <p:ext uri="{BB962C8B-B14F-4D97-AF65-F5344CB8AC3E}">
        <p14:creationId xmlns:p14="http://schemas.microsoft.com/office/powerpoint/2010/main" xmlns="" val="13698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sz="48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Olumsuz Yönler</a:t>
            </a:r>
            <a:endParaRPr lang="tr-TR" sz="4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836712"/>
            <a:ext cx="8229600" cy="612068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>
                <a:solidFill>
                  <a:srgbClr val="000000"/>
                </a:solidFill>
              </a:rPr>
              <a:t>Maliyet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556792"/>
            <a:ext cx="8229600" cy="576064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Zaman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20486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Olası yanlılık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924944"/>
            <a:ext cx="8229600" cy="64807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900" dirty="0">
                <a:solidFill>
                  <a:srgbClr val="000000"/>
                </a:solidFill>
              </a:rPr>
              <a:t>Kayıtlı ve yazılı bilgileri </a:t>
            </a:r>
            <a:r>
              <a:rPr lang="tr-TR" altLang="tr-TR" sz="3900" dirty="0" smtClean="0">
                <a:solidFill>
                  <a:srgbClr val="000000"/>
                </a:solidFill>
              </a:rPr>
              <a:t>kullanamama</a:t>
            </a:r>
            <a:endParaRPr lang="tr-TR" altLang="tr-TR" sz="3900" dirty="0">
              <a:solidFill>
                <a:srgbClr val="000000"/>
              </a:solidFill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645024"/>
            <a:ext cx="8229600" cy="64807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Zaman ayırma güçlüğü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Gizliliğin kaybı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085184"/>
            <a:ext cx="8229600" cy="64807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Soru standardının olmayışı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805264"/>
            <a:ext cx="8229600" cy="64807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4000" dirty="0">
                <a:solidFill>
                  <a:srgbClr val="000000"/>
                </a:solidFill>
              </a:rPr>
              <a:t>Bireylere ulaşmada güçlük</a:t>
            </a:r>
          </a:p>
        </p:txBody>
      </p:sp>
    </p:spTree>
    <p:extLst>
      <p:ext uri="{BB962C8B-B14F-4D97-AF65-F5344CB8AC3E}">
        <p14:creationId xmlns:p14="http://schemas.microsoft.com/office/powerpoint/2010/main" xmlns="" val="226755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sz="40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Anket/Görüşme </a:t>
            </a:r>
            <a:r>
              <a:rPr lang="tr-TR" alt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Yapılması</a:t>
            </a:r>
            <a:endParaRPr lang="tr-TR" sz="40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630541"/>
            <a:ext cx="8352928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2800" dirty="0" smtClean="0">
                <a:solidFill>
                  <a:schemeClr val="tx1"/>
                </a:solidFill>
              </a:rPr>
              <a:t>Görüşme </a:t>
            </a:r>
            <a:r>
              <a:rPr lang="tr-TR" altLang="tr-TR" sz="2800" dirty="0">
                <a:solidFill>
                  <a:schemeClr val="tx1"/>
                </a:solidFill>
              </a:rPr>
              <a:t>sorularının sorulmasında görüşmenin akışına göre gerekli değişiklikler yapılabilir</a:t>
            </a:r>
            <a:r>
              <a:rPr lang="tr-TR" altLang="tr-TR" sz="2800" dirty="0" smtClean="0">
                <a:solidFill>
                  <a:schemeClr val="tx1"/>
                </a:solidFill>
              </a:rPr>
              <a:t>.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501008"/>
            <a:ext cx="8352928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/>
              <a:t>Teşvik edici olunmalı ve geri bildirimde bulunmalıdır.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708920"/>
            <a:ext cx="835292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Sorular konuşma tarzında sorulmalıdır.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798893"/>
            <a:ext cx="835292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/>
              <a:t>Görüşme süreci kontrol edilmelidir.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423438" y="5590981"/>
            <a:ext cx="835292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Yansız ve </a:t>
            </a:r>
            <a:r>
              <a:rPr lang="tr-TR" altLang="tr-TR" sz="3600" dirty="0" err="1"/>
              <a:t>empatik</a:t>
            </a:r>
            <a:r>
              <a:rPr lang="tr-TR" altLang="tr-TR" sz="3600" dirty="0"/>
              <a:t> olunmalıdır.</a:t>
            </a:r>
          </a:p>
        </p:txBody>
      </p:sp>
    </p:spTree>
    <p:extLst>
      <p:ext uri="{BB962C8B-B14F-4D97-AF65-F5344CB8AC3E}">
        <p14:creationId xmlns:p14="http://schemas.microsoft.com/office/powerpoint/2010/main" xmlns="" val="285819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Autofit/>
          </a:bodyPr>
          <a:lstStyle/>
          <a:p>
            <a:r>
              <a:rPr lang="tr-TR" sz="28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Anket/</a:t>
            </a:r>
            <a:r>
              <a:rPr lang="tr-TR" altLang="tr-TR" sz="28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Görüşme </a:t>
            </a:r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Formunun Hazırlanması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836712"/>
            <a:ext cx="8229600" cy="61206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Kolay anlaşılabilecek sorular yazma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556792"/>
            <a:ext cx="8229600" cy="57606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Odaklı </a:t>
            </a:r>
            <a:r>
              <a:rPr lang="tr-TR" altLang="tr-TR" sz="3600" dirty="0" smtClean="0"/>
              <a:t>sorular </a:t>
            </a:r>
            <a:r>
              <a:rPr lang="tr-TR" altLang="tr-TR" sz="3600" dirty="0"/>
              <a:t>hazırlama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20486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Açık uçlu sorular sorma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292494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Yönlendirmekten kaçınma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64502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Çok boyutlu soru sormaktan kaçınma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Alternatif sorular </a:t>
            </a:r>
            <a:r>
              <a:rPr lang="tr-TR" altLang="tr-TR" sz="3600" dirty="0" smtClean="0"/>
              <a:t>hazırlama</a:t>
            </a:r>
            <a:endParaRPr lang="tr-TR" altLang="tr-TR" sz="3600" dirty="0"/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508518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Farklı türden sorular hazırlama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467544" y="5805264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600" dirty="0"/>
              <a:t>Soruları mantıklı bir biçimde </a:t>
            </a:r>
            <a:r>
              <a:rPr lang="tr-TR" altLang="tr-TR" sz="3600" dirty="0" smtClean="0"/>
              <a:t>düzenleme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343020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sz="40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Anket Yapma Yolları</a:t>
            </a:r>
            <a:endParaRPr lang="tr-TR" sz="40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918573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dk1"/>
                </a:solidFill>
              </a:rPr>
              <a:t>Bire bir sözlü anket</a:t>
            </a:r>
            <a:endParaRPr lang="tr-TR" sz="3600" dirty="0">
              <a:solidFill>
                <a:schemeClr val="dk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501008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 smtClean="0"/>
              <a:t>Telefon </a:t>
            </a:r>
            <a:r>
              <a:rPr lang="tr-TR" altLang="tr-TR" sz="3600" dirty="0"/>
              <a:t>yolu </a:t>
            </a:r>
            <a:r>
              <a:rPr lang="tr-TR" altLang="tr-TR" sz="3600" dirty="0" smtClean="0"/>
              <a:t>ile</a:t>
            </a:r>
            <a:endParaRPr lang="tr-TR" altLang="tr-TR" sz="3600" dirty="0"/>
          </a:p>
        </p:txBody>
      </p:sp>
      <p:sp>
        <p:nvSpPr>
          <p:cNvPr id="9" name="Dikdörtgen 8"/>
          <p:cNvSpPr/>
          <p:nvPr/>
        </p:nvSpPr>
        <p:spPr>
          <a:xfrm>
            <a:off x="467544" y="2708920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 smtClean="0"/>
              <a:t>Posta-kargo yolu ile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293096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İnternet </a:t>
            </a:r>
            <a:r>
              <a:rPr lang="tr-TR" altLang="tr-TR" sz="3600" dirty="0" smtClean="0"/>
              <a:t>(e-posta) yolu ile</a:t>
            </a:r>
            <a:endParaRPr lang="tr-TR" altLang="tr-TR" sz="3600" dirty="0"/>
          </a:p>
        </p:txBody>
      </p:sp>
      <p:sp>
        <p:nvSpPr>
          <p:cNvPr id="10" name="Dikdörtgen 9"/>
          <p:cNvSpPr/>
          <p:nvPr/>
        </p:nvSpPr>
        <p:spPr>
          <a:xfrm>
            <a:off x="467544" y="5086925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İnternet </a:t>
            </a:r>
            <a:r>
              <a:rPr lang="tr-TR" altLang="tr-TR" sz="3600" dirty="0" smtClean="0"/>
              <a:t>anketleri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349862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627" t="19828" r="26329" b="9482"/>
          <a:stretch/>
        </p:blipFill>
        <p:spPr bwMode="auto">
          <a:xfrm>
            <a:off x="107504" y="548680"/>
            <a:ext cx="8712968" cy="59046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7597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478" t="31897" r="21725" b="28017"/>
          <a:stretch/>
        </p:blipFill>
        <p:spPr bwMode="auto">
          <a:xfrm>
            <a:off x="107504" y="548680"/>
            <a:ext cx="8784976" cy="58326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27328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tr-TR" sz="43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3-Literatür/Doküman </a:t>
            </a:r>
            <a:r>
              <a:rPr lang="tr-TR" sz="43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İncelemesi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700808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 smtClean="0">
                <a:solidFill>
                  <a:schemeClr val="tx1"/>
                </a:solidFill>
              </a:rPr>
              <a:t>Literatür-doküman incelemesi; </a:t>
            </a:r>
            <a:r>
              <a:rPr lang="tr-TR" sz="3200" b="1" i="1" u="sng" dirty="0">
                <a:solidFill>
                  <a:srgbClr val="FF0000"/>
                </a:solidFill>
              </a:rPr>
              <a:t>belgeler, arşiv kayıtları ve çeşitli materyalin</a:t>
            </a:r>
            <a:r>
              <a:rPr lang="tr-TR" sz="3200" dirty="0">
                <a:solidFill>
                  <a:schemeClr val="tx1"/>
                </a:solidFill>
              </a:rPr>
              <a:t> araştırma konusu veriyi toplama ve çözümleme işlemidir.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3682767"/>
            <a:ext cx="8352928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 smtClean="0">
                <a:solidFill>
                  <a:schemeClr val="tx1"/>
                </a:solidFill>
              </a:rPr>
              <a:t>Geçmişteki </a:t>
            </a:r>
            <a:r>
              <a:rPr lang="tr-TR" sz="3200" dirty="0">
                <a:solidFill>
                  <a:schemeClr val="tx1"/>
                </a:solidFill>
              </a:rPr>
              <a:t>olguların yer aldığı </a:t>
            </a:r>
            <a:r>
              <a:rPr lang="tr-TR" sz="3200" b="1" i="1" u="sng" dirty="0">
                <a:solidFill>
                  <a:srgbClr val="FF0000"/>
                </a:solidFill>
              </a:rPr>
              <a:t>kitap, arşiv dosyaları, </a:t>
            </a:r>
            <a:r>
              <a:rPr lang="tr-TR" sz="3200" b="1" i="1" u="sng" dirty="0" smtClean="0">
                <a:solidFill>
                  <a:srgbClr val="FF0000"/>
                </a:solidFill>
              </a:rPr>
              <a:t>tez, yazı</a:t>
            </a:r>
            <a:r>
              <a:rPr lang="tr-TR" sz="3200" b="1" i="1" u="sng" dirty="0">
                <a:solidFill>
                  <a:srgbClr val="FF0000"/>
                </a:solidFill>
              </a:rPr>
              <a:t>, resim ve ses kayıtları, raporlar</a:t>
            </a:r>
            <a:r>
              <a:rPr lang="tr-TR" sz="3200" dirty="0">
                <a:solidFill>
                  <a:schemeClr val="tx1"/>
                </a:solidFill>
              </a:rPr>
              <a:t> gibi arşiv belgeleri dikkate alındığı gibi araştırma süresince ortaya çıkan veya oluşturulan </a:t>
            </a:r>
            <a:r>
              <a:rPr lang="tr-TR" sz="3200" b="1" i="1" u="sng" dirty="0" smtClean="0">
                <a:solidFill>
                  <a:srgbClr val="FF0000"/>
                </a:solidFill>
              </a:rPr>
              <a:t>resim, </a:t>
            </a:r>
            <a:r>
              <a:rPr lang="tr-TR" sz="3200" b="1" i="1" u="sng" dirty="0">
                <a:solidFill>
                  <a:srgbClr val="FF0000"/>
                </a:solidFill>
              </a:rPr>
              <a:t>tutanak gibi belgeler</a:t>
            </a:r>
            <a:r>
              <a:rPr lang="tr-TR" sz="3200" dirty="0">
                <a:solidFill>
                  <a:schemeClr val="tx1"/>
                </a:solidFill>
              </a:rPr>
              <a:t> de </a:t>
            </a:r>
            <a:r>
              <a:rPr lang="tr-TR" sz="3200" dirty="0" smtClean="0">
                <a:solidFill>
                  <a:schemeClr val="tx1"/>
                </a:solidFill>
              </a:rPr>
              <a:t>incelenir.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14965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62074"/>
          </a:xfrm>
        </p:spPr>
        <p:txBody>
          <a:bodyPr>
            <a:normAutofit fontScale="90000"/>
          </a:bodyPr>
          <a:lstStyle/>
          <a:p>
            <a:pPr lvl="0"/>
            <a:r>
              <a:rPr lang="tr-TR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Veri Kaynakları Nedir?</a:t>
            </a:r>
            <a:endParaRPr lang="tr-TR" sz="40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2448272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800" b="1" i="1" u="sng" dirty="0">
                <a:solidFill>
                  <a:srgbClr val="FF0000"/>
                </a:solidFill>
              </a:rPr>
              <a:t>Birincil veri </a:t>
            </a:r>
            <a:r>
              <a:rPr lang="tr-TR" sz="2800" b="1" i="1" u="sng" dirty="0" smtClean="0">
                <a:solidFill>
                  <a:srgbClr val="FF0000"/>
                </a:solidFill>
              </a:rPr>
              <a:t>kaynakları: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/>
              <a:t>İncelenmekte olan olayın gerçek tanığı tarafından elde edilen veriler birincil </a:t>
            </a:r>
            <a:r>
              <a:rPr lang="tr-TR" sz="2400" dirty="0" smtClean="0"/>
              <a:t>verilerdir.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i="1" dirty="0" smtClean="0"/>
              <a:t>Örnek: Anket verileri, gözlem, görüşme, deney.</a:t>
            </a:r>
            <a:endParaRPr lang="tr-TR" altLang="tr-TR" sz="2400" b="1" i="1" dirty="0">
              <a:solidFill>
                <a:schemeClr val="tx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4149080"/>
            <a:ext cx="8229600" cy="22322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tr-TR" sz="2800" b="1" i="1" u="sng" dirty="0" smtClean="0">
                <a:solidFill>
                  <a:srgbClr val="FF0000"/>
                </a:solidFill>
              </a:rPr>
              <a:t>İkincil veri kaynakları: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dirty="0"/>
              <a:t>Birincil kaynaklardan oluşturulmuş veri kaynaklarıdır</a:t>
            </a:r>
            <a:r>
              <a:rPr lang="tr-TR" sz="2400" dirty="0" smtClean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2400" i="1" dirty="0" smtClean="0"/>
              <a:t>Örnek: Kitaplar, süreli yayınlar, tezler, istatistikler… </a:t>
            </a:r>
            <a:endParaRPr lang="tr-TR" sz="2400" b="1" i="1" dirty="0">
              <a:solidFill>
                <a:schemeClr val="tx1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868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484784"/>
            <a:ext cx="8229600" cy="15121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000" dirty="0"/>
              <a:t>B</a:t>
            </a:r>
            <a:r>
              <a:rPr lang="tr-TR" sz="3000" dirty="0" smtClean="0"/>
              <a:t>ir </a:t>
            </a:r>
            <a:r>
              <a:rPr lang="tr-TR" sz="3000" dirty="0" err="1"/>
              <a:t>moderatör</a:t>
            </a:r>
            <a:r>
              <a:rPr lang="tr-TR" sz="3000" dirty="0"/>
              <a:t> yönetiminde, </a:t>
            </a:r>
            <a:r>
              <a:rPr lang="tr-TR" sz="3000" dirty="0" smtClean="0"/>
              <a:t>küçük bir </a:t>
            </a:r>
            <a:r>
              <a:rPr lang="tr-TR" sz="3000" dirty="0"/>
              <a:t>katılımcı grubunun belirli bir konu üzerinde odaklaştığı ve serbestçe tartıştığı bir </a:t>
            </a:r>
            <a:r>
              <a:rPr lang="tr-TR" sz="3000" dirty="0" smtClean="0"/>
              <a:t>kalitatif araştırma tekniğidir.</a:t>
            </a:r>
            <a:endParaRPr lang="tr-TR" sz="3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648072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0" lvl="0" indent="0"/>
            <a:r>
              <a:rPr lang="tr-TR" sz="43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4-Odak grup görüşmeleri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4185084"/>
            <a:ext cx="8229600" cy="612068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</a:defRPr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9pPr>
          </a:lstStyle>
          <a:p>
            <a:r>
              <a:rPr lang="tr-TR" b="1" dirty="0"/>
              <a:t>Katılımcı Sayısı ve </a:t>
            </a:r>
            <a:r>
              <a:rPr lang="tr-TR" b="1" dirty="0" smtClean="0"/>
              <a:t>Profili</a:t>
            </a:r>
            <a:endParaRPr lang="tr-TR" alt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4869160"/>
            <a:ext cx="8229600" cy="50405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err="1"/>
              <a:t>Moderatör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5481228"/>
            <a:ext cx="8229600" cy="68407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/>
              <a:t>Görüşme Süresi ve Yönetimi</a:t>
            </a:r>
            <a:endParaRPr lang="tr-TR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66062" y="3276600"/>
            <a:ext cx="8229600" cy="56768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b="1" u="sng" dirty="0" smtClean="0">
                <a:solidFill>
                  <a:srgbClr val="FF0000"/>
                </a:solidFill>
              </a:rPr>
              <a:t>Dikkat Edilmesi Gerekenler !!</a:t>
            </a:r>
            <a:endParaRPr lang="tr-TR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186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8" grpId="0" animBg="1"/>
      <p:bldP spid="7" grpId="0" animBg="1"/>
      <p:bldP spid="10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b="1" dirty="0"/>
              <a:t>Katılımcı Sayısı ve Profili:</a:t>
            </a:r>
            <a:endParaRPr lang="tr-TR" altLang="tr-TR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Odak grup görüşmeleri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3284984"/>
            <a:ext cx="8229600" cy="10081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</a:defRPr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9pPr>
          </a:lstStyle>
          <a:p>
            <a:pPr algn="just"/>
            <a:r>
              <a:rPr lang="tr-TR" sz="3600" dirty="0" smtClean="0"/>
              <a:t>*</a:t>
            </a:r>
            <a:r>
              <a:rPr lang="tr-TR" sz="3600" b="1" i="1" u="sng" dirty="0" smtClean="0">
                <a:solidFill>
                  <a:srgbClr val="FF0000"/>
                </a:solidFill>
              </a:rPr>
              <a:t>Tam odak grup</a:t>
            </a:r>
            <a:r>
              <a:rPr lang="tr-TR" sz="3600" dirty="0" smtClean="0"/>
              <a:t>: 10-12 kişi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4653136"/>
            <a:ext cx="822960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*</a:t>
            </a:r>
            <a:r>
              <a:rPr lang="tr-TR" sz="3600" b="1" i="1" u="sng" dirty="0">
                <a:solidFill>
                  <a:srgbClr val="FF0000"/>
                </a:solidFill>
              </a:rPr>
              <a:t>Mini odak </a:t>
            </a:r>
            <a:r>
              <a:rPr lang="tr-TR" sz="3600" b="1" i="1" u="sng" dirty="0" smtClean="0">
                <a:solidFill>
                  <a:srgbClr val="FF0000"/>
                </a:solidFill>
              </a:rPr>
              <a:t>grup</a:t>
            </a:r>
            <a:r>
              <a:rPr lang="tr-TR" sz="3600" dirty="0" smtClean="0"/>
              <a:t>: 4-6 </a:t>
            </a:r>
            <a:r>
              <a:rPr lang="tr-TR" sz="3600" dirty="0"/>
              <a:t>kişi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2266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b="1" dirty="0" err="1" smtClean="0"/>
              <a:t>Moderatör</a:t>
            </a:r>
            <a:r>
              <a:rPr lang="tr-TR" sz="2800" b="1" dirty="0" smtClean="0"/>
              <a:t> (kolaylaştırıcı)</a:t>
            </a:r>
            <a:endParaRPr lang="tr-TR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Odak grup görüşmeleri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2060848"/>
            <a:ext cx="8229600" cy="50405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defPPr>
              <a:defRPr lang="tr-TR"/>
            </a:defPPr>
            <a:lvl1pPr indent="0">
              <a:spcBef>
                <a:spcPct val="20000"/>
              </a:spcBef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</a:defRPr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</a:defRPr>
            </a:lvl9pPr>
          </a:lstStyle>
          <a:p>
            <a:pPr algn="ctr"/>
            <a:r>
              <a:rPr lang="tr-TR" sz="3600" dirty="0" err="1" smtClean="0"/>
              <a:t>Moderatör</a:t>
            </a:r>
            <a:r>
              <a:rPr lang="tr-TR" sz="3600" dirty="0" smtClean="0"/>
              <a:t> özellikleri: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2924944"/>
            <a:ext cx="8229600" cy="64807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E</a:t>
            </a:r>
            <a:r>
              <a:rPr lang="tr-TR" sz="3600" dirty="0" smtClean="0"/>
              <a:t>mpati </a:t>
            </a:r>
            <a:r>
              <a:rPr lang="tr-TR" sz="3600" dirty="0"/>
              <a:t>kurma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3714404"/>
            <a:ext cx="8229600" cy="64807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Uyum sağlama</a:t>
            </a:r>
            <a:endParaRPr lang="tr-TR" altLang="tr-TR" sz="3600" dirty="0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587346" y="4514876"/>
            <a:ext cx="8229600" cy="648072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3600" dirty="0" smtClean="0"/>
              <a:t>Yeni fikir </a:t>
            </a:r>
            <a:r>
              <a:rPr lang="tr-TR" sz="3600" dirty="0"/>
              <a:t>ve görüşlere açık olma</a:t>
            </a:r>
            <a:endParaRPr lang="tr-TR" altLang="tr-TR" sz="36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87346" y="5315348"/>
            <a:ext cx="8229600" cy="120999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T</a:t>
            </a:r>
            <a:r>
              <a:rPr lang="tr-TR" sz="3600" dirty="0" smtClean="0"/>
              <a:t>artışılan </a:t>
            </a:r>
            <a:r>
              <a:rPr lang="tr-TR" sz="3600" dirty="0"/>
              <a:t>konuya </a:t>
            </a:r>
            <a:r>
              <a:rPr lang="tr-TR" sz="3600" dirty="0" smtClean="0"/>
              <a:t>ve araştırma </a:t>
            </a:r>
            <a:r>
              <a:rPr lang="tr-TR" sz="3600" dirty="0"/>
              <a:t>metodolojisine </a:t>
            </a:r>
            <a:r>
              <a:rPr lang="tr-TR" sz="3600" dirty="0" smtClean="0"/>
              <a:t>hakimiyet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191417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8" grpId="0" animBg="1"/>
      <p:bldP spid="7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b="1" dirty="0"/>
              <a:t>Görüşme Süresi ve Yönetimi</a:t>
            </a:r>
            <a:endParaRPr lang="tr-TR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Odak grup görüşmeleri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1988840"/>
            <a:ext cx="8229600" cy="64807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/>
              <a:t>1,5-2 </a:t>
            </a:r>
            <a:r>
              <a:rPr lang="tr-TR" sz="3600" dirty="0" smtClean="0"/>
              <a:t>saat / </a:t>
            </a:r>
            <a:r>
              <a:rPr lang="tr-TR" sz="3600" dirty="0"/>
              <a:t>1-3 saat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2780928"/>
            <a:ext cx="8229600" cy="165618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 smtClean="0"/>
              <a:t>Konunun bütünüyle tartışılacağı </a:t>
            </a:r>
            <a:r>
              <a:rPr lang="tr-TR" sz="3600" dirty="0"/>
              <a:t>kadar </a:t>
            </a:r>
            <a:r>
              <a:rPr lang="tr-TR" sz="3600" b="1" i="1" u="sng" dirty="0">
                <a:solidFill>
                  <a:srgbClr val="FF0000"/>
                </a:solidFill>
              </a:rPr>
              <a:t>uzun</a:t>
            </a:r>
            <a:r>
              <a:rPr lang="tr-TR" sz="3600" dirty="0"/>
              <a:t> fakat katılımcıları sıkmayacak kadar </a:t>
            </a:r>
            <a:r>
              <a:rPr lang="tr-TR" sz="3600" b="1" i="1" u="sng" dirty="0" smtClean="0">
                <a:solidFill>
                  <a:srgbClr val="FF0000"/>
                </a:solidFill>
              </a:rPr>
              <a:t>kısa</a:t>
            </a:r>
            <a:r>
              <a:rPr lang="tr-TR" sz="3600" dirty="0" smtClean="0"/>
              <a:t> !!</a:t>
            </a:r>
            <a:endParaRPr lang="tr-TR" altLang="tr-TR" sz="36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87346" y="4581128"/>
            <a:ext cx="8229600" cy="172819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600" dirty="0" smtClean="0"/>
              <a:t>Odak grup görüşmesinin </a:t>
            </a:r>
            <a:r>
              <a:rPr lang="tr-TR" sz="3600" dirty="0"/>
              <a:t>yapıldığı oda </a:t>
            </a:r>
            <a:r>
              <a:rPr lang="tr-TR" sz="3600" b="1" i="1" u="sng" dirty="0">
                <a:solidFill>
                  <a:srgbClr val="FF0000"/>
                </a:solidFill>
              </a:rPr>
              <a:t>rahat, sıcak ve informal </a:t>
            </a:r>
            <a:r>
              <a:rPr lang="tr-TR" sz="3600" dirty="0"/>
              <a:t>bir atmosfere sahip </a:t>
            </a:r>
            <a:r>
              <a:rPr lang="tr-TR" sz="3600" dirty="0" smtClean="0"/>
              <a:t>olmalıdır.</a:t>
            </a:r>
            <a:endParaRPr lang="tr-TR" alt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121297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  <p:bldP spid="7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VERİLERİN ANALİZ </a:t>
            </a:r>
            <a:r>
              <a:rPr lang="tr-TR" alt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SÜRECİ</a:t>
            </a: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630541"/>
            <a:ext cx="8352928" cy="707886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altLang="tr-TR" sz="4000" dirty="0" smtClean="0">
                <a:solidFill>
                  <a:srgbClr val="000000"/>
                </a:solidFill>
              </a:rPr>
              <a:t>Verilerin;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810018"/>
            <a:ext cx="8352928" cy="699102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altLang="tr-TR" sz="3600" dirty="0" smtClean="0">
                <a:solidFill>
                  <a:srgbClr val="000000"/>
                </a:solidFill>
              </a:rPr>
              <a:t>*Görsel </a:t>
            </a:r>
            <a:r>
              <a:rPr lang="tr-TR" altLang="tr-TR" sz="3600" dirty="0">
                <a:solidFill>
                  <a:srgbClr val="000000"/>
                </a:solidFill>
              </a:rPr>
              <a:t>hale getirilmesi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3070701"/>
            <a:ext cx="835292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 smtClean="0">
                <a:solidFill>
                  <a:srgbClr val="000000"/>
                </a:solidFill>
              </a:rPr>
              <a:t>*İşlenmesi, düzeltilmesi</a:t>
            </a:r>
            <a:endParaRPr lang="tr-TR" altLang="tr-TR" sz="36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4581128"/>
            <a:ext cx="8352928" cy="186512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altLang="tr-TR" sz="3200" dirty="0" smtClean="0">
                <a:solidFill>
                  <a:srgbClr val="000000"/>
                </a:solidFill>
              </a:rPr>
              <a:t>*Sonuç çıkarma:</a:t>
            </a:r>
            <a:endParaRPr lang="tr-TR" altLang="tr-TR" sz="3200" dirty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tr-TR" altLang="tr-TR" sz="3200" i="1" dirty="0" smtClean="0">
                <a:solidFill>
                  <a:srgbClr val="000000"/>
                </a:solidFill>
              </a:rPr>
              <a:t>+Sayısal veriler</a:t>
            </a:r>
            <a:endParaRPr lang="tr-TR" altLang="tr-TR" sz="3200" i="1" dirty="0">
              <a:solidFill>
                <a:srgbClr val="0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tr-TR" altLang="tr-TR" sz="3200" i="1" dirty="0" smtClean="0">
                <a:solidFill>
                  <a:srgbClr val="000000"/>
                </a:solidFill>
              </a:rPr>
              <a:t>+Sözel yorumlamalar</a:t>
            </a:r>
            <a:endParaRPr lang="tr-TR" altLang="tr-T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371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Yorumlama</a:t>
            </a:r>
            <a:endParaRPr lang="tr-T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268760"/>
            <a:ext cx="8352928" cy="783228"/>
          </a:xfrm>
          <a:prstGeom prst="rec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>
              <a:lnSpc>
                <a:spcPct val="110000"/>
              </a:lnSpc>
            </a:pPr>
            <a:r>
              <a:rPr lang="tr-TR" altLang="tr-TR" sz="44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Tüm </a:t>
            </a:r>
            <a:r>
              <a:rPr lang="tr-TR" altLang="tr-TR" sz="4400" b="1" i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yorumlar;</a:t>
            </a:r>
            <a:endParaRPr lang="en-US" altLang="tr-TR" sz="4400" b="1" i="1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7544" y="3954034"/>
            <a:ext cx="8352928" cy="1071191"/>
          </a:xfrm>
          <a:prstGeom prst="rect">
            <a:avLst/>
          </a:prstGeom>
          <a:solidFill>
            <a:srgbClr val="F8F8F8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just">
              <a:lnSpc>
                <a:spcPct val="110000"/>
              </a:lnSpc>
            </a:pPr>
            <a:r>
              <a:rPr lang="tr-TR" altLang="tr-TR" sz="3000" dirty="0">
                <a:solidFill>
                  <a:srgbClr val="000000"/>
                </a:solidFill>
              </a:rPr>
              <a:t>Çalışma </a:t>
            </a:r>
            <a:r>
              <a:rPr lang="tr-TR" altLang="tr-TR" sz="3000" dirty="0" smtClean="0">
                <a:solidFill>
                  <a:srgbClr val="000000"/>
                </a:solidFill>
              </a:rPr>
              <a:t>sorularının-hipotezinin-varsayımının </a:t>
            </a:r>
            <a:r>
              <a:rPr lang="tr-TR" altLang="tr-TR" sz="3000" dirty="0">
                <a:solidFill>
                  <a:srgbClr val="000000"/>
                </a:solidFill>
              </a:rPr>
              <a:t>nasıl cevaplandığını </a:t>
            </a:r>
            <a:r>
              <a:rPr lang="tr-TR" altLang="tr-TR" sz="3000" dirty="0" smtClean="0">
                <a:solidFill>
                  <a:srgbClr val="000000"/>
                </a:solidFill>
              </a:rPr>
              <a:t>açıklamalı</a:t>
            </a:r>
            <a:endParaRPr lang="en-US" altLang="tr-TR" sz="3000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2636912"/>
            <a:ext cx="8352928" cy="11757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just">
              <a:lnSpc>
                <a:spcPct val="11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Konuların diğerleriyle nasıl alakalı olduğunu </a:t>
            </a:r>
            <a:r>
              <a:rPr lang="tr-TR" altLang="tr-TR" sz="3200" dirty="0" smtClean="0">
                <a:solidFill>
                  <a:srgbClr val="000000"/>
                </a:solidFill>
              </a:rPr>
              <a:t>belirlemeli</a:t>
            </a:r>
            <a:endParaRPr lang="en-US" altLang="tr-TR" sz="32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5229200"/>
            <a:ext cx="8352928" cy="117570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just">
              <a:lnSpc>
                <a:spcPct val="11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Bulguların çalışmayla nasıl bağlantılı olduğunu </a:t>
            </a:r>
            <a:r>
              <a:rPr lang="tr-TR" altLang="tr-TR" sz="3200" dirty="0" smtClean="0">
                <a:solidFill>
                  <a:srgbClr val="000000"/>
                </a:solidFill>
              </a:rPr>
              <a:t>açıklamalı</a:t>
            </a:r>
            <a:endParaRPr lang="en-ZA" altLang="tr-TR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574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363922" cy="418058"/>
          </a:xfrm>
        </p:spPr>
        <p:txBody>
          <a:bodyPr>
            <a:noAutofit/>
          </a:bodyPr>
          <a:lstStyle/>
          <a:p>
            <a:pPr marL="0" lvl="0" indent="0"/>
            <a:r>
              <a:rPr lang="tr-TR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Değerlendirme</a:t>
            </a:r>
            <a:endParaRPr lang="tr-TR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91522" y="2204864"/>
            <a:ext cx="8229600" cy="10081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000" dirty="0" smtClean="0"/>
              <a:t>Veri toplama yöntemleri </a:t>
            </a:r>
            <a:r>
              <a:rPr lang="tr-TR" sz="3000" b="1" i="1" u="sng" dirty="0">
                <a:solidFill>
                  <a:srgbClr val="FF0000"/>
                </a:solidFill>
              </a:rPr>
              <a:t>genel/bütün halinde </a:t>
            </a:r>
            <a:r>
              <a:rPr lang="tr-TR" sz="3000" dirty="0" smtClean="0"/>
              <a:t>düşünülmelidir.</a:t>
            </a:r>
            <a:endParaRPr lang="tr-TR" altLang="tr-TR" sz="3000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3355678"/>
            <a:ext cx="8229600" cy="5773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000" b="1" i="1" u="sng" dirty="0">
                <a:solidFill>
                  <a:srgbClr val="FF0000"/>
                </a:solidFill>
              </a:rPr>
              <a:t>Birden fazla </a:t>
            </a:r>
            <a:r>
              <a:rPr lang="tr-TR" sz="3000" dirty="0" smtClean="0"/>
              <a:t>veri toplama yöntemi kullanılmalıdır.</a:t>
            </a:r>
            <a:endParaRPr lang="tr-TR" altLang="tr-TR" sz="3000" dirty="0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587346" y="4077072"/>
            <a:ext cx="8229600" cy="14401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3000" dirty="0" smtClean="0"/>
              <a:t>Hangi araç olursa olsun elde edilen verilerin </a:t>
            </a:r>
            <a:r>
              <a:rPr lang="tr-TR" sz="3000" b="1" i="1" u="sng" dirty="0">
                <a:solidFill>
                  <a:srgbClr val="FF0000"/>
                </a:solidFill>
              </a:rPr>
              <a:t>akıl süzgecinden geçirilmesi</a:t>
            </a:r>
            <a:r>
              <a:rPr lang="tr-TR" sz="3000" b="1" i="1" dirty="0">
                <a:solidFill>
                  <a:srgbClr val="FF0000"/>
                </a:solidFill>
              </a:rPr>
              <a:t> </a:t>
            </a:r>
            <a:r>
              <a:rPr lang="tr-TR" sz="3000" dirty="0" smtClean="0"/>
              <a:t>ve sonrasında </a:t>
            </a:r>
            <a:r>
              <a:rPr lang="tr-TR" sz="3000" b="1" i="1" u="sng" dirty="0">
                <a:solidFill>
                  <a:srgbClr val="FF0000"/>
                </a:solidFill>
              </a:rPr>
              <a:t>yorumlanması</a:t>
            </a:r>
            <a:r>
              <a:rPr lang="tr-TR" sz="3000" dirty="0" smtClean="0"/>
              <a:t> önemlidir. </a:t>
            </a:r>
            <a:endParaRPr lang="tr-TR" altLang="tr-TR" sz="3000" dirty="0"/>
          </a:p>
        </p:txBody>
      </p:sp>
    </p:spTree>
    <p:extLst>
      <p:ext uri="{BB962C8B-B14F-4D97-AF65-F5344CB8AC3E}">
        <p14:creationId xmlns:p14="http://schemas.microsoft.com/office/powerpoint/2010/main" xmlns="" val="22771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1A69-B5AE-471A-9B8E-FACBB2E35586}" type="slidenum">
              <a:rPr lang="tr-TR" altLang="tr-TR"/>
              <a:pPr/>
              <a:t>27</a:t>
            </a:fld>
            <a:endParaRPr lang="tr-TR" altLang="tr-TR"/>
          </a:p>
        </p:txBody>
      </p:sp>
      <p:pic>
        <p:nvPicPr>
          <p:cNvPr id="2052" name="Picture 4" descr="TEŞEKKÜRLER ile ilgili görsel sonucu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171" y="188640"/>
            <a:ext cx="8845317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64209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62074"/>
          </a:xfrm>
        </p:spPr>
        <p:txBody>
          <a:bodyPr>
            <a:normAutofit fontScale="90000"/>
          </a:bodyPr>
          <a:lstStyle/>
          <a:p>
            <a:pPr lvl="0"/>
            <a:r>
              <a:rPr lang="tr-TR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Veri </a:t>
            </a:r>
            <a:r>
              <a:rPr lang="tr-TR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Toplama </a:t>
            </a:r>
            <a:r>
              <a:rPr lang="tr-TR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Araçları</a:t>
            </a:r>
            <a:endParaRPr lang="tr-TR" sz="4000" b="1" u="sng" dirty="0">
              <a:solidFill>
                <a:srgbClr val="FF33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720079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altLang="tr-TR" b="1" dirty="0" smtClean="0">
                <a:solidFill>
                  <a:schemeClr val="tx1"/>
                </a:solidFill>
              </a:rPr>
              <a:t>1-Gözlem</a:t>
            </a:r>
            <a:endParaRPr lang="tr-TR" altLang="tr-TR" b="1" dirty="0">
              <a:solidFill>
                <a:schemeClr val="tx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988840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>
                <a:solidFill>
                  <a:schemeClr val="tx1"/>
                </a:solidFill>
              </a:rPr>
              <a:t>2-Anket/Görüşme (</a:t>
            </a:r>
            <a:r>
              <a:rPr lang="tr-TR" b="1" dirty="0" smtClean="0">
                <a:solidFill>
                  <a:schemeClr val="tx1"/>
                </a:solidFill>
              </a:rPr>
              <a:t>Mülakat)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67544" y="2708920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 smtClean="0">
                <a:solidFill>
                  <a:schemeClr val="tx1"/>
                </a:solidFill>
              </a:rPr>
              <a:t>3-Literatür-Doküman </a:t>
            </a:r>
            <a:r>
              <a:rPr lang="tr-TR" b="1" dirty="0">
                <a:solidFill>
                  <a:schemeClr val="tx1"/>
                </a:solidFill>
              </a:rPr>
              <a:t>İncelemesi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3429000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tr-TR" b="1" dirty="0" smtClean="0">
                <a:solidFill>
                  <a:schemeClr val="tx1"/>
                </a:solidFill>
              </a:rPr>
              <a:t>4-Odak Grup Görüşmeleri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4869160"/>
            <a:ext cx="8229600" cy="122413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tr-TR" sz="2800" b="1" dirty="0" smtClean="0">
                <a:solidFill>
                  <a:srgbClr val="FF0000"/>
                </a:solidFill>
              </a:rPr>
              <a:t>TARIM EKONOMİSİ ALANINDA BU ARAÇLARI DAHA FAZLA KULLANIYORUZ.</a:t>
            </a:r>
            <a:endParaRPr lang="tr-T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027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188640"/>
            <a:ext cx="8352928" cy="754053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4300" b="1" u="sng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1-Gözlem</a:t>
            </a:r>
            <a:endParaRPr lang="tr-TR" sz="4300" b="1" u="sng" dirty="0">
              <a:solidFill>
                <a:srgbClr val="C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196752"/>
            <a:ext cx="8352928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</a:rPr>
              <a:t>Gözlem (</a:t>
            </a:r>
            <a:r>
              <a:rPr lang="tr-TR" sz="2800" dirty="0" err="1">
                <a:solidFill>
                  <a:schemeClr val="tx1"/>
                </a:solidFill>
              </a:rPr>
              <a:t>observation</a:t>
            </a:r>
            <a:r>
              <a:rPr lang="tr-TR" sz="2800" dirty="0">
                <a:solidFill>
                  <a:schemeClr val="tx1"/>
                </a:solidFill>
              </a:rPr>
              <a:t>), nitel araştırmalarda yaygın olarak kullanılan bir </a:t>
            </a:r>
            <a:r>
              <a:rPr lang="tr-TR" sz="2800" dirty="0" smtClean="0">
                <a:solidFill>
                  <a:schemeClr val="tx1"/>
                </a:solidFill>
              </a:rPr>
              <a:t>tekniktir</a:t>
            </a:r>
            <a:r>
              <a:rPr lang="tr-TR" sz="2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294875"/>
            <a:ext cx="8352928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</a:rPr>
              <a:t>Bu yöntem, araştırma konusu hakkında bilgi toplamak için </a:t>
            </a:r>
            <a:r>
              <a:rPr lang="tr-TR" sz="3200" b="1" u="sng" dirty="0" smtClean="0">
                <a:solidFill>
                  <a:srgbClr val="FF0000"/>
                </a:solidFill>
              </a:rPr>
              <a:t>nesnelerin, olayların </a:t>
            </a:r>
            <a:r>
              <a:rPr lang="tr-TR" sz="3200" b="1" u="sng" dirty="0">
                <a:solidFill>
                  <a:srgbClr val="FF0000"/>
                </a:solidFill>
              </a:rPr>
              <a:t>ve </a:t>
            </a:r>
            <a:r>
              <a:rPr lang="tr-TR" sz="3200" b="1" u="sng" dirty="0" smtClean="0">
                <a:solidFill>
                  <a:srgbClr val="FF0000"/>
                </a:solidFill>
              </a:rPr>
              <a:t>durumların (üreticilerin)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2800" dirty="0">
                <a:solidFill>
                  <a:schemeClr val="tx1"/>
                </a:solidFill>
              </a:rPr>
              <a:t>sistematik bir biçimde izlenerek betimlenmesidir.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4337228"/>
            <a:ext cx="8352928" cy="20621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Gözlem sınıflandırması gözlemcinin gözlem esnasındaki rolüne dayalı olarak oluşturulur. Bunlar; </a:t>
            </a:r>
            <a:r>
              <a:rPr lang="tr-TR" sz="3200" b="1" u="sng" dirty="0">
                <a:solidFill>
                  <a:srgbClr val="FF0000"/>
                </a:solidFill>
              </a:rPr>
              <a:t>katılımcı gözlem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chemeClr val="tx1"/>
                </a:solidFill>
              </a:rPr>
              <a:t>ve </a:t>
            </a:r>
            <a:r>
              <a:rPr lang="tr-TR" sz="3200" b="1" u="sng" dirty="0">
                <a:solidFill>
                  <a:srgbClr val="FF0000"/>
                </a:solidFill>
              </a:rPr>
              <a:t>doğrudan gözlemdir</a:t>
            </a:r>
            <a:r>
              <a:rPr lang="tr-TR" sz="32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2377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404664"/>
            <a:ext cx="835292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ZA" altLang="tr-TR" sz="4000" b="1" dirty="0" err="1">
                <a:solidFill>
                  <a:srgbClr val="FF0000"/>
                </a:solidFill>
              </a:rPr>
              <a:t>Gözlemle</a:t>
            </a:r>
            <a:r>
              <a:rPr lang="en-ZA" altLang="tr-TR" sz="4000" b="1" dirty="0">
                <a:solidFill>
                  <a:srgbClr val="FF0000"/>
                </a:solidFill>
              </a:rPr>
              <a:t> </a:t>
            </a:r>
            <a:r>
              <a:rPr lang="en-ZA" altLang="tr-TR" sz="4000" b="1" dirty="0" err="1">
                <a:solidFill>
                  <a:srgbClr val="FF0000"/>
                </a:solidFill>
              </a:rPr>
              <a:t>Veri</a:t>
            </a:r>
            <a:r>
              <a:rPr lang="en-ZA" altLang="tr-TR" sz="4000" b="1" dirty="0">
                <a:solidFill>
                  <a:srgbClr val="FF0000"/>
                </a:solidFill>
              </a:rPr>
              <a:t> </a:t>
            </a:r>
            <a:r>
              <a:rPr lang="en-ZA" altLang="tr-TR" sz="4000" b="1" dirty="0" err="1">
                <a:solidFill>
                  <a:srgbClr val="FF0000"/>
                </a:solidFill>
              </a:rPr>
              <a:t>Toplama</a:t>
            </a:r>
            <a:r>
              <a:rPr lang="en-ZA" altLang="tr-TR" sz="4000" b="1" dirty="0">
                <a:solidFill>
                  <a:srgbClr val="FF0000"/>
                </a:solidFill>
              </a:rPr>
              <a:t> </a:t>
            </a:r>
            <a:r>
              <a:rPr lang="en-ZA" altLang="tr-TR" sz="4000" b="1" dirty="0" err="1">
                <a:solidFill>
                  <a:srgbClr val="FF0000"/>
                </a:solidFill>
              </a:rPr>
              <a:t>Teknikleri</a:t>
            </a:r>
            <a:endParaRPr lang="tr-TR" sz="4000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2276872"/>
            <a:ext cx="8352928" cy="7055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Y</a:t>
            </a:r>
            <a:r>
              <a:rPr lang="en-ZA" altLang="tr-TR" sz="3200" dirty="0" err="1">
                <a:solidFill>
                  <a:srgbClr val="000000"/>
                </a:solidFill>
              </a:rPr>
              <a:t>azılı</a:t>
            </a:r>
            <a:r>
              <a:rPr lang="en-ZA" altLang="tr-TR" sz="3200" dirty="0">
                <a:solidFill>
                  <a:srgbClr val="000000"/>
                </a:solidFill>
              </a:rPr>
              <a:t> </a:t>
            </a:r>
            <a:r>
              <a:rPr lang="en-ZA" altLang="tr-TR" sz="3200" dirty="0" err="1">
                <a:solidFill>
                  <a:srgbClr val="000000"/>
                </a:solidFill>
              </a:rPr>
              <a:t>tasvirler</a:t>
            </a:r>
            <a:endParaRPr lang="en-ZA" altLang="tr-TR" sz="3200" dirty="0">
              <a:solidFill>
                <a:srgbClr val="00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3083462"/>
            <a:ext cx="8352928" cy="7055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200" dirty="0">
                <a:solidFill>
                  <a:srgbClr val="000000"/>
                </a:solidFill>
              </a:rPr>
              <a:t>V</a:t>
            </a:r>
            <a:r>
              <a:rPr lang="en-ZA" altLang="tr-TR" sz="3200" dirty="0" err="1">
                <a:solidFill>
                  <a:srgbClr val="000000"/>
                </a:solidFill>
              </a:rPr>
              <a:t>ideo</a:t>
            </a:r>
            <a:r>
              <a:rPr lang="en-ZA" altLang="tr-TR" sz="3200" dirty="0">
                <a:solidFill>
                  <a:srgbClr val="000000"/>
                </a:solidFill>
              </a:rPr>
              <a:t> </a:t>
            </a:r>
            <a:r>
              <a:rPr lang="en-ZA" altLang="tr-TR" sz="3200" dirty="0" err="1">
                <a:solidFill>
                  <a:srgbClr val="000000"/>
                </a:solidFill>
              </a:rPr>
              <a:t>kayıtları</a:t>
            </a:r>
            <a:endParaRPr lang="en-ZA" altLang="tr-TR" sz="3200" dirty="0">
              <a:solidFill>
                <a:srgbClr val="00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3870934"/>
            <a:ext cx="8352928" cy="782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600" dirty="0">
                <a:solidFill>
                  <a:srgbClr val="000000"/>
                </a:solidFill>
              </a:rPr>
              <a:t>F</a:t>
            </a:r>
            <a:r>
              <a:rPr lang="en-ZA" altLang="tr-TR" sz="3600" dirty="0" err="1">
                <a:solidFill>
                  <a:srgbClr val="000000"/>
                </a:solidFill>
              </a:rPr>
              <a:t>otoğraf</a:t>
            </a:r>
            <a:r>
              <a:rPr lang="en-ZA" altLang="tr-TR" sz="3600" dirty="0">
                <a:solidFill>
                  <a:srgbClr val="000000"/>
                </a:solidFill>
              </a:rPr>
              <a:t> ve </a:t>
            </a:r>
            <a:r>
              <a:rPr lang="en-ZA" altLang="tr-TR" sz="3600" dirty="0" err="1">
                <a:solidFill>
                  <a:srgbClr val="000000"/>
                </a:solidFill>
              </a:rPr>
              <a:t>malzemeler</a:t>
            </a:r>
            <a:endParaRPr lang="en-ZA" altLang="tr-TR" sz="3600" dirty="0">
              <a:solidFill>
                <a:srgbClr val="000000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60801" y="4725144"/>
            <a:ext cx="8352928" cy="7822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altLang="tr-TR" sz="3600" dirty="0">
                <a:solidFill>
                  <a:srgbClr val="000000"/>
                </a:solidFill>
              </a:rPr>
              <a:t>Y</a:t>
            </a:r>
            <a:r>
              <a:rPr lang="en-ZA" altLang="tr-TR" sz="3600" dirty="0" err="1">
                <a:solidFill>
                  <a:srgbClr val="000000"/>
                </a:solidFill>
              </a:rPr>
              <a:t>azılı</a:t>
            </a:r>
            <a:r>
              <a:rPr lang="en-ZA" altLang="tr-TR" sz="3600" dirty="0">
                <a:solidFill>
                  <a:srgbClr val="000000"/>
                </a:solidFill>
              </a:rPr>
              <a:t> </a:t>
            </a:r>
            <a:r>
              <a:rPr lang="en-ZA" altLang="tr-TR" sz="3600" dirty="0" err="1">
                <a:solidFill>
                  <a:srgbClr val="000000"/>
                </a:solidFill>
              </a:rPr>
              <a:t>kaynaklar</a:t>
            </a:r>
            <a:endParaRPr lang="en-ZA" altLang="tr-T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302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8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512676"/>
            <a:ext cx="8229600" cy="61206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en-US" altLang="tr-TR" sz="3600" b="1" dirty="0" err="1">
                <a:solidFill>
                  <a:srgbClr val="000000"/>
                </a:solidFill>
              </a:rPr>
              <a:t>Güçlü</a:t>
            </a:r>
            <a:r>
              <a:rPr lang="en-US" altLang="tr-TR" sz="3600" b="1" dirty="0">
                <a:solidFill>
                  <a:srgbClr val="000000"/>
                </a:solidFill>
              </a:rPr>
              <a:t> </a:t>
            </a:r>
            <a:r>
              <a:rPr lang="en-US" altLang="tr-TR" sz="3600" b="1" dirty="0" err="1">
                <a:solidFill>
                  <a:srgbClr val="000000"/>
                </a:solidFill>
              </a:rPr>
              <a:t>yanları</a:t>
            </a:r>
            <a:endParaRPr lang="en-US" altLang="tr-TR" sz="3600" b="1" dirty="0">
              <a:solidFill>
                <a:srgbClr val="000000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2204864"/>
            <a:ext cx="822960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S</a:t>
            </a:r>
            <a:r>
              <a:rPr lang="en-US" altLang="tr-TR" sz="4000" dirty="0" err="1">
                <a:solidFill>
                  <a:srgbClr val="000000"/>
                </a:solidFill>
              </a:rPr>
              <a:t>özel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olmayan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davranış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996952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D</a:t>
            </a:r>
            <a:r>
              <a:rPr lang="en-US" altLang="tr-TR" sz="4000" dirty="0" err="1">
                <a:solidFill>
                  <a:srgbClr val="000000"/>
                </a:solidFill>
              </a:rPr>
              <a:t>oğal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 smtClean="0">
                <a:solidFill>
                  <a:srgbClr val="000000"/>
                </a:solidFill>
              </a:rPr>
              <a:t>çevre</a:t>
            </a:r>
            <a:r>
              <a:rPr lang="tr-TR" altLang="tr-TR" sz="4000" dirty="0" smtClean="0">
                <a:solidFill>
                  <a:srgbClr val="000000"/>
                </a:solidFill>
              </a:rPr>
              <a:t>de çalışma imkanı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3933056"/>
            <a:ext cx="8229600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U</a:t>
            </a:r>
            <a:r>
              <a:rPr lang="en-US" altLang="tr-TR" sz="3600" dirty="0" err="1">
                <a:solidFill>
                  <a:srgbClr val="000000"/>
                </a:solidFill>
              </a:rPr>
              <a:t>zun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süreli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analiz</a:t>
            </a:r>
            <a:endParaRPr lang="tr-TR" altLang="tr-T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11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368660"/>
            <a:ext cx="8229600" cy="612068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en-US" altLang="tr-TR" sz="3600" b="1" dirty="0" err="1">
                <a:solidFill>
                  <a:srgbClr val="000000"/>
                </a:solidFill>
              </a:rPr>
              <a:t>Zayıf</a:t>
            </a:r>
            <a:r>
              <a:rPr lang="en-US" altLang="tr-TR" sz="3600" b="1" dirty="0">
                <a:solidFill>
                  <a:srgbClr val="000000"/>
                </a:solidFill>
              </a:rPr>
              <a:t> </a:t>
            </a:r>
            <a:r>
              <a:rPr lang="en-US" altLang="tr-TR" sz="3600" b="1" dirty="0" err="1">
                <a:solidFill>
                  <a:srgbClr val="000000"/>
                </a:solidFill>
              </a:rPr>
              <a:t>yanları</a:t>
            </a:r>
            <a:endParaRPr lang="en-US" altLang="tr-TR" sz="3600" b="1" dirty="0">
              <a:solidFill>
                <a:srgbClr val="000000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988840"/>
            <a:ext cx="8229600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K</a:t>
            </a:r>
            <a:r>
              <a:rPr lang="en-US" altLang="tr-TR" sz="4000" dirty="0" err="1">
                <a:solidFill>
                  <a:srgbClr val="000000"/>
                </a:solidFill>
              </a:rPr>
              <a:t>ontrolün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olmaması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780928"/>
            <a:ext cx="8229600" cy="64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4000" dirty="0">
                <a:solidFill>
                  <a:srgbClr val="000000"/>
                </a:solidFill>
              </a:rPr>
              <a:t>S</a:t>
            </a:r>
            <a:r>
              <a:rPr lang="en-US" altLang="tr-TR" sz="4000" dirty="0" err="1">
                <a:solidFill>
                  <a:srgbClr val="000000"/>
                </a:solidFill>
              </a:rPr>
              <a:t>ayısallaştırma</a:t>
            </a:r>
            <a:r>
              <a:rPr lang="en-US" altLang="tr-TR" sz="4000" dirty="0">
                <a:solidFill>
                  <a:srgbClr val="000000"/>
                </a:solidFill>
              </a:rPr>
              <a:t> </a:t>
            </a:r>
            <a:r>
              <a:rPr lang="en-US" altLang="tr-TR" sz="4000" dirty="0" err="1">
                <a:solidFill>
                  <a:srgbClr val="000000"/>
                </a:solidFill>
              </a:rPr>
              <a:t>güçlüğü</a:t>
            </a:r>
            <a:endParaRPr lang="en-US" altLang="tr-TR" sz="4000" dirty="0">
              <a:solidFill>
                <a:srgbClr val="000000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3573016"/>
            <a:ext cx="8229600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Ö</a:t>
            </a:r>
            <a:r>
              <a:rPr lang="en-US" altLang="tr-TR" sz="3600" dirty="0" err="1">
                <a:solidFill>
                  <a:srgbClr val="000000"/>
                </a:solidFill>
              </a:rPr>
              <a:t>rneklem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küçüklüğü</a:t>
            </a:r>
            <a:endParaRPr lang="en-US" altLang="tr-TR" sz="3600" dirty="0">
              <a:solidFill>
                <a:srgbClr val="000000"/>
              </a:solidFill>
            </a:endParaRP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7544" y="4365104"/>
            <a:ext cx="8229600" cy="64807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A</a:t>
            </a:r>
            <a:r>
              <a:rPr lang="en-US" altLang="tr-TR" sz="3600" dirty="0" err="1">
                <a:solidFill>
                  <a:srgbClr val="000000"/>
                </a:solidFill>
              </a:rPr>
              <a:t>lana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giriş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güçlüğü</a:t>
            </a:r>
            <a:endParaRPr lang="en-US" altLang="tr-TR" sz="3600" dirty="0">
              <a:solidFill>
                <a:srgbClr val="000000"/>
              </a:solidFill>
            </a:endParaRP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88398" y="5229200"/>
            <a:ext cx="8229600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tr-TR" altLang="tr-TR" sz="3600" dirty="0">
                <a:solidFill>
                  <a:srgbClr val="000000"/>
                </a:solidFill>
              </a:rPr>
              <a:t>G</a:t>
            </a:r>
            <a:r>
              <a:rPr lang="en-US" altLang="tr-TR" sz="3600" dirty="0" err="1">
                <a:solidFill>
                  <a:srgbClr val="000000"/>
                </a:solidFill>
              </a:rPr>
              <a:t>izliliğin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ortadan</a:t>
            </a:r>
            <a:r>
              <a:rPr lang="en-US" altLang="tr-TR" sz="3600" dirty="0">
                <a:solidFill>
                  <a:srgbClr val="000000"/>
                </a:solidFill>
              </a:rPr>
              <a:t> </a:t>
            </a:r>
            <a:r>
              <a:rPr lang="en-US" altLang="tr-TR" sz="3600" dirty="0" err="1">
                <a:solidFill>
                  <a:srgbClr val="000000"/>
                </a:solidFill>
              </a:rPr>
              <a:t>kalkması</a:t>
            </a:r>
            <a:endParaRPr lang="en-US" altLang="tr-T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242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67544" y="611977"/>
            <a:ext cx="835292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3600" dirty="0"/>
              <a:t>Gözlemin Yapılması</a:t>
            </a:r>
            <a:endParaRPr lang="tr-TR" sz="3600" b="1" dirty="0">
              <a:ln>
                <a:solidFill>
                  <a:schemeClr val="bg2">
                    <a:lumMod val="25000"/>
                  </a:schemeClr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2564904"/>
            <a:ext cx="8352928" cy="12618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Temel kural, araştırmanın amacına göre önemli olan her şeyin </a:t>
            </a:r>
            <a:r>
              <a:rPr lang="tr-TR" altLang="tr-TR" sz="4000" b="1" i="1" u="sng" dirty="0">
                <a:solidFill>
                  <a:srgbClr val="FF0000"/>
                </a:solidFill>
              </a:rPr>
              <a:t>kaydedilmesidir</a:t>
            </a:r>
            <a:r>
              <a:rPr lang="tr-TR" altLang="tr-TR" sz="3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4006805"/>
            <a:ext cx="835292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Gözlemler anında </a:t>
            </a:r>
            <a:r>
              <a:rPr lang="tr-TR" altLang="tr-TR" sz="3600" b="1" i="1" u="sng" dirty="0">
                <a:solidFill>
                  <a:srgbClr val="FF0000"/>
                </a:solidFill>
              </a:rPr>
              <a:t>not</a:t>
            </a:r>
            <a:r>
              <a:rPr lang="tr-TR" altLang="tr-TR" sz="3600" dirty="0"/>
              <a:t> edilmelidir.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4869160"/>
            <a:ext cx="835292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altLang="tr-TR" sz="3600" dirty="0"/>
              <a:t>Kişisel </a:t>
            </a:r>
            <a:r>
              <a:rPr lang="tr-TR" altLang="tr-TR" sz="3600" b="1" i="1" u="sng" dirty="0">
                <a:solidFill>
                  <a:srgbClr val="FF0000"/>
                </a:solidFill>
              </a:rPr>
              <a:t>yorumlama</a:t>
            </a:r>
            <a:r>
              <a:rPr lang="tr-TR" altLang="tr-TR" sz="3600" dirty="0"/>
              <a:t> yapılmamalıdır.</a:t>
            </a:r>
          </a:p>
        </p:txBody>
      </p:sp>
    </p:spTree>
    <p:extLst>
      <p:ext uri="{BB962C8B-B14F-4D97-AF65-F5344CB8AC3E}">
        <p14:creationId xmlns:p14="http://schemas.microsoft.com/office/powerpoint/2010/main" xmlns="" val="249947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562074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tr-TR" sz="4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2-Anket/Görüşme (Mülakat</a:t>
            </a:r>
            <a:r>
              <a:rPr lang="tr-TR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1664804"/>
            <a:ext cx="8229600" cy="16921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</a:rPr>
              <a:t>Anket/Görüşme; </a:t>
            </a:r>
            <a:r>
              <a:rPr lang="tr-TR" b="1" i="1" u="sng" dirty="0">
                <a:solidFill>
                  <a:srgbClr val="FF0000"/>
                </a:solidFill>
              </a:rPr>
              <a:t>sözlü iletişim </a:t>
            </a:r>
            <a:r>
              <a:rPr lang="tr-TR" dirty="0">
                <a:solidFill>
                  <a:schemeClr val="tx1"/>
                </a:solidFill>
              </a:rPr>
              <a:t>yoluyla insanları ve onlarla ilişkili durumları anlamaya çalışan bir veri toplama </a:t>
            </a:r>
            <a:r>
              <a:rPr lang="tr-TR" dirty="0" smtClean="0">
                <a:solidFill>
                  <a:schemeClr val="tx1"/>
                </a:solidFill>
              </a:rPr>
              <a:t>tekniğidir.</a:t>
            </a:r>
            <a:endParaRPr lang="tr-TR" b="1" u="sng" dirty="0">
              <a:solidFill>
                <a:schemeClr val="tx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3537012"/>
            <a:ext cx="8229600" cy="14761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</a:rPr>
              <a:t>Anket/Görüşme; </a:t>
            </a:r>
            <a:r>
              <a:rPr lang="tr-TR" b="1" i="1" u="sng" dirty="0">
                <a:solidFill>
                  <a:srgbClr val="FF0000"/>
                </a:solidFill>
              </a:rPr>
              <a:t>soru sorma ve yanıtlama </a:t>
            </a:r>
            <a:r>
              <a:rPr lang="tr-TR" dirty="0"/>
              <a:t>tarzına dayalı karşılıklı ve etkileşimli bir iletişim </a:t>
            </a:r>
            <a:r>
              <a:rPr lang="tr-TR" dirty="0" smtClean="0"/>
              <a:t>sürecidir.</a:t>
            </a:r>
            <a:endParaRPr lang="tr-TR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67544" y="5229200"/>
            <a:ext cx="8229600" cy="11521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dirty="0" smtClean="0">
                <a:solidFill>
                  <a:schemeClr val="tx1"/>
                </a:solidFill>
              </a:rPr>
              <a:t>Ankette/Görüşmede </a:t>
            </a:r>
            <a:r>
              <a:rPr lang="tr-TR" dirty="0">
                <a:solidFill>
                  <a:schemeClr val="tx1"/>
                </a:solidFill>
              </a:rPr>
              <a:t>amaç, araştırma sorusu hakkında </a:t>
            </a:r>
            <a:r>
              <a:rPr lang="tr-TR" b="1" i="1" u="sng" dirty="0" smtClean="0">
                <a:solidFill>
                  <a:srgbClr val="FF0000"/>
                </a:solidFill>
              </a:rPr>
              <a:t>veriler </a:t>
            </a:r>
            <a:r>
              <a:rPr lang="tr-TR" b="1" i="1" u="sng" dirty="0">
                <a:solidFill>
                  <a:srgbClr val="FF0000"/>
                </a:solidFill>
              </a:rPr>
              <a:t>toplamaktır</a:t>
            </a:r>
            <a:r>
              <a:rPr lang="tr-TR" dirty="0">
                <a:solidFill>
                  <a:schemeClr val="tx1"/>
                </a:solidFill>
              </a:rPr>
              <a:t>.</a:t>
            </a:r>
            <a:endParaRPr lang="tr-T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676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1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1394</TotalTime>
  <Words>768</Words>
  <Application>Microsoft Office PowerPoint</Application>
  <PresentationFormat>Ekran Gösterisi (4:3)</PresentationFormat>
  <Paragraphs>170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Ofis Teması</vt:lpstr>
      <vt:lpstr>Slayt 1</vt:lpstr>
      <vt:lpstr>Veri Kaynakları Nedir?</vt:lpstr>
      <vt:lpstr>Veri Toplama Araçları</vt:lpstr>
      <vt:lpstr>Slayt 4</vt:lpstr>
      <vt:lpstr>Slayt 5</vt:lpstr>
      <vt:lpstr>Slayt 6</vt:lpstr>
      <vt:lpstr>Slayt 7</vt:lpstr>
      <vt:lpstr>Slayt 8</vt:lpstr>
      <vt:lpstr>2-Anket/Görüşme (Mülakat)</vt:lpstr>
      <vt:lpstr>Anket/Görüşme</vt:lpstr>
      <vt:lpstr>Slayt 11</vt:lpstr>
      <vt:lpstr>Olumlu Yönler</vt:lpstr>
      <vt:lpstr>Olumsuz Yönler</vt:lpstr>
      <vt:lpstr>Anket/Görüşme Yapılması</vt:lpstr>
      <vt:lpstr>Anket/Görüşme Formunun Hazırlanması</vt:lpstr>
      <vt:lpstr>Anket Yapma Yolları</vt:lpstr>
      <vt:lpstr>Slayt 17</vt:lpstr>
      <vt:lpstr>Slayt 18</vt:lpstr>
      <vt:lpstr>3-Literatür/Doküman İncelemesi</vt:lpstr>
      <vt:lpstr>4-Odak grup görüşmeleri</vt:lpstr>
      <vt:lpstr>Odak grup görüşmeleri</vt:lpstr>
      <vt:lpstr>Odak grup görüşmeleri</vt:lpstr>
      <vt:lpstr>Odak grup görüşmeleri</vt:lpstr>
      <vt:lpstr>VERİLERİN ANALİZ SÜRECİ</vt:lpstr>
      <vt:lpstr>Yorumlama</vt:lpstr>
      <vt:lpstr>Genel Değerlendirme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yenerataseven</dc:creator>
  <cp:lastModifiedBy>ASUS</cp:lastModifiedBy>
  <cp:revision>138</cp:revision>
  <dcterms:created xsi:type="dcterms:W3CDTF">2017-05-18T11:05:24Z</dcterms:created>
  <dcterms:modified xsi:type="dcterms:W3CDTF">2021-03-29T07:29:08Z</dcterms:modified>
</cp:coreProperties>
</file>