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0015-C712-47CE-8490-1953A89A2C3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6DEE9-F40F-455B-B079-13DDD0F9C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86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Konu</a:t>
            </a:r>
            <a:r>
              <a:rPr lang="tr-TR" baseline="0" dirty="0"/>
              <a:t> ile ilgili daha fazla açıklamayı zamanlayıcılar ve sayıcılar konusunda tekrar değineceğiz.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A87AE-2223-4892-98F4-BF39F38200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A87AE-2223-4892-98F4-BF39F38200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32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A341-DBD7-4E3F-86F0-D8001D350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B3746-F5DF-4EAF-8A0C-2AC12754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17CD-A4BB-4044-899D-8B615A93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D340E-2A23-49CA-A82E-79BFEB2C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D87F9-EBA6-4A23-ACAB-21219F5C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34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CBE8-86AF-4775-B465-30CF4F65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2AC1D-E79E-4CD6-8A2C-8D7E4EFEC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8660-90F4-444A-8F9D-ADCE8A8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8B16A-7E75-46AD-9045-75821127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DF2B-2B62-46AD-B4AB-57FC2397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59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57064-4A3A-49AB-9FE9-290742BF4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D4C9F-BAA4-4F5C-89DB-8566C1FE5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B204F-B65A-47F4-B81C-08223374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4ED11-9D91-4A51-8508-02BFA98F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EDDC9-C7FC-4BAC-BB82-EBEB3097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10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44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647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37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13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62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60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78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4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FE1C-73DF-405D-8AE8-720E8BDD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C3B5-341F-4213-A0BF-E7AA46BB9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C6138-56A0-44A9-8685-5B837D08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58DD-31B7-47F1-8511-475855CC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6BA4F-B1BD-4143-861E-562A7C76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39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395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42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75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088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8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073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25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373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86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36C6-A511-4060-88B0-72200CC4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65CB1-E0A5-4985-8F4B-55D8122D9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E17BE-32AD-42D3-AD7B-4278A083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52C5D-D412-4D2A-B695-C11A59F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C792-0B08-4F28-8261-62B352D1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04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692A-4C02-4C07-B716-93440BD4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F8FE-2A77-4B69-9D59-AA54E7C74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9E5F5-3ED5-4333-B9DA-29A261B91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4AEC7-2375-4A24-99DC-E1800203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F3898-CDD9-4E7E-8583-41096FC2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3F6DE-BC0B-4FDE-9F39-D877E465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8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902C-A129-4B4C-95D6-BD33D8F1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FFB05-E225-40BB-A953-72C9BA20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33454-075A-401A-9687-3EAF801BD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F914A-6E5C-43AB-A383-DEC69884D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9A738-FA8F-437C-80CE-6075B54CB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FA7F6-C850-4517-8802-6D330CAA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28032-7BD9-4B9A-AA72-E2A738B6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749F5-3126-426F-A566-9AAC4C2A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54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738E-89FA-4929-9C2A-107BB42A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8F893-67D7-472D-AA09-63753068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FD42B-6901-44A4-A626-A556D896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55E2A-7803-4E44-9E3F-7A2CB6BB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45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72815-9799-4F53-A1A7-8289D90A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68BE-E0A6-491C-AACD-1A894B3C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6C223-123F-42AE-8C99-9551BB40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18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4F71-8C06-4D92-B8E1-E4DAA530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DB2A-596C-4517-A735-935367B26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4C339-5D56-4BB4-98E8-1BB023EE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BB793-BA05-4FA0-AE2C-EE63ED9A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FC2F2-4408-4090-9466-616425AD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6A7C2-CA50-4140-AE13-9A544811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29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C956-A4A4-46A2-B7A5-56FFD5DA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86ED5-B627-4CD5-A565-B2DEC22D1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24792-AC4F-4160-8E0D-EDBAB2842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5FAD1-BDB3-44A3-A83B-AE6F2790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68CF5-710B-4462-871C-25B47107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077CC-402B-488B-8294-9E625B2D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08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D891B0-C1F9-45EA-A867-10F70182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CD8C5-74E0-40CB-9E60-96900263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A62B-49A8-462D-84B0-C563A4D0C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A13D-EF60-4492-801D-276C2534641B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5A8-0731-4EED-ABEE-942D32155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845BD-93DD-4484-AEA9-63BC444A2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5CD7B-15CA-4B56-8AF5-5930554B0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441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Ders 6</a:t>
            </a:r>
            <a:br>
              <a:rPr lang="tr-TR" dirty="0"/>
            </a:br>
            <a:r>
              <a:rPr lang="tr-TR" dirty="0"/>
              <a:t>Atmega328P </a:t>
            </a:r>
            <a:r>
              <a:rPr lang="tr-TR" dirty="0" err="1"/>
              <a:t>Mikrodeneyleyicisi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Öğr. Gör. Gökhan MANAV</a:t>
            </a:r>
          </a:p>
        </p:txBody>
      </p:sp>
    </p:spTree>
    <p:extLst>
      <p:ext uri="{BB962C8B-B14F-4D97-AF65-F5344CB8AC3E}">
        <p14:creationId xmlns:p14="http://schemas.microsoft.com/office/powerpoint/2010/main" val="362948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RISC işlemci İç Yapısı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82" t="14189" r="24665" b="10897"/>
          <a:stretch/>
        </p:blipFill>
        <p:spPr>
          <a:xfrm>
            <a:off x="2046472" y="1409700"/>
            <a:ext cx="6604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8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AVR (Advanced Virtual </a:t>
            </a:r>
            <a:r>
              <a:rPr lang="tr-TR" dirty="0" err="1"/>
              <a:t>Risc</a:t>
            </a:r>
            <a:r>
              <a:rPr lang="tr-TR" dirty="0"/>
              <a:t>) Kaydedicileri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32 adet 8 bit kaydediciler</a:t>
            </a:r>
          </a:p>
          <a:p>
            <a:r>
              <a:rPr lang="tr-TR" sz="2400" dirty="0"/>
              <a:t>Data hafızasında 0 – 31 arasındaki adreslerdedir.</a:t>
            </a:r>
          </a:p>
          <a:p>
            <a:r>
              <a:rPr lang="tr-TR" sz="2400" dirty="0"/>
              <a:t>Birçok komut kaydediciler ile işlem yaptığı zaman işlem bir komut çevriminde tamamlanmaktadır.</a:t>
            </a:r>
          </a:p>
          <a:p>
            <a:r>
              <a:rPr lang="tr-TR" sz="2400" dirty="0"/>
              <a:t>Son 3 kaydedici çifti  ayrıca indeks kaydedicileridir.</a:t>
            </a:r>
          </a:p>
          <a:p>
            <a:r>
              <a:rPr lang="tr-TR" sz="2400" dirty="0"/>
              <a:t>32 derinliğinde yığın (</a:t>
            </a:r>
            <a:r>
              <a:rPr lang="tr-TR" sz="2400" dirty="0" err="1"/>
              <a:t>Stack</a:t>
            </a:r>
            <a:r>
              <a:rPr lang="tr-TR" sz="2400" dirty="0"/>
              <a:t>) hafızası vardır.</a:t>
            </a:r>
          </a:p>
        </p:txBody>
      </p:sp>
    </p:spTree>
    <p:extLst>
      <p:ext uri="{BB962C8B-B14F-4D97-AF65-F5344CB8AC3E}">
        <p14:creationId xmlns:p14="http://schemas.microsoft.com/office/powerpoint/2010/main" val="11049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Flash Hafızası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Kalıcı program hafızası</a:t>
            </a:r>
          </a:p>
          <a:p>
            <a:r>
              <a:rPr lang="tr-TR" dirty="0"/>
              <a:t>16 bit genişliğinde</a:t>
            </a:r>
          </a:p>
          <a:p>
            <a:r>
              <a:rPr lang="tr-TR" dirty="0"/>
              <a:t>Bazı cihazlarda kod korumalı «</a:t>
            </a:r>
            <a:r>
              <a:rPr lang="tr-TR" dirty="0" err="1"/>
              <a:t>bootable</a:t>
            </a:r>
            <a:r>
              <a:rPr lang="tr-TR" dirty="0"/>
              <a:t>»  ayrı bir alan mevcuttur.</a:t>
            </a:r>
          </a:p>
          <a:p>
            <a:r>
              <a:rPr lang="tr-TR" dirty="0"/>
              <a:t>10,000 kez programlanıp silinebilir.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04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AVR SRAM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2233612"/>
            <a:ext cx="6869751" cy="390413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46111" y="2476500"/>
            <a:ext cx="3571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Veri Depolama Alanı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 Bit genişliğinde</a:t>
            </a:r>
          </a:p>
        </p:txBody>
      </p:sp>
    </p:spTree>
    <p:extLst>
      <p:ext uri="{BB962C8B-B14F-4D97-AF65-F5344CB8AC3E}">
        <p14:creationId xmlns:p14="http://schemas.microsoft.com/office/powerpoint/2010/main" val="53223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AVR E2PROM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</a:t>
            </a:r>
            <a:r>
              <a:rPr lang="en-US" dirty="0" err="1"/>
              <a:t>lectrically</a:t>
            </a:r>
            <a:r>
              <a:rPr lang="en-US" dirty="0"/>
              <a:t> </a:t>
            </a:r>
            <a:r>
              <a:rPr lang="tr-TR" dirty="0"/>
              <a:t>E</a:t>
            </a:r>
            <a:r>
              <a:rPr lang="en-US" dirty="0" err="1"/>
              <a:t>rasable</a:t>
            </a:r>
            <a:r>
              <a:rPr lang="en-US" dirty="0"/>
              <a:t> </a:t>
            </a:r>
            <a:r>
              <a:rPr lang="tr-TR" dirty="0"/>
              <a:t>P</a:t>
            </a:r>
            <a:r>
              <a:rPr lang="en-US" dirty="0" err="1"/>
              <a:t>rogrammable</a:t>
            </a:r>
            <a:r>
              <a:rPr lang="en-US" dirty="0"/>
              <a:t> </a:t>
            </a:r>
            <a:r>
              <a:rPr lang="tr-TR" dirty="0"/>
              <a:t>R</a:t>
            </a:r>
            <a:r>
              <a:rPr lang="en-US" dirty="0" err="1"/>
              <a:t>ead</a:t>
            </a:r>
            <a:r>
              <a:rPr lang="en-US" dirty="0"/>
              <a:t> </a:t>
            </a:r>
            <a:r>
              <a:rPr lang="tr-TR" dirty="0"/>
              <a:t>O</a:t>
            </a:r>
            <a:r>
              <a:rPr lang="en-US" dirty="0" err="1"/>
              <a:t>nly</a:t>
            </a:r>
            <a:r>
              <a:rPr lang="en-US" dirty="0"/>
              <a:t> </a:t>
            </a:r>
            <a:r>
              <a:rPr lang="tr-TR" dirty="0"/>
              <a:t>M</a:t>
            </a:r>
            <a:r>
              <a:rPr lang="en-US" dirty="0" err="1"/>
              <a:t>emory</a:t>
            </a:r>
            <a:endParaRPr lang="tr-TR" dirty="0"/>
          </a:p>
          <a:p>
            <a:r>
              <a:rPr lang="tr-TR" dirty="0"/>
              <a:t>8 bit genişliğinde</a:t>
            </a:r>
          </a:p>
          <a:p>
            <a:r>
              <a:rPr lang="tr-TR" dirty="0"/>
              <a:t>Yazma işlemi özel bir sıra işlem ile gerçekleşir.</a:t>
            </a:r>
          </a:p>
          <a:p>
            <a:r>
              <a:rPr lang="tr-TR" dirty="0"/>
              <a:t>Kullanıcı verileri sabitlerin saklanabileceği kalıcı hafıza türüdür.</a:t>
            </a:r>
          </a:p>
          <a:p>
            <a:r>
              <a:rPr lang="tr-TR" dirty="0"/>
              <a:t>100,000 kez yazma/silme işlemi yapılabilir.</a:t>
            </a:r>
          </a:p>
        </p:txBody>
      </p:sp>
    </p:spTree>
    <p:extLst>
      <p:ext uri="{BB962C8B-B14F-4D97-AF65-F5344CB8AC3E}">
        <p14:creationId xmlns:p14="http://schemas.microsoft.com/office/powerpoint/2010/main" val="24714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Bellek Kontrollü Giriş-Çıkış Birimi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I/O kaydedicileri veri hafızasında (SRAM) saklanır.</a:t>
            </a:r>
          </a:p>
          <a:p>
            <a:pPr lvl="1"/>
            <a:r>
              <a:rPr lang="tr-TR" dirty="0"/>
              <a:t>I/O veri hafızasında kullanılan tüm komutlar I/O kaydedicileri için de kullanılabilir.</a:t>
            </a:r>
          </a:p>
          <a:p>
            <a:pPr lvl="1"/>
            <a:r>
              <a:rPr lang="tr-TR" dirty="0"/>
              <a:t>Derleyici I/O kaydedicilerine veri kaydedicileri ile aynı kategoride işlem yapar.</a:t>
            </a:r>
          </a:p>
          <a:p>
            <a:r>
              <a:rPr lang="tr-TR" dirty="0"/>
              <a:t>Bit düzeyinde komut seti</a:t>
            </a:r>
          </a:p>
          <a:p>
            <a:pPr lvl="1"/>
            <a:r>
              <a:rPr lang="tr-TR" dirty="0"/>
              <a:t>Sadece tek bir I/O biti dijital 1 ya da dijital 0 yapılabilir.</a:t>
            </a:r>
          </a:p>
          <a:p>
            <a:pPr lvl="1"/>
            <a:r>
              <a:rPr lang="tr-TR" dirty="0"/>
              <a:t>Sadece düşük seviye hafıza adreslerinde kullanılırlar.</a:t>
            </a:r>
          </a:p>
        </p:txBody>
      </p:sp>
    </p:spTree>
    <p:extLst>
      <p:ext uri="{BB962C8B-B14F-4D97-AF65-F5344CB8AC3E}">
        <p14:creationId xmlns:p14="http://schemas.microsoft.com/office/powerpoint/2010/main" val="19604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Arithmetic</a:t>
            </a:r>
            <a:r>
              <a:rPr lang="tr-TR" dirty="0"/>
              <a:t> </a:t>
            </a:r>
            <a:r>
              <a:rPr lang="tr-TR" dirty="0" err="1"/>
              <a:t>Logic</a:t>
            </a:r>
            <a:r>
              <a:rPr lang="tr-TR" dirty="0"/>
              <a:t> </a:t>
            </a:r>
            <a:r>
              <a:rPr lang="tr-TR" dirty="0" err="1"/>
              <a:t>Unit</a:t>
            </a:r>
            <a:r>
              <a:rPr lang="tr-TR" dirty="0"/>
              <a:t> (ALU)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32 adet genel amaçlı kaydedicileri doğrudan adresleyebilmektedir.</a:t>
            </a:r>
          </a:p>
          <a:p>
            <a:r>
              <a:rPr lang="tr-TR" dirty="0"/>
              <a:t>Kaydediciler ile yapılan tüm işlemler bir komut çevriminde gerçekleştirilmektedir.</a:t>
            </a:r>
          </a:p>
          <a:p>
            <a:r>
              <a:rPr lang="tr-TR" dirty="0"/>
              <a:t>Aritmetik, mantıksal ve bit düzeyinde işlemleri gerçekleştirebilir</a:t>
            </a:r>
          </a:p>
          <a:p>
            <a:r>
              <a:rPr lang="tr-TR" dirty="0"/>
              <a:t>Entegre üzerinde 2 komut çevrimde çarpma işlemini gerçekleştirebilecek donanım vardır.</a:t>
            </a:r>
          </a:p>
        </p:txBody>
      </p:sp>
    </p:spTree>
    <p:extLst>
      <p:ext uri="{BB962C8B-B14F-4D97-AF65-F5344CB8AC3E}">
        <p14:creationId xmlns:p14="http://schemas.microsoft.com/office/powerpoint/2010/main" val="11720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131Komut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Aritmetik ve Mantıksal işlemler</a:t>
            </a:r>
          </a:p>
          <a:p>
            <a:r>
              <a:rPr lang="tr-TR" dirty="0"/>
              <a:t>Dallanma</a:t>
            </a:r>
          </a:p>
          <a:p>
            <a:r>
              <a:rPr lang="tr-TR" dirty="0"/>
              <a:t>Bit düzeyi işlemler</a:t>
            </a:r>
          </a:p>
          <a:p>
            <a:r>
              <a:rPr lang="tr-TR" dirty="0"/>
              <a:t>Veri transferi</a:t>
            </a:r>
          </a:p>
          <a:p>
            <a:r>
              <a:rPr lang="tr-TR" dirty="0"/>
              <a:t>MCU kontrol</a:t>
            </a:r>
          </a:p>
        </p:txBody>
      </p:sp>
    </p:spTree>
    <p:extLst>
      <p:ext uri="{BB962C8B-B14F-4D97-AF65-F5344CB8AC3E}">
        <p14:creationId xmlns:p14="http://schemas.microsoft.com/office/powerpoint/2010/main" val="23833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İşletim Süreleri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Kaydedici </a:t>
            </a:r>
            <a:r>
              <a:rPr lang="tr-TR" dirty="0">
                <a:sym typeface="Wingdings" panose="05000000000000000000" pitchFamily="2" charset="2"/>
              </a:rPr>
              <a:t> Kaydedici (1Komut Çevrimi)</a:t>
            </a:r>
          </a:p>
          <a:p>
            <a:r>
              <a:rPr lang="tr-TR" dirty="0">
                <a:sym typeface="Wingdings" panose="05000000000000000000" pitchFamily="2" charset="2"/>
              </a:rPr>
              <a:t>Kaydedici  Hafıza (2 Komut Çevrimi)</a:t>
            </a:r>
          </a:p>
          <a:p>
            <a:r>
              <a:rPr lang="tr-TR" dirty="0">
                <a:sym typeface="Wingdings" panose="05000000000000000000" pitchFamily="2" charset="2"/>
              </a:rPr>
              <a:t>Dallanma (1-2 Komut Çevrimi)</a:t>
            </a:r>
          </a:p>
          <a:p>
            <a:r>
              <a:rPr lang="tr-TR" dirty="0">
                <a:sym typeface="Wingdings" panose="05000000000000000000" pitchFamily="2" charset="2"/>
              </a:rPr>
              <a:t>Altprogram çağırma ve </a:t>
            </a:r>
            <a:r>
              <a:rPr lang="tr-TR" dirty="0" err="1">
                <a:sym typeface="Wingdings" panose="05000000000000000000" pitchFamily="2" charset="2"/>
              </a:rPr>
              <a:t>geridönüş</a:t>
            </a:r>
            <a:r>
              <a:rPr lang="tr-TR" dirty="0">
                <a:sym typeface="Wingdings" panose="05000000000000000000" pitchFamily="2" charset="2"/>
              </a:rPr>
              <a:t> (3-5 Komut Çevrimi)</a:t>
            </a:r>
          </a:p>
          <a:p>
            <a:r>
              <a:rPr lang="tr-TR" dirty="0">
                <a:sym typeface="Wingdings" panose="05000000000000000000" pitchFamily="2" charset="2"/>
              </a:rPr>
              <a:t>Harici hafıza ile ilgili bazı operatörler daha uzun komut çevrimine sahip olabilir. </a:t>
            </a:r>
          </a:p>
        </p:txBody>
      </p:sp>
    </p:spTree>
    <p:extLst>
      <p:ext uri="{BB962C8B-B14F-4D97-AF65-F5344CB8AC3E}">
        <p14:creationId xmlns:p14="http://schemas.microsoft.com/office/powerpoint/2010/main" val="37697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AVR Saat Sistemi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Saat kontrol modülü hafıza ve IO için gerekli olan saat sinyallerini üretir.</a:t>
            </a:r>
          </a:p>
          <a:p>
            <a:r>
              <a:rPr lang="tr-TR" dirty="0"/>
              <a:t>Birçok dahili saat kaynağı vardır.</a:t>
            </a:r>
          </a:p>
          <a:p>
            <a:r>
              <a:rPr lang="tr-TR" dirty="0"/>
              <a:t>20MHz’e kadar harici saat girişi için OSC bacakları da mevcuttur. (</a:t>
            </a:r>
            <a:r>
              <a:rPr lang="tr-TR" dirty="0" err="1"/>
              <a:t>Arduino</a:t>
            </a:r>
            <a:r>
              <a:rPr lang="tr-TR" dirty="0"/>
              <a:t> 16MHz harici kristal kullanır.)</a:t>
            </a:r>
          </a:p>
          <a:p>
            <a:r>
              <a:rPr lang="tr-TR" dirty="0"/>
              <a:t>Varsayılan </a:t>
            </a:r>
            <a:r>
              <a:rPr lang="tr-TR" dirty="0" err="1"/>
              <a:t>osilatör</a:t>
            </a:r>
            <a:r>
              <a:rPr lang="tr-TR" dirty="0"/>
              <a:t> ayarı 8MHz dahili RC </a:t>
            </a:r>
            <a:r>
              <a:rPr lang="tr-TR" dirty="0" err="1"/>
              <a:t>osilatörüdür</a:t>
            </a:r>
            <a:r>
              <a:rPr lang="tr-TR" dirty="0"/>
              <a:t>. Buradan elde edilen saat sinyali 1/8 çarpanından geçirerek işlemcinin 1MHz ile çalışması sağlanır.</a:t>
            </a:r>
          </a:p>
          <a:p>
            <a:r>
              <a:rPr lang="tr-TR" dirty="0"/>
              <a:t>RC </a:t>
            </a:r>
            <a:r>
              <a:rPr lang="tr-TR" dirty="0" err="1"/>
              <a:t>osilatörün</a:t>
            </a:r>
            <a:r>
              <a:rPr lang="tr-TR" dirty="0"/>
              <a:t> doğruluk oranı %5 ile %10 arasında değişebilir.</a:t>
            </a:r>
          </a:p>
        </p:txBody>
      </p:sp>
    </p:spTree>
    <p:extLst>
      <p:ext uri="{BB962C8B-B14F-4D97-AF65-F5344CB8AC3E}">
        <p14:creationId xmlns:p14="http://schemas.microsoft.com/office/powerpoint/2010/main" val="1918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duino-info.wikispaces.com/file/view/ArduinoUNO-900.jpg/421496636/ArduinoUNO-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4" y="0"/>
            <a:ext cx="9689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3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Atmega328P Saat Sistemi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835" y="1152983"/>
            <a:ext cx="6961273" cy="55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7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Güç Yönetimi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Birçok güç yönetim seçeneği vardır.</a:t>
            </a:r>
          </a:p>
          <a:p>
            <a:pPr lvl="1"/>
            <a:r>
              <a:rPr lang="tr-TR" dirty="0"/>
              <a:t>Uyku (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Down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)</a:t>
            </a:r>
          </a:p>
          <a:p>
            <a:pPr lvl="2"/>
            <a:r>
              <a:rPr lang="tr-TR" dirty="0"/>
              <a:t>Harici </a:t>
            </a:r>
            <a:r>
              <a:rPr lang="tr-TR" dirty="0" err="1"/>
              <a:t>reset</a:t>
            </a:r>
            <a:r>
              <a:rPr lang="tr-TR" dirty="0"/>
              <a:t> ya da </a:t>
            </a:r>
            <a:r>
              <a:rPr lang="tr-TR" dirty="0" err="1"/>
              <a:t>Watchdog</a:t>
            </a:r>
            <a:r>
              <a:rPr lang="tr-TR" dirty="0"/>
              <a:t> </a:t>
            </a:r>
            <a:r>
              <a:rPr lang="tr-TR" dirty="0" err="1"/>
              <a:t>Timer</a:t>
            </a:r>
            <a:r>
              <a:rPr lang="tr-TR" dirty="0"/>
              <a:t> </a:t>
            </a:r>
            <a:r>
              <a:rPr lang="tr-TR" dirty="0" err="1"/>
              <a:t>reseti</a:t>
            </a:r>
            <a:r>
              <a:rPr lang="tr-TR" dirty="0"/>
              <a:t> ile tekrar uyanır.</a:t>
            </a:r>
          </a:p>
          <a:p>
            <a:pPr lvl="1"/>
            <a:r>
              <a:rPr lang="tr-TR" dirty="0"/>
              <a:t>Güç Koruma </a:t>
            </a:r>
            <a:r>
              <a:rPr lang="tr-TR" dirty="0" err="1"/>
              <a:t>Modu</a:t>
            </a:r>
            <a:r>
              <a:rPr lang="tr-TR" dirty="0"/>
              <a:t> (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Save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)</a:t>
            </a:r>
          </a:p>
          <a:p>
            <a:pPr lvl="2"/>
            <a:r>
              <a:rPr lang="tr-TR" dirty="0"/>
              <a:t>Zamanlayıcı olayı ile uyanır.</a:t>
            </a:r>
          </a:p>
          <a:p>
            <a:pPr lvl="1"/>
            <a:r>
              <a:rPr lang="tr-TR" dirty="0"/>
              <a:t>Çeşitli  bekleme (</a:t>
            </a:r>
            <a:r>
              <a:rPr lang="tr-TR" dirty="0" err="1"/>
              <a:t>Standby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)</a:t>
            </a:r>
          </a:p>
          <a:p>
            <a:r>
              <a:rPr lang="tr-TR" dirty="0"/>
              <a:t>Kapatma </a:t>
            </a:r>
            <a:r>
              <a:rPr lang="tr-TR" dirty="0" err="1"/>
              <a:t>modu</a:t>
            </a:r>
            <a:r>
              <a:rPr lang="tr-TR" dirty="0"/>
              <a:t> (</a:t>
            </a:r>
            <a:r>
              <a:rPr lang="tr-TR" dirty="0" err="1"/>
              <a:t>Shut</a:t>
            </a:r>
            <a:r>
              <a:rPr lang="tr-TR" dirty="0"/>
              <a:t> </a:t>
            </a:r>
            <a:r>
              <a:rPr lang="tr-TR" dirty="0" err="1"/>
              <a:t>Down</a:t>
            </a:r>
            <a:r>
              <a:rPr lang="tr-TR" dirty="0"/>
              <a:t>) yoktur.</a:t>
            </a:r>
          </a:p>
        </p:txBody>
      </p:sp>
    </p:spTree>
    <p:extLst>
      <p:ext uri="{BB962C8B-B14F-4D97-AF65-F5344CB8AC3E}">
        <p14:creationId xmlns:p14="http://schemas.microsoft.com/office/powerpoint/2010/main" val="8481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Reset</a:t>
            </a:r>
            <a:r>
              <a:rPr lang="tr-TR" dirty="0"/>
              <a:t> Kaynakları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Power</a:t>
            </a:r>
            <a:r>
              <a:rPr lang="tr-TR" dirty="0"/>
              <a:t> On </a:t>
            </a:r>
            <a:r>
              <a:rPr lang="tr-TR" dirty="0" err="1"/>
              <a:t>Reset</a:t>
            </a:r>
            <a:endParaRPr lang="tr-TR" dirty="0"/>
          </a:p>
          <a:p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Reset</a:t>
            </a:r>
            <a:endParaRPr lang="tr-TR" dirty="0"/>
          </a:p>
          <a:p>
            <a:r>
              <a:rPr lang="tr-TR" dirty="0" err="1"/>
              <a:t>Watchdog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Reset</a:t>
            </a:r>
            <a:endParaRPr lang="tr-TR" dirty="0"/>
          </a:p>
          <a:p>
            <a:r>
              <a:rPr lang="tr-TR" dirty="0"/>
              <a:t>Brown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detect</a:t>
            </a:r>
            <a:r>
              <a:rPr lang="tr-TR" dirty="0"/>
              <a:t> (BOD) </a:t>
            </a:r>
            <a:r>
              <a:rPr lang="tr-TR" dirty="0" err="1"/>
              <a:t>Reset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80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Kesmeler (</a:t>
            </a:r>
            <a:r>
              <a:rPr lang="tr-TR" dirty="0" err="1"/>
              <a:t>Interrupts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Atmega328P  birçok kesme </a:t>
            </a:r>
            <a:r>
              <a:rPr lang="tr-TR" dirty="0" err="1"/>
              <a:t>reset</a:t>
            </a:r>
            <a:r>
              <a:rPr lang="tr-TR" dirty="0"/>
              <a:t> kaynağına sahiptir.</a:t>
            </a:r>
          </a:p>
          <a:p>
            <a:pPr lvl="1"/>
            <a:r>
              <a:rPr lang="tr-TR" dirty="0"/>
              <a:t>1 tanesi </a:t>
            </a:r>
            <a:r>
              <a:rPr lang="tr-TR" dirty="0" err="1"/>
              <a:t>Reset</a:t>
            </a:r>
            <a:r>
              <a:rPr lang="tr-TR" dirty="0"/>
              <a:t> kaynağı</a:t>
            </a:r>
          </a:p>
          <a:p>
            <a:pPr lvl="1"/>
            <a:r>
              <a:rPr lang="tr-TR" dirty="0"/>
              <a:t>2 tanesi harici kesme kaynağı</a:t>
            </a:r>
          </a:p>
          <a:p>
            <a:pPr lvl="1"/>
            <a:r>
              <a:rPr lang="tr-TR" dirty="0"/>
              <a:t>23 adet (Tüm IO bacaklarında )durum değişikliği kesmesi</a:t>
            </a:r>
          </a:p>
          <a:p>
            <a:pPr lvl="1"/>
            <a:r>
              <a:rPr lang="tr-TR" dirty="0"/>
              <a:t>Çevresel birimlerden kaynaklı kesmeler</a:t>
            </a:r>
          </a:p>
        </p:txBody>
      </p:sp>
    </p:spTree>
    <p:extLst>
      <p:ext uri="{BB962C8B-B14F-4D97-AF65-F5344CB8AC3E}">
        <p14:creationId xmlns:p14="http://schemas.microsoft.com/office/powerpoint/2010/main" val="2257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Kesme Vektörleri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9"/>
            <a:ext cx="5201953" cy="4525302"/>
          </a:xfrm>
        </p:spPr>
        <p:txBody>
          <a:bodyPr>
            <a:normAutofit/>
          </a:bodyPr>
          <a:lstStyle/>
          <a:p>
            <a:r>
              <a:rPr lang="tr-TR" dirty="0"/>
              <a:t>Her vektör  program hafızasında 2 World aralığı ile yerleştirilmiştir.</a:t>
            </a:r>
          </a:p>
          <a:p>
            <a:r>
              <a:rPr lang="tr-TR" dirty="0"/>
              <a:t>Vektörler program hafızasının ilk adresinden itibaren başlarlar. (0. adres)</a:t>
            </a:r>
          </a:p>
          <a:p>
            <a:r>
              <a:rPr lang="tr-TR" dirty="0" err="1"/>
              <a:t>Reset</a:t>
            </a:r>
            <a:r>
              <a:rPr lang="tr-TR" dirty="0"/>
              <a:t> vektörünün adresi sıfırdır.</a:t>
            </a:r>
          </a:p>
          <a:p>
            <a:r>
              <a:rPr lang="tr-TR" dirty="0"/>
              <a:t>Örnek vektör tablosu yandaki şekildeki gibidir.</a:t>
            </a:r>
          </a:p>
        </p:txBody>
      </p:sp>
      <p:pic>
        <p:nvPicPr>
          <p:cNvPr id="1026" name="Picture 2" descr="http://winavr.scienceprog.com/sites/default/files/images/stories/GCC_C/AVR_Interrupt_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052918"/>
            <a:ext cx="5361675" cy="41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Sigortalar (</a:t>
            </a:r>
            <a:r>
              <a:rPr lang="tr-TR" dirty="0" err="1"/>
              <a:t>Fuses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Sigortalar sistem parametrelerinin ayarlandığı kısımdır.</a:t>
            </a:r>
          </a:p>
          <a:p>
            <a:pPr lvl="1"/>
            <a:r>
              <a:rPr lang="tr-TR" dirty="0"/>
              <a:t>Saat sinyali seçimi ve seçenekleri</a:t>
            </a:r>
          </a:p>
          <a:p>
            <a:pPr lvl="1"/>
            <a:r>
              <a:rPr lang="tr-TR" dirty="0" err="1"/>
              <a:t>Boot</a:t>
            </a:r>
            <a:r>
              <a:rPr lang="tr-TR" dirty="0"/>
              <a:t> Ayarları</a:t>
            </a:r>
          </a:p>
          <a:p>
            <a:pPr lvl="1"/>
            <a:r>
              <a:rPr lang="tr-TR" dirty="0"/>
              <a:t>Bazı IO bacaklarının konfigürasyonu</a:t>
            </a:r>
          </a:p>
          <a:p>
            <a:pPr lvl="1"/>
            <a:r>
              <a:rPr lang="tr-TR" dirty="0" err="1"/>
              <a:t>Reset</a:t>
            </a:r>
            <a:r>
              <a:rPr lang="tr-TR" dirty="0"/>
              <a:t> ayarları</a:t>
            </a:r>
          </a:p>
          <a:p>
            <a:r>
              <a:rPr lang="tr-TR" dirty="0"/>
              <a:t>3 adet 8 bit genişliğinde sigorta kaydedicisi vardır.</a:t>
            </a:r>
          </a:p>
          <a:p>
            <a:r>
              <a:rPr lang="tr-TR" b="1" dirty="0">
                <a:solidFill>
                  <a:srgbClr val="FF0000"/>
                </a:solidFill>
              </a:rPr>
              <a:t>DİKKAT! Sigorta ayarlarının yanlış yapılması </a:t>
            </a:r>
            <a:r>
              <a:rPr lang="tr-TR" b="1" dirty="0" err="1">
                <a:solidFill>
                  <a:srgbClr val="FF0000"/>
                </a:solidFill>
              </a:rPr>
              <a:t>mikrodenetleyicinin</a:t>
            </a:r>
            <a:r>
              <a:rPr lang="tr-TR" b="1" dirty="0">
                <a:solidFill>
                  <a:srgbClr val="FF0000"/>
                </a:solidFill>
              </a:rPr>
              <a:t> kararsız çalışmasına ya da çalışmamasına neden olabilir.</a:t>
            </a:r>
          </a:p>
        </p:txBody>
      </p:sp>
    </p:spTree>
    <p:extLst>
      <p:ext uri="{BB962C8B-B14F-4D97-AF65-F5344CB8AC3E}">
        <p14:creationId xmlns:p14="http://schemas.microsoft.com/office/powerpoint/2010/main" val="27842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Atmega328P Çevresel Birimleri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73645" cy="4282568"/>
          </a:xfrm>
        </p:spPr>
        <p:txBody>
          <a:bodyPr numCol="2">
            <a:noAutofit/>
          </a:bodyPr>
          <a:lstStyle/>
          <a:p>
            <a:r>
              <a:rPr lang="tr-TR" sz="2400" dirty="0"/>
              <a:t>23 adet genel amaçlı IO bacağı</a:t>
            </a:r>
          </a:p>
          <a:p>
            <a:r>
              <a:rPr lang="tr-TR" sz="2400" dirty="0"/>
              <a:t>2 adet 8 bit </a:t>
            </a:r>
            <a:r>
              <a:rPr lang="tr-TR" sz="2400" dirty="0" err="1"/>
              <a:t>timer</a:t>
            </a:r>
            <a:r>
              <a:rPr lang="tr-TR" sz="2400" dirty="0"/>
              <a:t> / 1 adet 16 bit </a:t>
            </a:r>
            <a:r>
              <a:rPr lang="tr-TR" sz="2400" dirty="0" err="1"/>
              <a:t>timer</a:t>
            </a:r>
            <a:endParaRPr lang="tr-TR" sz="2400" dirty="0"/>
          </a:p>
          <a:p>
            <a:r>
              <a:rPr lang="tr-TR" sz="2400" dirty="0"/>
              <a:t>Ayrı bir </a:t>
            </a:r>
            <a:r>
              <a:rPr lang="tr-TR" sz="2400" dirty="0" err="1"/>
              <a:t>osilatör</a:t>
            </a:r>
            <a:r>
              <a:rPr lang="tr-TR" sz="2400" dirty="0"/>
              <a:t> girişi sayesinde RTC (Real Time </a:t>
            </a:r>
            <a:r>
              <a:rPr lang="tr-TR" sz="2400" dirty="0" err="1"/>
              <a:t>Clock</a:t>
            </a:r>
            <a:r>
              <a:rPr lang="tr-TR" sz="2400" dirty="0"/>
              <a:t>)</a:t>
            </a:r>
          </a:p>
          <a:p>
            <a:r>
              <a:rPr lang="tr-TR" sz="2400" dirty="0"/>
              <a:t>6 adet PWM çıkışı</a:t>
            </a:r>
          </a:p>
          <a:p>
            <a:r>
              <a:rPr lang="tr-TR" sz="2400" dirty="0"/>
              <a:t>6 ya da 8 adet ADC kanalı </a:t>
            </a:r>
          </a:p>
          <a:p>
            <a:pPr marL="0" indent="0">
              <a:buNone/>
            </a:pPr>
            <a:r>
              <a:rPr lang="tr-TR" sz="2400" dirty="0"/>
              <a:t>	(kullanılan entegre paketine göre değişmekte)</a:t>
            </a:r>
          </a:p>
          <a:p>
            <a:r>
              <a:rPr lang="tr-TR" sz="2400" dirty="0"/>
              <a:t>USART</a:t>
            </a:r>
          </a:p>
          <a:p>
            <a:r>
              <a:rPr lang="tr-TR" sz="2400" dirty="0"/>
              <a:t>SPI &amp; I2C (TWI) Seri </a:t>
            </a:r>
            <a:r>
              <a:rPr lang="tr-TR" sz="2400" dirty="0" err="1"/>
              <a:t>iletilim</a:t>
            </a:r>
            <a:r>
              <a:rPr lang="tr-TR" sz="2400" dirty="0"/>
              <a:t> </a:t>
            </a:r>
            <a:r>
              <a:rPr lang="tr-TR" sz="2400" dirty="0" err="1"/>
              <a:t>arayüzleri</a:t>
            </a:r>
            <a:endParaRPr lang="tr-TR" sz="2400" dirty="0"/>
          </a:p>
          <a:p>
            <a:r>
              <a:rPr lang="tr-TR" sz="2400" dirty="0"/>
              <a:t>Analog karşılaştırıcılar</a:t>
            </a:r>
          </a:p>
          <a:p>
            <a:r>
              <a:rPr lang="tr-TR" sz="2400" dirty="0"/>
              <a:t>Programlanabilir </a:t>
            </a:r>
            <a:r>
              <a:rPr lang="tr-TR" sz="2400" dirty="0" err="1"/>
              <a:t>Watchdog</a:t>
            </a:r>
            <a:r>
              <a:rPr lang="tr-TR" sz="2400" dirty="0"/>
              <a:t> </a:t>
            </a:r>
            <a:r>
              <a:rPr lang="tr-TR" sz="2400" dirty="0" err="1"/>
              <a:t>Timer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829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GPIO </a:t>
            </a:r>
            <a:br>
              <a:rPr lang="tr-TR" dirty="0"/>
            </a:br>
            <a:r>
              <a:rPr lang="tr-TR" dirty="0"/>
              <a:t>(General </a:t>
            </a:r>
            <a:r>
              <a:rPr lang="tr-TR" dirty="0" err="1"/>
              <a:t>Purpuse</a:t>
            </a:r>
            <a:r>
              <a:rPr lang="tr-TR" dirty="0"/>
              <a:t>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Output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 Adet 8 bit IO portu vardır.</a:t>
            </a:r>
          </a:p>
          <a:p>
            <a:pPr lvl="1"/>
            <a:r>
              <a:rPr lang="tr-TR" dirty="0"/>
              <a:t>Port B, Port C, Port D</a:t>
            </a:r>
          </a:p>
          <a:p>
            <a:pPr lvl="1"/>
            <a:r>
              <a:rPr lang="tr-TR" dirty="0"/>
              <a:t>Port bacaklarının gösterimi (</a:t>
            </a:r>
            <a:r>
              <a:rPr lang="tr-TR" dirty="0" err="1"/>
              <a:t>PBx</a:t>
            </a:r>
            <a:r>
              <a:rPr lang="tr-TR" dirty="0"/>
              <a:t>, </a:t>
            </a:r>
            <a:r>
              <a:rPr lang="tr-TR" dirty="0" err="1"/>
              <a:t>PCx</a:t>
            </a:r>
            <a:r>
              <a:rPr lang="tr-TR" dirty="0"/>
              <a:t> veya </a:t>
            </a:r>
            <a:r>
              <a:rPr lang="tr-TR" dirty="0" err="1"/>
              <a:t>PDx</a:t>
            </a:r>
            <a:r>
              <a:rPr lang="tr-TR" dirty="0"/>
              <a:t> şekliden gösterilir) {x:0…7}</a:t>
            </a:r>
          </a:p>
          <a:p>
            <a:r>
              <a:rPr lang="tr-TR" dirty="0"/>
              <a:t>Her bir bacak birbirinden bağımsız olarak;</a:t>
            </a:r>
          </a:p>
          <a:p>
            <a:pPr lvl="1"/>
            <a:r>
              <a:rPr lang="tr-TR" dirty="0"/>
              <a:t>Giriş (Dahili </a:t>
            </a:r>
            <a:r>
              <a:rPr lang="tr-TR" dirty="0" err="1"/>
              <a:t>Pull-Up</a:t>
            </a:r>
            <a:r>
              <a:rPr lang="tr-TR" dirty="0"/>
              <a:t> dirençleri aktif)</a:t>
            </a:r>
          </a:p>
          <a:p>
            <a:pPr lvl="1"/>
            <a:r>
              <a:rPr lang="tr-TR" dirty="0"/>
              <a:t>Giriş</a:t>
            </a:r>
          </a:p>
          <a:p>
            <a:pPr lvl="1"/>
            <a:r>
              <a:rPr lang="tr-TR" dirty="0"/>
              <a:t>Çıkış Dijital 0</a:t>
            </a:r>
          </a:p>
          <a:p>
            <a:pPr lvl="1"/>
            <a:r>
              <a:rPr lang="tr-TR" dirty="0"/>
              <a:t>Çıkış Dijital 1</a:t>
            </a:r>
          </a:p>
          <a:p>
            <a:pPr marL="457200" lvl="1" indent="0">
              <a:buNone/>
            </a:pPr>
            <a:r>
              <a:rPr lang="tr-TR" dirty="0"/>
              <a:t>Olarak ayarlanabilir.</a:t>
            </a:r>
          </a:p>
        </p:txBody>
      </p:sp>
    </p:spTree>
    <p:extLst>
      <p:ext uri="{BB962C8B-B14F-4D97-AF65-F5344CB8AC3E}">
        <p14:creationId xmlns:p14="http://schemas.microsoft.com/office/powerpoint/2010/main" val="40594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Alternatif Port Fonksiyonları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Birçok bacağın alternatif bir yada daha fazla fonksiyonu vardır.</a:t>
            </a:r>
          </a:p>
          <a:p>
            <a:r>
              <a:rPr lang="tr-TR" sz="2400" dirty="0"/>
              <a:t>Diğer fonksiyonlar dahili çevresel birimlerin  gerekli fonksiyonlarını yerine getirmek için kullanılırlar.</a:t>
            </a:r>
          </a:p>
          <a:p>
            <a:r>
              <a:rPr lang="tr-TR" sz="2400" dirty="0"/>
              <a:t>Birden fonksiyonu olan bir bacak bu fonksiyonlarından sadece birini kullanabilir. Aynı anda bu fonksiyonların kullanımı mümkün değildir.</a:t>
            </a:r>
          </a:p>
        </p:txBody>
      </p:sp>
    </p:spTree>
    <p:extLst>
      <p:ext uri="{BB962C8B-B14F-4D97-AF65-F5344CB8AC3E}">
        <p14:creationId xmlns:p14="http://schemas.microsoft.com/office/powerpoint/2010/main" val="14590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Alternatif Port Fonksiyonları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444" y="1853248"/>
            <a:ext cx="7698056" cy="49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Arduino</a:t>
            </a:r>
            <a:r>
              <a:rPr lang="tr-TR" dirty="0"/>
              <a:t> </a:t>
            </a:r>
            <a:r>
              <a:rPr lang="tr-TR" dirty="0" err="1"/>
              <a:t>Uno</a:t>
            </a:r>
            <a:r>
              <a:rPr lang="tr-TR" dirty="0"/>
              <a:t> Bacak Bağlantıları</a:t>
            </a:r>
          </a:p>
        </p:txBody>
      </p:sp>
      <p:pic>
        <p:nvPicPr>
          <p:cNvPr id="4" name="Picture 2" descr="http://arduino-info.wikispaces.com/file/view/ArduinoUNO-900.jpg/421496636/ArduinoUNO-9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073" y="1853248"/>
            <a:ext cx="939076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42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Zamanlayıcılar ve Sayıcılar</a:t>
            </a:r>
            <a:br>
              <a:rPr lang="tr-TR" dirty="0"/>
            </a:br>
            <a:r>
              <a:rPr lang="tr-TR" dirty="0"/>
              <a:t>(</a:t>
            </a:r>
            <a:r>
              <a:rPr lang="tr-TR" dirty="0" err="1"/>
              <a:t>Timers</a:t>
            </a:r>
            <a:r>
              <a:rPr lang="tr-TR" dirty="0"/>
              <a:t> &amp; </a:t>
            </a:r>
            <a:r>
              <a:rPr lang="tr-TR" dirty="0" err="1"/>
              <a:t>Counters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8/16 bit kaydediciler</a:t>
            </a:r>
          </a:p>
          <a:p>
            <a:pPr lvl="1"/>
            <a:r>
              <a:rPr lang="tr-TR" dirty="0"/>
              <a:t>Her saat sinyalinde artabilir ya da azaltılabilirler</a:t>
            </a:r>
          </a:p>
          <a:p>
            <a:pPr lvl="1"/>
            <a:r>
              <a:rPr lang="tr-TR" dirty="0"/>
              <a:t>Veri hattı üzerinden okunabilirler</a:t>
            </a:r>
          </a:p>
          <a:p>
            <a:pPr lvl="1"/>
            <a:r>
              <a:rPr lang="tr-TR" dirty="0"/>
              <a:t>Çıkışları sinyal üretiminde kullanılabilir.</a:t>
            </a:r>
          </a:p>
          <a:p>
            <a:r>
              <a:rPr lang="tr-TR" dirty="0"/>
              <a:t>Saat Kaynakları</a:t>
            </a:r>
          </a:p>
          <a:p>
            <a:pPr lvl="1"/>
            <a:r>
              <a:rPr lang="tr-TR" dirty="0"/>
              <a:t>Dahili (</a:t>
            </a:r>
            <a:r>
              <a:rPr lang="tr-TR" dirty="0" err="1"/>
              <a:t>prescalar</a:t>
            </a:r>
            <a:r>
              <a:rPr lang="tr-TR" dirty="0"/>
              <a:t> üzerinden)</a:t>
            </a:r>
          </a:p>
          <a:p>
            <a:pPr lvl="1"/>
            <a:r>
              <a:rPr lang="tr-TR" dirty="0"/>
              <a:t>Harici (</a:t>
            </a:r>
            <a:r>
              <a:rPr lang="tr-TR" dirty="0" err="1"/>
              <a:t>Tn</a:t>
            </a:r>
            <a:r>
              <a:rPr lang="tr-TR" dirty="0"/>
              <a:t> bacağı bir portun bir bacağını kullanır)</a:t>
            </a:r>
          </a:p>
        </p:txBody>
      </p:sp>
    </p:spTree>
    <p:extLst>
      <p:ext uri="{BB962C8B-B14F-4D97-AF65-F5344CB8AC3E}">
        <p14:creationId xmlns:p14="http://schemas.microsoft.com/office/powerpoint/2010/main" val="37642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Zamanlayıcılar ve Sayıcılar</a:t>
            </a:r>
            <a:br>
              <a:rPr lang="tr-TR" dirty="0"/>
            </a:br>
            <a:r>
              <a:rPr lang="tr-TR" dirty="0"/>
              <a:t>(</a:t>
            </a:r>
            <a:r>
              <a:rPr lang="tr-TR" dirty="0" err="1"/>
              <a:t>Timers</a:t>
            </a:r>
            <a:r>
              <a:rPr lang="tr-TR" dirty="0"/>
              <a:t> &amp; </a:t>
            </a:r>
            <a:r>
              <a:rPr lang="tr-TR" dirty="0" err="1"/>
              <a:t>Counters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Çalışma </a:t>
            </a:r>
            <a:r>
              <a:rPr lang="tr-TR" dirty="0" err="1"/>
              <a:t>Modları</a:t>
            </a:r>
            <a:endParaRPr lang="tr-TR" dirty="0"/>
          </a:p>
          <a:p>
            <a:r>
              <a:rPr lang="tr-TR" dirty="0"/>
              <a:t>Basit zamanlayıcı / sayıcı</a:t>
            </a:r>
          </a:p>
          <a:p>
            <a:r>
              <a:rPr lang="tr-TR" dirty="0"/>
              <a:t>Çıkış karşılaştırma fonksiyonları</a:t>
            </a:r>
          </a:p>
          <a:p>
            <a:pPr lvl="1"/>
            <a:r>
              <a:rPr lang="tr-TR" dirty="0"/>
              <a:t>Sinyal üretimi</a:t>
            </a:r>
          </a:p>
          <a:p>
            <a:pPr lvl="2"/>
            <a:r>
              <a:rPr lang="tr-TR" dirty="0"/>
              <a:t>Eşleşme sırasında dijital sıfır-dijital bir / tersle</a:t>
            </a:r>
          </a:p>
          <a:p>
            <a:pPr lvl="1"/>
            <a:r>
              <a:rPr lang="tr-TR" dirty="0"/>
              <a:t>Frekans kontrol</a:t>
            </a:r>
          </a:p>
          <a:p>
            <a:pPr lvl="1"/>
            <a:r>
              <a:rPr lang="tr-TR" dirty="0"/>
              <a:t>PWM (</a:t>
            </a:r>
            <a:r>
              <a:rPr lang="tr-TR" dirty="0" err="1"/>
              <a:t>Pulse</a:t>
            </a:r>
            <a:r>
              <a:rPr lang="tr-TR" dirty="0"/>
              <a:t> </a:t>
            </a:r>
            <a:r>
              <a:rPr lang="tr-TR" dirty="0" err="1"/>
              <a:t>Width</a:t>
            </a:r>
            <a:r>
              <a:rPr lang="tr-TR" dirty="0"/>
              <a:t> </a:t>
            </a:r>
            <a:r>
              <a:rPr lang="tr-TR" dirty="0" err="1"/>
              <a:t>Modulation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45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Zamanlayıcı / Sayıcı Blok Diyagram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90" y="1583872"/>
            <a:ext cx="9490164" cy="48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Zamanlayıcı / Sayıcı Blok Diyagram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7833" t="18751" r="10908" b="13801"/>
          <a:stretch/>
        </p:blipFill>
        <p:spPr>
          <a:xfrm>
            <a:off x="646111" y="1853248"/>
            <a:ext cx="9560078" cy="45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28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Kontrolü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111" y="2419350"/>
            <a:ext cx="9404723" cy="409560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46111" y="1766967"/>
            <a:ext cx="613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Clear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Timer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on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Compare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Match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(CTC)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Mode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Ocnx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Karşılaşmada çıkışı tersleme işlemi yapmaktadır.</a:t>
            </a:r>
          </a:p>
        </p:txBody>
      </p:sp>
    </p:spTree>
    <p:extLst>
      <p:ext uri="{BB962C8B-B14F-4D97-AF65-F5344CB8AC3E}">
        <p14:creationId xmlns:p14="http://schemas.microsoft.com/office/powerpoint/2010/main" val="1589136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PWM (</a:t>
            </a:r>
            <a:r>
              <a:rPr lang="tr-TR" dirty="0" err="1"/>
              <a:t>Pulse</a:t>
            </a:r>
            <a:r>
              <a:rPr lang="tr-TR" dirty="0"/>
              <a:t> </a:t>
            </a:r>
            <a:r>
              <a:rPr lang="tr-TR" dirty="0" err="1"/>
              <a:t>Width</a:t>
            </a:r>
            <a:r>
              <a:rPr lang="tr-TR" dirty="0"/>
              <a:t> </a:t>
            </a:r>
            <a:r>
              <a:rPr lang="tr-TR" dirty="0" err="1"/>
              <a:t>Modulation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Görev süresi (</a:t>
            </a:r>
            <a:r>
              <a:rPr lang="tr-TR" dirty="0" err="1"/>
              <a:t>Duty</a:t>
            </a:r>
            <a:r>
              <a:rPr lang="tr-TR" dirty="0"/>
              <a:t> </a:t>
            </a:r>
            <a:r>
              <a:rPr lang="tr-TR" dirty="0" err="1"/>
              <a:t>Cycle</a:t>
            </a:r>
            <a:r>
              <a:rPr lang="tr-TR" dirty="0"/>
              <a:t>) dinamik olarak değiştirilebilir.</a:t>
            </a:r>
          </a:p>
          <a:p>
            <a:r>
              <a:rPr lang="tr-TR" dirty="0"/>
              <a:t>Analog çıkış gerilimi oluşturmak için kullanılabilir.</a:t>
            </a:r>
          </a:p>
        </p:txBody>
      </p:sp>
      <p:pic>
        <p:nvPicPr>
          <p:cNvPr id="2050" name="Picture 2" descr="http://d32zx1or0t1x0y.cloudfront.net/2011/06/atmega168a_pwm_02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22" y="3028949"/>
            <a:ext cx="7205478" cy="35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81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Fast</a:t>
            </a:r>
            <a:r>
              <a:rPr lang="tr-TR" dirty="0"/>
              <a:t> PWM </a:t>
            </a:r>
            <a:r>
              <a:rPr lang="tr-TR" dirty="0" err="1"/>
              <a:t>Mod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Sayıcı BOTTOM (0)’dan </a:t>
            </a:r>
            <a:r>
              <a:rPr lang="tr-TR" dirty="0" err="1"/>
              <a:t>MAX’a</a:t>
            </a:r>
            <a:r>
              <a:rPr lang="tr-TR" dirty="0"/>
              <a:t> kadar sayar</a:t>
            </a:r>
          </a:p>
          <a:p>
            <a:r>
              <a:rPr lang="tr-TR" dirty="0"/>
              <a:t>MAX değerinde sayaç değeri BOTTOM yapılır</a:t>
            </a:r>
          </a:p>
          <a:p>
            <a:r>
              <a:rPr lang="tr-TR" dirty="0" err="1"/>
              <a:t>OCnx</a:t>
            </a:r>
            <a:r>
              <a:rPr lang="tr-TR" dirty="0"/>
              <a:t> TOP değerinde dijital sıfır olur</a:t>
            </a:r>
          </a:p>
          <a:p>
            <a:r>
              <a:rPr lang="tr-TR" dirty="0" err="1"/>
              <a:t>Ocnx</a:t>
            </a:r>
            <a:r>
              <a:rPr lang="tr-TR" dirty="0"/>
              <a:t> BOTTOM değerinde dijital bir olur</a:t>
            </a:r>
          </a:p>
        </p:txBody>
      </p:sp>
    </p:spTree>
    <p:extLst>
      <p:ext uri="{BB962C8B-B14F-4D97-AF65-F5344CB8AC3E}">
        <p14:creationId xmlns:p14="http://schemas.microsoft.com/office/powerpoint/2010/main" val="32852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Fast</a:t>
            </a:r>
            <a:r>
              <a:rPr lang="tr-TR" dirty="0"/>
              <a:t> PWM </a:t>
            </a:r>
            <a:r>
              <a:rPr lang="tr-TR" dirty="0" err="1"/>
              <a:t>Mode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927717"/>
            <a:ext cx="8831633" cy="47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01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Timer</a:t>
            </a:r>
            <a:r>
              <a:rPr lang="tr-TR" dirty="0"/>
              <a:t> 1 </a:t>
            </a:r>
            <a:r>
              <a:rPr lang="tr-TR" dirty="0" err="1"/>
              <a:t>Capture</a:t>
            </a:r>
            <a:r>
              <a:rPr lang="tr-TR" dirty="0"/>
              <a:t> (Yakalama) </a:t>
            </a:r>
            <a:r>
              <a:rPr lang="tr-TR" dirty="0" err="1"/>
              <a:t>Mod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Yakalama işlemi ICP1 bacağı girişinden ya da analog karşılaştırıcı çıkışı ACO bacağından tetiklenebilir.</a:t>
            </a:r>
          </a:p>
          <a:p>
            <a:r>
              <a:rPr lang="tr-TR" dirty="0"/>
              <a:t>Yakalama olayında zamanlayıcı içerisindeki değer ICR1 kaydedicisine kopyalanır.</a:t>
            </a:r>
          </a:p>
          <a:p>
            <a:r>
              <a:rPr lang="tr-TR" dirty="0"/>
              <a:t>Harici bir olayın zamanını tutmada ya da darbe genişliği ölçmede kullanılabilir.</a:t>
            </a:r>
          </a:p>
          <a:p>
            <a:r>
              <a:rPr lang="tr-TR" dirty="0"/>
              <a:t>Uzaklık ölçerler uzaklıkla doğru orantılı darbe genişliği üretir. Yakalama </a:t>
            </a:r>
            <a:r>
              <a:rPr lang="tr-TR" dirty="0" err="1"/>
              <a:t>modu</a:t>
            </a:r>
            <a:r>
              <a:rPr lang="tr-TR" dirty="0"/>
              <a:t> sayesinde uzaklık ölçme işlemi çok kolay bir şekilde gerçekleştirilebilir.</a:t>
            </a:r>
          </a:p>
        </p:txBody>
      </p:sp>
    </p:spTree>
    <p:extLst>
      <p:ext uri="{BB962C8B-B14F-4D97-AF65-F5344CB8AC3E}">
        <p14:creationId xmlns:p14="http://schemas.microsoft.com/office/powerpoint/2010/main" val="36716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Analog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/>
              <a:t>Converters</a:t>
            </a:r>
            <a:r>
              <a:rPr lang="tr-TR" dirty="0"/>
              <a:t> (ADC)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10 bit ADC</a:t>
            </a:r>
          </a:p>
          <a:p>
            <a:r>
              <a:rPr lang="tr-TR" dirty="0"/>
              <a:t>8 kanal </a:t>
            </a:r>
            <a:r>
              <a:rPr lang="tr-TR" dirty="0" err="1"/>
              <a:t>multiplekser</a:t>
            </a:r>
            <a:r>
              <a:rPr lang="tr-TR" dirty="0"/>
              <a:t> (ADC0 …ADC7)</a:t>
            </a:r>
          </a:p>
          <a:p>
            <a:r>
              <a:rPr lang="tr-TR" dirty="0"/>
              <a:t>Maksimum çevrim süresi 260 µs</a:t>
            </a:r>
          </a:p>
          <a:p>
            <a:r>
              <a:rPr lang="tr-TR" dirty="0"/>
              <a:t>15 </a:t>
            </a:r>
            <a:r>
              <a:rPr lang="tr-TR" dirty="0" err="1"/>
              <a:t>kSPS</a:t>
            </a:r>
            <a:r>
              <a:rPr lang="tr-TR" dirty="0"/>
              <a:t> </a:t>
            </a:r>
            <a:r>
              <a:rPr lang="tr-TR" dirty="0" err="1"/>
              <a:t>maksimım</a:t>
            </a:r>
            <a:r>
              <a:rPr lang="tr-TR" dirty="0"/>
              <a:t> çözünürlükte örnek alabilme</a:t>
            </a:r>
          </a:p>
          <a:p>
            <a:r>
              <a:rPr lang="tr-TR" dirty="0"/>
              <a:t>Maksimum örnekleme hızı 76.9 </a:t>
            </a:r>
            <a:r>
              <a:rPr lang="tr-TR" dirty="0" err="1"/>
              <a:t>kSPS</a:t>
            </a:r>
            <a:endParaRPr lang="tr-TR" dirty="0"/>
          </a:p>
          <a:p>
            <a:r>
              <a:rPr lang="tr-TR" dirty="0"/>
              <a:t>Çevrim sonrası kesme oluşturma</a:t>
            </a:r>
          </a:p>
          <a:p>
            <a:r>
              <a:rPr lang="tr-TR" dirty="0"/>
              <a:t>Sürekli ya da tek çalıştırma </a:t>
            </a:r>
            <a:r>
              <a:rPr lang="tr-TR" dirty="0" err="1"/>
              <a:t>modu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31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Arduino</a:t>
            </a:r>
            <a:r>
              <a:rPr lang="tr-TR" dirty="0"/>
              <a:t> </a:t>
            </a:r>
            <a:r>
              <a:rPr lang="tr-TR" dirty="0" err="1"/>
              <a:t>Uno</a:t>
            </a:r>
            <a:r>
              <a:rPr lang="tr-TR" dirty="0"/>
              <a:t> Bacak Bağlantıları</a:t>
            </a:r>
          </a:p>
        </p:txBody>
      </p:sp>
      <p:pic>
        <p:nvPicPr>
          <p:cNvPr id="4" name="Picture 2" descr="http://arduino-info.wikispaces.com/file/view/ArduinoUNO-900.jpg/421496636/ArduinoUNO-9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593" y="1689539"/>
            <a:ext cx="8995757" cy="50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24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Analog Karşılaştırıcılar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AIN0 ve AIN1 bacaklarındaki sinyalleri karşılaştırır.</a:t>
            </a:r>
          </a:p>
          <a:p>
            <a:r>
              <a:rPr lang="tr-TR" dirty="0"/>
              <a:t>AC0 AIN0 &gt; AIN1 olduğunda tetiklenir</a:t>
            </a:r>
          </a:p>
          <a:p>
            <a:r>
              <a:rPr lang="tr-TR" dirty="0"/>
              <a:t>AC0 sinyali yakalama işleminde kullanılabilir. </a:t>
            </a:r>
          </a:p>
          <a:p>
            <a:pPr lvl="1"/>
            <a:r>
              <a:rPr lang="tr-TR" dirty="0"/>
              <a:t>Uzaklık ölçer  darbe genişliği ölçülerek uzaklık ölçülebilir.</a:t>
            </a:r>
          </a:p>
          <a:p>
            <a:pPr lvl="1"/>
            <a:r>
              <a:rPr lang="tr-TR" dirty="0"/>
              <a:t>Darbe genişliğini hesaplayabilir.</a:t>
            </a:r>
          </a:p>
        </p:txBody>
      </p:sp>
    </p:spTree>
    <p:extLst>
      <p:ext uri="{BB962C8B-B14F-4D97-AF65-F5344CB8AC3E}">
        <p14:creationId xmlns:p14="http://schemas.microsoft.com/office/powerpoint/2010/main" val="35298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(SPI) </a:t>
            </a:r>
            <a:r>
              <a:rPr lang="tr-TR" dirty="0" err="1"/>
              <a:t>Serial</a:t>
            </a:r>
            <a:r>
              <a:rPr lang="tr-TR" dirty="0"/>
              <a:t> </a:t>
            </a:r>
            <a:r>
              <a:rPr lang="tr-TR" dirty="0" err="1"/>
              <a:t>Peripheral</a:t>
            </a:r>
            <a:r>
              <a:rPr lang="tr-TR" dirty="0"/>
              <a:t> </a:t>
            </a:r>
            <a:r>
              <a:rPr lang="tr-TR" dirty="0" err="1"/>
              <a:t>Interface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Yakın mesafedeki (genellikle kart üzerinde) haberleşmeye yarayan seri iletişim protokolüdür.</a:t>
            </a:r>
          </a:p>
          <a:p>
            <a:r>
              <a:rPr lang="tr-TR" dirty="0"/>
              <a:t>Master / </a:t>
            </a:r>
            <a:r>
              <a:rPr lang="tr-TR" dirty="0" err="1"/>
              <a:t>Slave</a:t>
            </a:r>
            <a:r>
              <a:rPr lang="tr-TR" dirty="0"/>
              <a:t> (Yöneten / Yönetilen) yapısı vardır.</a:t>
            </a:r>
          </a:p>
          <a:p>
            <a:r>
              <a:rPr lang="tr-TR" dirty="0"/>
              <a:t>3 kablolu bir </a:t>
            </a:r>
            <a:r>
              <a:rPr lang="tr-TR" dirty="0" err="1"/>
              <a:t>arayüzdür</a:t>
            </a:r>
            <a:r>
              <a:rPr lang="tr-TR" dirty="0"/>
              <a:t>.</a:t>
            </a:r>
          </a:p>
          <a:p>
            <a:r>
              <a:rPr lang="tr-TR" dirty="0" err="1"/>
              <a:t>Slave</a:t>
            </a:r>
            <a:r>
              <a:rPr lang="tr-TR" dirty="0"/>
              <a:t> adreslemesi SS (</a:t>
            </a:r>
            <a:r>
              <a:rPr lang="tr-TR" dirty="0" err="1"/>
              <a:t>Slave</a:t>
            </a:r>
            <a:r>
              <a:rPr lang="tr-TR" dirty="0"/>
              <a:t> Select) bacağı ile yapılır.</a:t>
            </a:r>
          </a:p>
        </p:txBody>
      </p:sp>
    </p:spTree>
    <p:extLst>
      <p:ext uri="{BB962C8B-B14F-4D97-AF65-F5344CB8AC3E}">
        <p14:creationId xmlns:p14="http://schemas.microsoft.com/office/powerpoint/2010/main" val="33462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(SPI) </a:t>
            </a:r>
            <a:r>
              <a:rPr lang="tr-TR" dirty="0" err="1"/>
              <a:t>Serial</a:t>
            </a:r>
            <a:r>
              <a:rPr lang="tr-TR" dirty="0"/>
              <a:t> </a:t>
            </a:r>
            <a:r>
              <a:rPr lang="tr-TR" dirty="0" err="1"/>
              <a:t>Peripheral</a:t>
            </a:r>
            <a:r>
              <a:rPr lang="tr-TR" dirty="0"/>
              <a:t> </a:t>
            </a:r>
            <a:r>
              <a:rPr lang="tr-TR" dirty="0" err="1"/>
              <a:t>Interface</a:t>
            </a:r>
            <a:endParaRPr lang="tr-TR" dirty="0"/>
          </a:p>
        </p:txBody>
      </p:sp>
      <p:pic>
        <p:nvPicPr>
          <p:cNvPr id="3074" name="Picture 2" descr="https://upload.wikimedia.org/wikipedia/commons/thumb/f/fc/SPI_three_slaves.svg/2000px-SPI_three_slav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53248"/>
            <a:ext cx="6201420" cy="49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96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I2C (Inter-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Yakın mesafedeki (genellikle kart üzerinde) haberleşmeye yarayan seri iletişim protokolüdür.</a:t>
            </a:r>
          </a:p>
          <a:p>
            <a:r>
              <a:rPr lang="tr-TR" dirty="0"/>
              <a:t>Master / </a:t>
            </a:r>
            <a:r>
              <a:rPr lang="tr-TR" dirty="0" err="1"/>
              <a:t>Slave</a:t>
            </a:r>
            <a:r>
              <a:rPr lang="tr-TR" dirty="0"/>
              <a:t> (Yöneten / Yönetilen) yapısı vardır.</a:t>
            </a:r>
          </a:p>
          <a:p>
            <a:r>
              <a:rPr lang="tr-TR" dirty="0"/>
              <a:t>Sadece 2 kablolu bir </a:t>
            </a:r>
            <a:r>
              <a:rPr lang="tr-TR" dirty="0" err="1"/>
              <a:t>arayüzdür</a:t>
            </a:r>
            <a:r>
              <a:rPr lang="tr-TR" dirty="0"/>
              <a:t> (TWI)</a:t>
            </a:r>
          </a:p>
          <a:p>
            <a:r>
              <a:rPr lang="tr-TR" dirty="0"/>
              <a:t>Bayt tabanlı bir iletişimdir.</a:t>
            </a:r>
          </a:p>
          <a:p>
            <a:r>
              <a:rPr lang="tr-TR" dirty="0" err="1"/>
              <a:t>Slave</a:t>
            </a:r>
            <a:r>
              <a:rPr lang="tr-TR" dirty="0"/>
              <a:t> </a:t>
            </a:r>
            <a:r>
              <a:rPr lang="tr-TR" dirty="0" err="1"/>
              <a:t>addresi</a:t>
            </a:r>
            <a:r>
              <a:rPr lang="tr-TR" dirty="0"/>
              <a:t> komut içerisinde gönderilir. </a:t>
            </a:r>
          </a:p>
        </p:txBody>
      </p:sp>
    </p:spTree>
    <p:extLst>
      <p:ext uri="{BB962C8B-B14F-4D97-AF65-F5344CB8AC3E}">
        <p14:creationId xmlns:p14="http://schemas.microsoft.com/office/powerpoint/2010/main" val="1290393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I2C (Inter-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)</a:t>
            </a:r>
          </a:p>
        </p:txBody>
      </p:sp>
      <p:pic>
        <p:nvPicPr>
          <p:cNvPr id="4098" name="Picture 2" descr="http://quick2wire.com/wp-content/uploads/2012/05/image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6" y="1714500"/>
            <a:ext cx="970849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90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SPI ve I2C BUS uygulamaları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E2PROM</a:t>
            </a:r>
          </a:p>
          <a:p>
            <a:r>
              <a:rPr lang="tr-TR" dirty="0"/>
              <a:t>IO Genişletme Entegreleri</a:t>
            </a:r>
          </a:p>
          <a:p>
            <a:r>
              <a:rPr lang="tr-TR" dirty="0"/>
              <a:t>Real Time </a:t>
            </a:r>
            <a:r>
              <a:rPr lang="tr-TR" dirty="0" err="1"/>
              <a:t>Clock</a:t>
            </a:r>
            <a:endParaRPr lang="tr-TR" dirty="0"/>
          </a:p>
          <a:p>
            <a:r>
              <a:rPr lang="tr-TR" dirty="0"/>
              <a:t>ADC &amp; DAC</a:t>
            </a:r>
          </a:p>
          <a:p>
            <a:r>
              <a:rPr lang="tr-TR" dirty="0"/>
              <a:t>Sıcaklık </a:t>
            </a:r>
            <a:r>
              <a:rPr lang="tr-TR" dirty="0" err="1"/>
              <a:t>Sensörü</a:t>
            </a:r>
            <a:endParaRPr lang="tr-TR" dirty="0"/>
          </a:p>
          <a:p>
            <a:r>
              <a:rPr lang="tr-TR" dirty="0" err="1"/>
              <a:t>Ultrasonik</a:t>
            </a:r>
            <a:r>
              <a:rPr lang="tr-TR" dirty="0"/>
              <a:t> Uzaklık </a:t>
            </a:r>
            <a:r>
              <a:rPr lang="tr-TR" dirty="0" err="1"/>
              <a:t>Sensörü</a:t>
            </a:r>
            <a:endParaRPr lang="tr-TR" dirty="0"/>
          </a:p>
          <a:p>
            <a:r>
              <a:rPr lang="tr-TR" dirty="0"/>
              <a:t>Pusula</a:t>
            </a:r>
          </a:p>
          <a:p>
            <a:r>
              <a:rPr lang="tr-TR" dirty="0" err="1"/>
              <a:t>Servo</a:t>
            </a:r>
            <a:r>
              <a:rPr lang="tr-TR" dirty="0"/>
              <a:t> Motor Denetleyicisi</a:t>
            </a:r>
          </a:p>
          <a:p>
            <a:r>
              <a:rPr lang="tr-TR" dirty="0"/>
              <a:t>LED Gösterge</a:t>
            </a:r>
          </a:p>
          <a:p>
            <a:pPr marL="0" indent="0">
              <a:buNone/>
            </a:pPr>
            <a:r>
              <a:rPr lang="tr-TR" dirty="0"/>
              <a:t>	ve daha birçok benzer uygulamada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563658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USART (Universal </a:t>
            </a:r>
            <a:r>
              <a:rPr lang="tr-TR" sz="3600" dirty="0" err="1"/>
              <a:t>Synchronous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Asynchronous</a:t>
            </a:r>
            <a:r>
              <a:rPr lang="tr-TR" sz="3600" dirty="0"/>
              <a:t> </a:t>
            </a:r>
            <a:r>
              <a:rPr lang="tr-TR" sz="3600" dirty="0" err="1"/>
              <a:t>Receiver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Transmitter</a:t>
            </a:r>
            <a:r>
              <a:rPr lang="tr-TR" sz="36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Full Dubleks İşletim</a:t>
            </a:r>
          </a:p>
          <a:p>
            <a:r>
              <a:rPr lang="tr-TR" dirty="0"/>
              <a:t>Yüksek çözünürlüklü Baud Rate Üreteci</a:t>
            </a:r>
          </a:p>
          <a:p>
            <a:r>
              <a:rPr lang="tr-TR" dirty="0"/>
              <a:t>Gerilim seviye dönüşümleri gerçekleştirildikten sonra RS232 seri terminal iletişimi gerçekleştirilebilir.</a:t>
            </a:r>
          </a:p>
        </p:txBody>
      </p:sp>
    </p:spTree>
    <p:extLst>
      <p:ext uri="{BB962C8B-B14F-4D97-AF65-F5344CB8AC3E}">
        <p14:creationId xmlns:p14="http://schemas.microsoft.com/office/powerpoint/2010/main" val="4231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Araştırma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25" y="1853248"/>
            <a:ext cx="5152125" cy="4195762"/>
          </a:xfrm>
        </p:spPr>
      </p:pic>
      <p:sp>
        <p:nvSpPr>
          <p:cNvPr id="5" name="Metin kutusu 4"/>
          <p:cNvSpPr txBox="1"/>
          <p:nvPr/>
        </p:nvSpPr>
        <p:spPr>
          <a:xfrm>
            <a:off x="646111" y="2152650"/>
            <a:ext cx="5707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Harvard ve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Neumann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mimarileri arasındaki farklar nedir?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Atmega328P hangi mimariyi kullanmaktadır?</a:t>
            </a:r>
          </a:p>
        </p:txBody>
      </p:sp>
    </p:spTree>
    <p:extLst>
      <p:ext uri="{BB962C8B-B14F-4D97-AF65-F5344CB8AC3E}">
        <p14:creationId xmlns:p14="http://schemas.microsoft.com/office/powerpoint/2010/main" val="111279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b.dy.fi/wp-content/uploads/2014/04/atmega-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58" y="0"/>
            <a:ext cx="5334200" cy="6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6948" y="914400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Atmega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328p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Mikrodenetleyici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82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Atmega</a:t>
            </a:r>
            <a:r>
              <a:rPr lang="tr-TR" dirty="0"/>
              <a:t> 328p Özellikleri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0" y="1322364"/>
            <a:ext cx="12192000" cy="5535636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High Performance, Low Power Atmel 8-Bit Microcontroller Family</a:t>
            </a:r>
            <a:endParaRPr lang="tr-TR" sz="1400" dirty="0"/>
          </a:p>
          <a:p>
            <a:pPr>
              <a:spcBef>
                <a:spcPts val="0"/>
              </a:spcBef>
            </a:pPr>
            <a:r>
              <a:rPr lang="en-US" sz="1400" dirty="0"/>
              <a:t>Advanced RISC Architecture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en-US" sz="1400" dirty="0"/>
              <a:t>131 Powerful Instructions – Most Single Clock Cycle Execution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en-US" sz="1400" dirty="0"/>
              <a:t>32 x 8 General Purpose Working Registers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en-US" sz="1400" dirty="0"/>
              <a:t> Fully Static Operation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en-US" sz="1400" dirty="0"/>
              <a:t>Up to 20 MIPS Throughput at 20MHz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en-US" sz="1400" dirty="0"/>
              <a:t>On-chip 2-cycle Multiplier</a:t>
            </a:r>
            <a:endParaRPr lang="tr-TR" sz="1400" dirty="0"/>
          </a:p>
          <a:p>
            <a:pPr>
              <a:spcBef>
                <a:spcPts val="0"/>
              </a:spcBef>
            </a:pPr>
            <a:r>
              <a:rPr lang="tr-TR" sz="1400" dirty="0"/>
              <a:t>High </a:t>
            </a:r>
            <a:r>
              <a:rPr lang="tr-TR" sz="1400" dirty="0" err="1"/>
              <a:t>Endurance</a:t>
            </a:r>
            <a:r>
              <a:rPr lang="tr-TR" sz="1400" dirty="0"/>
              <a:t> </a:t>
            </a:r>
            <a:r>
              <a:rPr lang="tr-TR" sz="1400" dirty="0" err="1"/>
              <a:t>Non-volatile</a:t>
            </a:r>
            <a:r>
              <a:rPr lang="tr-TR" sz="1400" dirty="0"/>
              <a:t> Memory </a:t>
            </a:r>
            <a:r>
              <a:rPr lang="tr-TR" sz="1400" dirty="0" err="1"/>
              <a:t>Segments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/>
              <a:t>32KBytes of </a:t>
            </a:r>
            <a:r>
              <a:rPr lang="tr-TR" sz="1400" dirty="0" err="1"/>
              <a:t>In-System</a:t>
            </a:r>
            <a:r>
              <a:rPr lang="tr-TR" sz="1400" dirty="0"/>
              <a:t> Self-</a:t>
            </a:r>
            <a:r>
              <a:rPr lang="tr-TR" sz="1400" dirty="0" err="1"/>
              <a:t>Programmable</a:t>
            </a:r>
            <a:r>
              <a:rPr lang="tr-TR" sz="1400" dirty="0"/>
              <a:t> Flash </a:t>
            </a:r>
            <a:r>
              <a:rPr lang="tr-TR" sz="1400" dirty="0" err="1"/>
              <a:t>prog</a:t>
            </a:r>
            <a:r>
              <a:rPr lang="tr-TR" sz="1400" dirty="0"/>
              <a:t>. </a:t>
            </a:r>
            <a:r>
              <a:rPr lang="tr-TR" sz="1400" dirty="0" err="1"/>
              <a:t>memory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/>
              <a:t>1KBytes EEPROM</a:t>
            </a:r>
          </a:p>
          <a:p>
            <a:pPr lvl="1">
              <a:spcBef>
                <a:spcPts val="0"/>
              </a:spcBef>
            </a:pPr>
            <a:r>
              <a:rPr lang="tr-TR" sz="1400" dirty="0"/>
              <a:t>2KBytes </a:t>
            </a:r>
            <a:r>
              <a:rPr lang="tr-TR" sz="1400" dirty="0" err="1"/>
              <a:t>Internal</a:t>
            </a:r>
            <a:r>
              <a:rPr lang="tr-TR" sz="1400" dirty="0"/>
              <a:t> SRAM</a:t>
            </a:r>
          </a:p>
          <a:p>
            <a:pPr lvl="1">
              <a:spcBef>
                <a:spcPts val="0"/>
              </a:spcBef>
            </a:pPr>
            <a:r>
              <a:rPr lang="tr-TR" sz="1400" dirty="0"/>
              <a:t>Write/</a:t>
            </a:r>
            <a:r>
              <a:rPr lang="tr-TR" sz="1400" dirty="0" err="1"/>
              <a:t>Erase</a:t>
            </a:r>
            <a:r>
              <a:rPr lang="tr-TR" sz="1400" dirty="0"/>
              <a:t> </a:t>
            </a:r>
            <a:r>
              <a:rPr lang="tr-TR" sz="1400" dirty="0" err="1"/>
              <a:t>Cycles</a:t>
            </a:r>
            <a:r>
              <a:rPr lang="tr-TR" sz="1400" dirty="0"/>
              <a:t>: 10,000 Flash/100,000 EEPROM</a:t>
            </a:r>
          </a:p>
          <a:p>
            <a:pPr lvl="1">
              <a:spcBef>
                <a:spcPts val="0"/>
              </a:spcBef>
            </a:pPr>
            <a:r>
              <a:rPr lang="tr-TR" sz="1400" dirty="0"/>
              <a:t>Data </a:t>
            </a:r>
            <a:r>
              <a:rPr lang="tr-TR" sz="1400" dirty="0" err="1"/>
              <a:t>retention</a:t>
            </a:r>
            <a:r>
              <a:rPr lang="tr-TR" sz="1400" dirty="0"/>
              <a:t>: 20 </a:t>
            </a:r>
            <a:r>
              <a:rPr lang="tr-TR" sz="1400" dirty="0" err="1"/>
              <a:t>years</a:t>
            </a:r>
            <a:r>
              <a:rPr lang="tr-TR" sz="1400" dirty="0"/>
              <a:t> at 85C/100 </a:t>
            </a:r>
            <a:r>
              <a:rPr lang="tr-TR" sz="1400" dirty="0" err="1"/>
              <a:t>years</a:t>
            </a:r>
            <a:r>
              <a:rPr lang="tr-TR" sz="1400" dirty="0"/>
              <a:t> at 25C(1)</a:t>
            </a:r>
          </a:p>
          <a:p>
            <a:pPr lvl="1">
              <a:spcBef>
                <a:spcPts val="0"/>
              </a:spcBef>
            </a:pPr>
            <a:r>
              <a:rPr lang="tr-TR" sz="1400" dirty="0" err="1"/>
              <a:t>Optional</a:t>
            </a:r>
            <a:r>
              <a:rPr lang="tr-TR" sz="1400" dirty="0"/>
              <a:t> </a:t>
            </a:r>
            <a:r>
              <a:rPr lang="tr-TR" sz="1400" dirty="0" err="1"/>
              <a:t>Boot</a:t>
            </a:r>
            <a:r>
              <a:rPr lang="tr-TR" sz="1400" dirty="0"/>
              <a:t> </a:t>
            </a:r>
            <a:r>
              <a:rPr lang="tr-TR" sz="1400" dirty="0" err="1"/>
              <a:t>Code</a:t>
            </a:r>
            <a:r>
              <a:rPr lang="tr-TR" sz="1400" dirty="0"/>
              <a:t> </a:t>
            </a:r>
            <a:r>
              <a:rPr lang="tr-TR" sz="1400" dirty="0" err="1"/>
              <a:t>Section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Independent</a:t>
            </a:r>
            <a:r>
              <a:rPr lang="tr-TR" sz="1400" dirty="0"/>
              <a:t> </a:t>
            </a:r>
            <a:r>
              <a:rPr lang="tr-TR" sz="1400" dirty="0" err="1"/>
              <a:t>Lock</a:t>
            </a:r>
            <a:r>
              <a:rPr lang="tr-TR" sz="1400" dirty="0"/>
              <a:t> </a:t>
            </a:r>
            <a:r>
              <a:rPr lang="tr-TR" sz="1400" dirty="0" err="1"/>
              <a:t>Bits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/>
              <a:t>Programming </a:t>
            </a:r>
            <a:r>
              <a:rPr lang="tr-TR" sz="1400" dirty="0" err="1"/>
              <a:t>Lock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Software Security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Atmel® </a:t>
            </a:r>
            <a:r>
              <a:rPr lang="en-US" sz="1400" dirty="0" err="1"/>
              <a:t>QTouch</a:t>
            </a:r>
            <a:r>
              <a:rPr lang="en-US" sz="1400" dirty="0"/>
              <a:t>® library support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Capacitive touch buttons, sliders and wheels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en-US" sz="1400" dirty="0" err="1"/>
              <a:t>QTouch</a:t>
            </a:r>
            <a:r>
              <a:rPr lang="en-US" sz="1400" dirty="0"/>
              <a:t> and </a:t>
            </a:r>
            <a:r>
              <a:rPr lang="en-US" sz="1400" dirty="0" err="1"/>
              <a:t>QMatrix</a:t>
            </a:r>
            <a:r>
              <a:rPr lang="en-US" sz="1400" dirty="0"/>
              <a:t>® acquisition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en-US" sz="1400" dirty="0"/>
              <a:t>Up to 64 sense channels</a:t>
            </a:r>
            <a:endParaRPr lang="tr-TR" sz="1400" dirty="0"/>
          </a:p>
          <a:p>
            <a:pPr>
              <a:spcBef>
                <a:spcPts val="0"/>
              </a:spcBef>
            </a:pPr>
            <a:r>
              <a:rPr lang="tr-TR" sz="1400" dirty="0"/>
              <a:t>Special </a:t>
            </a:r>
            <a:r>
              <a:rPr lang="tr-TR" sz="1400" dirty="0" err="1"/>
              <a:t>Microcontroller</a:t>
            </a:r>
            <a:r>
              <a:rPr lang="tr-TR" sz="1400" dirty="0"/>
              <a:t> </a:t>
            </a:r>
            <a:r>
              <a:rPr lang="tr-TR" sz="1400" dirty="0" err="1"/>
              <a:t>Features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 err="1"/>
              <a:t>Power</a:t>
            </a:r>
            <a:r>
              <a:rPr lang="tr-TR" sz="1400" dirty="0"/>
              <a:t>-on </a:t>
            </a:r>
            <a:r>
              <a:rPr lang="tr-TR" sz="1400" dirty="0" err="1"/>
              <a:t>Reset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Programmable</a:t>
            </a:r>
            <a:r>
              <a:rPr lang="tr-TR" sz="1400" dirty="0"/>
              <a:t> Brown-</a:t>
            </a:r>
            <a:r>
              <a:rPr lang="tr-TR" sz="1400" dirty="0" err="1"/>
              <a:t>out</a:t>
            </a:r>
            <a:r>
              <a:rPr lang="tr-TR" sz="1400" dirty="0"/>
              <a:t> </a:t>
            </a:r>
            <a:r>
              <a:rPr lang="tr-TR" sz="1400" dirty="0" err="1"/>
              <a:t>Detection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/>
              <a:t> </a:t>
            </a:r>
            <a:r>
              <a:rPr lang="tr-TR" sz="1400" dirty="0" err="1"/>
              <a:t>Internal</a:t>
            </a:r>
            <a:r>
              <a:rPr lang="tr-TR" sz="1400" dirty="0"/>
              <a:t> </a:t>
            </a:r>
            <a:r>
              <a:rPr lang="tr-TR" sz="1400" dirty="0" err="1"/>
              <a:t>Calibrated</a:t>
            </a:r>
            <a:r>
              <a:rPr lang="tr-TR" sz="1400" dirty="0"/>
              <a:t> </a:t>
            </a:r>
            <a:r>
              <a:rPr lang="tr-TR" sz="1400" dirty="0" err="1"/>
              <a:t>Oscillator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/>
              <a:t> </a:t>
            </a:r>
            <a:r>
              <a:rPr lang="tr-TR" sz="1400" dirty="0" err="1"/>
              <a:t>External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Internal</a:t>
            </a:r>
            <a:r>
              <a:rPr lang="tr-TR" sz="1400" dirty="0"/>
              <a:t> </a:t>
            </a:r>
            <a:r>
              <a:rPr lang="tr-TR" sz="1400" dirty="0" err="1"/>
              <a:t>Interrupt</a:t>
            </a:r>
            <a:r>
              <a:rPr lang="tr-TR" sz="1400" dirty="0"/>
              <a:t> </a:t>
            </a:r>
            <a:r>
              <a:rPr lang="tr-TR" sz="1400" dirty="0" err="1"/>
              <a:t>Sources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 err="1"/>
              <a:t>Six</a:t>
            </a:r>
            <a:r>
              <a:rPr lang="tr-TR" sz="1400" dirty="0"/>
              <a:t> </a:t>
            </a:r>
            <a:r>
              <a:rPr lang="tr-TR" sz="1400" dirty="0" err="1"/>
              <a:t>Sleep</a:t>
            </a:r>
            <a:r>
              <a:rPr lang="tr-TR" sz="1400" dirty="0"/>
              <a:t> </a:t>
            </a:r>
            <a:r>
              <a:rPr lang="tr-TR" sz="1400" dirty="0" err="1"/>
              <a:t>Modes</a:t>
            </a:r>
            <a:r>
              <a:rPr lang="tr-TR" sz="1400" dirty="0"/>
              <a:t>: </a:t>
            </a:r>
            <a:r>
              <a:rPr lang="tr-TR" sz="1400" dirty="0" err="1"/>
              <a:t>Idle</a:t>
            </a:r>
            <a:r>
              <a:rPr lang="tr-TR" sz="1400" dirty="0"/>
              <a:t>, ADC </a:t>
            </a:r>
            <a:r>
              <a:rPr lang="tr-TR" sz="1400" dirty="0" err="1"/>
              <a:t>Noise</a:t>
            </a:r>
            <a:r>
              <a:rPr lang="tr-TR" sz="1400" dirty="0"/>
              <a:t> </a:t>
            </a:r>
            <a:r>
              <a:rPr lang="tr-TR" sz="1400" dirty="0" err="1"/>
              <a:t>Reduction</a:t>
            </a:r>
            <a:r>
              <a:rPr lang="tr-TR" sz="1400" dirty="0"/>
              <a:t>, </a:t>
            </a:r>
            <a:r>
              <a:rPr lang="tr-TR" sz="1400" dirty="0" err="1"/>
              <a:t>Power-save</a:t>
            </a:r>
            <a:r>
              <a:rPr lang="tr-TR" sz="1400" dirty="0"/>
              <a:t>, </a:t>
            </a:r>
            <a:r>
              <a:rPr lang="tr-TR" sz="1400" dirty="0" err="1"/>
              <a:t>Power-down</a:t>
            </a:r>
            <a:r>
              <a:rPr lang="tr-TR" sz="1400" dirty="0"/>
              <a:t>, </a:t>
            </a:r>
            <a:r>
              <a:rPr lang="tr-TR" sz="1400" dirty="0" err="1"/>
              <a:t>Standby</a:t>
            </a:r>
            <a:r>
              <a:rPr lang="tr-TR" sz="1400" dirty="0"/>
              <a:t>,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Extended</a:t>
            </a:r>
            <a:r>
              <a:rPr lang="tr-TR" sz="1400" dirty="0"/>
              <a:t> </a:t>
            </a:r>
            <a:r>
              <a:rPr lang="tr-TR" sz="1400" dirty="0" err="1"/>
              <a:t>Standby</a:t>
            </a:r>
            <a:endParaRPr lang="tr-TR" sz="1400" dirty="0"/>
          </a:p>
          <a:p>
            <a:pPr>
              <a:spcBef>
                <a:spcPts val="0"/>
              </a:spcBef>
            </a:pPr>
            <a:r>
              <a:rPr lang="tr-TR" sz="1400" dirty="0" err="1"/>
              <a:t>Peripheral</a:t>
            </a:r>
            <a:r>
              <a:rPr lang="tr-TR" sz="1400" dirty="0"/>
              <a:t> </a:t>
            </a:r>
            <a:r>
              <a:rPr lang="tr-TR" sz="1400" dirty="0" err="1"/>
              <a:t>Features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 err="1"/>
              <a:t>Two</a:t>
            </a:r>
            <a:r>
              <a:rPr lang="tr-TR" sz="1400" dirty="0"/>
              <a:t> 8-bit </a:t>
            </a:r>
            <a:r>
              <a:rPr lang="tr-TR" sz="1400" dirty="0" err="1"/>
              <a:t>Timer</a:t>
            </a:r>
            <a:r>
              <a:rPr lang="tr-TR" sz="1400" dirty="0"/>
              <a:t>/</a:t>
            </a:r>
            <a:r>
              <a:rPr lang="tr-TR" sz="1400" dirty="0" err="1"/>
              <a:t>Counters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Separate</a:t>
            </a:r>
            <a:r>
              <a:rPr lang="tr-TR" sz="1400" dirty="0"/>
              <a:t> </a:t>
            </a:r>
            <a:r>
              <a:rPr lang="tr-TR" sz="1400" dirty="0" err="1"/>
              <a:t>Prescaler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Compare</a:t>
            </a:r>
            <a:r>
              <a:rPr lang="tr-TR" sz="1400" dirty="0"/>
              <a:t> </a:t>
            </a:r>
            <a:r>
              <a:rPr lang="tr-TR" sz="1400" dirty="0" err="1"/>
              <a:t>Mode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 err="1"/>
              <a:t>One</a:t>
            </a:r>
            <a:r>
              <a:rPr lang="tr-TR" sz="1400" dirty="0"/>
              <a:t> 16-bit </a:t>
            </a:r>
            <a:r>
              <a:rPr lang="tr-TR" sz="1400" dirty="0" err="1"/>
              <a:t>Timer</a:t>
            </a:r>
            <a:r>
              <a:rPr lang="tr-TR" sz="1400" dirty="0"/>
              <a:t>/Counter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Separate</a:t>
            </a:r>
            <a:r>
              <a:rPr lang="tr-TR" sz="1400" dirty="0"/>
              <a:t> </a:t>
            </a:r>
            <a:r>
              <a:rPr lang="tr-TR" sz="1400" dirty="0" err="1"/>
              <a:t>Prescaler</a:t>
            </a:r>
            <a:r>
              <a:rPr lang="tr-TR" sz="1400" dirty="0"/>
              <a:t>, </a:t>
            </a:r>
            <a:r>
              <a:rPr lang="tr-TR" sz="1400" dirty="0" err="1"/>
              <a:t>Compare</a:t>
            </a:r>
            <a:r>
              <a:rPr lang="tr-TR" sz="1400" dirty="0"/>
              <a:t> </a:t>
            </a:r>
            <a:r>
              <a:rPr lang="tr-TR" sz="1400" dirty="0" err="1"/>
              <a:t>Mode</a:t>
            </a:r>
            <a:r>
              <a:rPr lang="tr-TR" sz="1400" dirty="0"/>
              <a:t>,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Capture</a:t>
            </a:r>
            <a:r>
              <a:rPr lang="tr-TR" sz="1400" dirty="0"/>
              <a:t> </a:t>
            </a:r>
            <a:r>
              <a:rPr lang="tr-TR" sz="1400" dirty="0" err="1"/>
              <a:t>Mode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/>
              <a:t>Real Time Counter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Separate</a:t>
            </a:r>
            <a:r>
              <a:rPr lang="tr-TR" sz="1400" dirty="0"/>
              <a:t> </a:t>
            </a:r>
            <a:r>
              <a:rPr lang="tr-TR" sz="1400" dirty="0" err="1"/>
              <a:t>Oscillator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 err="1"/>
              <a:t>Six</a:t>
            </a:r>
            <a:r>
              <a:rPr lang="tr-TR" sz="1400" dirty="0"/>
              <a:t> PWM </a:t>
            </a:r>
            <a:r>
              <a:rPr lang="tr-TR" sz="1400" dirty="0" err="1"/>
              <a:t>Channels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/>
              <a:t>6-channel 10-bit ADC, </a:t>
            </a:r>
            <a:r>
              <a:rPr lang="tr-TR" sz="1400" dirty="0" err="1"/>
              <a:t>Temperature</a:t>
            </a:r>
            <a:r>
              <a:rPr lang="tr-TR" sz="1400" dirty="0"/>
              <a:t> </a:t>
            </a:r>
            <a:r>
              <a:rPr lang="tr-TR" sz="1400" dirty="0" err="1"/>
              <a:t>Measurement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 err="1"/>
              <a:t>Programmable</a:t>
            </a:r>
            <a:r>
              <a:rPr lang="tr-TR" sz="1400" dirty="0"/>
              <a:t> </a:t>
            </a:r>
            <a:r>
              <a:rPr lang="tr-TR" sz="1400" dirty="0" err="1"/>
              <a:t>Serial</a:t>
            </a:r>
            <a:r>
              <a:rPr lang="tr-TR" sz="1400" dirty="0"/>
              <a:t> USART</a:t>
            </a:r>
          </a:p>
          <a:p>
            <a:pPr lvl="1">
              <a:spcBef>
                <a:spcPts val="0"/>
              </a:spcBef>
            </a:pPr>
            <a:r>
              <a:rPr lang="tr-TR" sz="1400" dirty="0"/>
              <a:t> 	Master/</a:t>
            </a:r>
            <a:r>
              <a:rPr lang="tr-TR" sz="1400" dirty="0" err="1"/>
              <a:t>Slave</a:t>
            </a:r>
            <a:r>
              <a:rPr lang="tr-TR" sz="1400" dirty="0"/>
              <a:t> SPI </a:t>
            </a:r>
            <a:r>
              <a:rPr lang="tr-TR" sz="1400" dirty="0" err="1"/>
              <a:t>Serial</a:t>
            </a:r>
            <a:r>
              <a:rPr lang="tr-TR" sz="1400" dirty="0"/>
              <a:t> </a:t>
            </a:r>
            <a:r>
              <a:rPr lang="tr-TR" sz="1400" dirty="0" err="1"/>
              <a:t>Interface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 err="1"/>
              <a:t>Byte-oriented</a:t>
            </a:r>
            <a:r>
              <a:rPr lang="tr-TR" sz="1400" dirty="0"/>
              <a:t> 2-wire </a:t>
            </a:r>
            <a:r>
              <a:rPr lang="tr-TR" sz="1400" dirty="0" err="1"/>
              <a:t>Serial</a:t>
            </a:r>
            <a:r>
              <a:rPr lang="tr-TR" sz="1400" dirty="0"/>
              <a:t> </a:t>
            </a:r>
            <a:r>
              <a:rPr lang="tr-TR" sz="1400" dirty="0" err="1"/>
              <a:t>Interface</a:t>
            </a:r>
            <a:r>
              <a:rPr lang="tr-TR" sz="1400" dirty="0"/>
              <a:t> (</a:t>
            </a:r>
            <a:r>
              <a:rPr lang="tr-TR" sz="1400" dirty="0" err="1"/>
              <a:t>Philips</a:t>
            </a:r>
            <a:r>
              <a:rPr lang="tr-TR" sz="1400" dirty="0"/>
              <a:t> I2C </a:t>
            </a:r>
            <a:r>
              <a:rPr lang="tr-TR" sz="1400" dirty="0" err="1"/>
              <a:t>compatible</a:t>
            </a:r>
            <a:r>
              <a:rPr lang="tr-TR" sz="1400" dirty="0"/>
              <a:t>)</a:t>
            </a:r>
          </a:p>
          <a:p>
            <a:pPr lvl="1">
              <a:spcBef>
                <a:spcPts val="0"/>
              </a:spcBef>
            </a:pPr>
            <a:r>
              <a:rPr lang="tr-TR" sz="1400" dirty="0" err="1"/>
              <a:t>Programmable</a:t>
            </a:r>
            <a:r>
              <a:rPr lang="tr-TR" sz="1400" dirty="0"/>
              <a:t> </a:t>
            </a:r>
            <a:r>
              <a:rPr lang="tr-TR" sz="1400" dirty="0" err="1"/>
              <a:t>Watchdog</a:t>
            </a:r>
            <a:r>
              <a:rPr lang="tr-TR" sz="1400" dirty="0"/>
              <a:t> </a:t>
            </a:r>
            <a:r>
              <a:rPr lang="tr-TR" sz="1400" dirty="0" err="1"/>
              <a:t>Timer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Separate</a:t>
            </a:r>
            <a:r>
              <a:rPr lang="tr-TR" sz="1400" dirty="0"/>
              <a:t> On-</a:t>
            </a:r>
            <a:r>
              <a:rPr lang="tr-TR" sz="1400" dirty="0" err="1"/>
              <a:t>chip</a:t>
            </a:r>
            <a:r>
              <a:rPr lang="tr-TR" sz="1400" dirty="0"/>
              <a:t> </a:t>
            </a:r>
            <a:r>
              <a:rPr lang="tr-TR" sz="1400" dirty="0" err="1"/>
              <a:t>Oscillator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/>
              <a:t>On-</a:t>
            </a:r>
            <a:r>
              <a:rPr lang="tr-TR" sz="1400" dirty="0" err="1"/>
              <a:t>chip</a:t>
            </a:r>
            <a:r>
              <a:rPr lang="tr-TR" sz="1400" dirty="0"/>
              <a:t> Analog </a:t>
            </a:r>
            <a:r>
              <a:rPr lang="tr-TR" sz="1400" dirty="0" err="1"/>
              <a:t>Comparator</a:t>
            </a:r>
            <a:endParaRPr lang="tr-TR" sz="1400" dirty="0"/>
          </a:p>
          <a:p>
            <a:pPr lvl="1">
              <a:spcBef>
                <a:spcPts val="0"/>
              </a:spcBef>
            </a:pPr>
            <a:r>
              <a:rPr lang="tr-TR" sz="1400" dirty="0" err="1"/>
              <a:t>Interrupt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Wake-</a:t>
            </a:r>
            <a:r>
              <a:rPr lang="tr-TR" sz="1400" dirty="0" err="1"/>
              <a:t>up</a:t>
            </a:r>
            <a:r>
              <a:rPr lang="tr-TR" sz="1400" dirty="0"/>
              <a:t> on </a:t>
            </a:r>
            <a:r>
              <a:rPr lang="tr-TR" sz="1400" dirty="0" err="1"/>
              <a:t>Pin</a:t>
            </a:r>
            <a:r>
              <a:rPr lang="tr-TR" sz="1400" dirty="0"/>
              <a:t> </a:t>
            </a:r>
            <a:r>
              <a:rPr lang="tr-TR" sz="1400" dirty="0" err="1"/>
              <a:t>Change</a:t>
            </a:r>
            <a:endParaRPr lang="tr-TR" sz="1400" dirty="0"/>
          </a:p>
          <a:p>
            <a:pPr>
              <a:spcBef>
                <a:spcPts val="0"/>
              </a:spcBef>
            </a:pPr>
            <a:r>
              <a:rPr lang="tr-TR" sz="1400" dirty="0"/>
              <a:t>I/O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Packages</a:t>
            </a:r>
            <a:r>
              <a:rPr lang="tr-TR" sz="1400" dirty="0"/>
              <a:t> 23 </a:t>
            </a:r>
            <a:r>
              <a:rPr lang="tr-TR" sz="1400" dirty="0" err="1"/>
              <a:t>Programmable</a:t>
            </a:r>
            <a:r>
              <a:rPr lang="tr-TR" sz="1400" dirty="0"/>
              <a:t> I/O </a:t>
            </a:r>
            <a:r>
              <a:rPr lang="tr-TR" sz="1400" dirty="0" err="1"/>
              <a:t>Lines</a:t>
            </a:r>
            <a:endParaRPr lang="tr-TR" sz="1400" dirty="0"/>
          </a:p>
          <a:p>
            <a:pPr>
              <a:spcBef>
                <a:spcPts val="0"/>
              </a:spcBef>
            </a:pPr>
            <a:r>
              <a:rPr lang="tr-TR" sz="1400" dirty="0"/>
              <a:t>Operating </a:t>
            </a:r>
            <a:r>
              <a:rPr lang="tr-TR" sz="1400" dirty="0" err="1"/>
              <a:t>Voltage</a:t>
            </a:r>
            <a:r>
              <a:rPr lang="tr-TR" sz="1400" dirty="0"/>
              <a:t>: 1.8 - 5.5V</a:t>
            </a:r>
          </a:p>
          <a:p>
            <a:pPr>
              <a:spcBef>
                <a:spcPts val="0"/>
              </a:spcBef>
            </a:pPr>
            <a:r>
              <a:rPr lang="tr-TR" sz="1400" dirty="0" err="1"/>
              <a:t>Temperature</a:t>
            </a:r>
            <a:r>
              <a:rPr lang="tr-TR" sz="1400" dirty="0"/>
              <a:t> </a:t>
            </a:r>
            <a:r>
              <a:rPr lang="tr-TR" sz="1400" dirty="0" err="1"/>
              <a:t>Range</a:t>
            </a:r>
            <a:r>
              <a:rPr lang="tr-TR" sz="1400" dirty="0"/>
              <a:t>: -40C </a:t>
            </a:r>
            <a:r>
              <a:rPr lang="tr-TR" sz="1400" dirty="0" err="1"/>
              <a:t>to</a:t>
            </a:r>
            <a:r>
              <a:rPr lang="tr-TR" sz="1400" dirty="0"/>
              <a:t> 85C</a:t>
            </a:r>
          </a:p>
          <a:p>
            <a:pPr>
              <a:spcBef>
                <a:spcPts val="0"/>
              </a:spcBef>
            </a:pPr>
            <a:r>
              <a:rPr lang="tr-TR" sz="1400" dirty="0" err="1"/>
              <a:t>Power</a:t>
            </a:r>
            <a:r>
              <a:rPr lang="tr-TR" sz="1400" dirty="0"/>
              <a:t> </a:t>
            </a:r>
            <a:r>
              <a:rPr lang="tr-TR" sz="1400" dirty="0" err="1"/>
              <a:t>Consumption</a:t>
            </a:r>
            <a:r>
              <a:rPr lang="tr-TR" sz="1400" dirty="0"/>
              <a:t> at 1MHz, 1.8V, 25C</a:t>
            </a:r>
          </a:p>
          <a:p>
            <a:pPr lvl="1">
              <a:spcBef>
                <a:spcPts val="0"/>
              </a:spcBef>
            </a:pPr>
            <a:r>
              <a:rPr lang="tr-TR" sz="1400" dirty="0"/>
              <a:t>Active </a:t>
            </a:r>
            <a:r>
              <a:rPr lang="tr-TR" sz="1400" dirty="0" err="1"/>
              <a:t>Mode</a:t>
            </a:r>
            <a:r>
              <a:rPr lang="tr-TR" sz="1400" dirty="0"/>
              <a:t>: 0.2mA</a:t>
            </a:r>
          </a:p>
          <a:p>
            <a:pPr lvl="1">
              <a:spcBef>
                <a:spcPts val="0"/>
              </a:spcBef>
            </a:pPr>
            <a:r>
              <a:rPr lang="tr-TR" sz="1400" dirty="0" err="1"/>
              <a:t>Power-down</a:t>
            </a:r>
            <a:r>
              <a:rPr lang="tr-TR" sz="1400" dirty="0"/>
              <a:t> </a:t>
            </a:r>
            <a:r>
              <a:rPr lang="tr-TR" sz="1400" dirty="0" err="1"/>
              <a:t>Mode</a:t>
            </a:r>
            <a:r>
              <a:rPr lang="tr-TR" sz="1400" dirty="0"/>
              <a:t>: 0.1µA</a:t>
            </a:r>
          </a:p>
          <a:p>
            <a:pPr lvl="1">
              <a:spcBef>
                <a:spcPts val="0"/>
              </a:spcBef>
            </a:pPr>
            <a:r>
              <a:rPr lang="tr-TR" sz="1400" dirty="0" err="1"/>
              <a:t>Power-save</a:t>
            </a:r>
            <a:r>
              <a:rPr lang="tr-TR" sz="1400" dirty="0"/>
              <a:t> </a:t>
            </a:r>
            <a:r>
              <a:rPr lang="tr-TR" sz="1400" dirty="0" err="1"/>
              <a:t>Mode</a:t>
            </a:r>
            <a:r>
              <a:rPr lang="tr-TR" sz="1400" dirty="0"/>
              <a:t>: 0.75µA (</a:t>
            </a:r>
            <a:r>
              <a:rPr lang="tr-TR" sz="1400" dirty="0" err="1"/>
              <a:t>Including</a:t>
            </a:r>
            <a:r>
              <a:rPr lang="tr-TR" sz="1400" dirty="0"/>
              <a:t> 32kHz RTC)</a:t>
            </a:r>
          </a:p>
        </p:txBody>
      </p:sp>
    </p:spTree>
    <p:extLst>
      <p:ext uri="{BB962C8B-B14F-4D97-AF65-F5344CB8AC3E}">
        <p14:creationId xmlns:p14="http://schemas.microsoft.com/office/powerpoint/2010/main" val="122558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Atmega328P Entegre Bacakları</a:t>
            </a:r>
          </a:p>
        </p:txBody>
      </p:sp>
      <p:pic>
        <p:nvPicPr>
          <p:cNvPr id="5122" name="Picture 2" descr="https://arduino-info.wikispaces.com/file/view/ATMEGA328-900.jpg/421493080/ATMEGA328-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10" y="1132840"/>
            <a:ext cx="8088923" cy="57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2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Atmega328P Bacakları</a:t>
            </a:r>
          </a:p>
        </p:txBody>
      </p:sp>
      <p:pic>
        <p:nvPicPr>
          <p:cNvPr id="4" name="Picture 2" descr="http://eb.dy.fi/wp-content/uploads/2014/04/atmega-0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42" b="1183"/>
          <a:stretch/>
        </p:blipFill>
        <p:spPr bwMode="auto">
          <a:xfrm>
            <a:off x="6794697" y="2347461"/>
            <a:ext cx="5127142" cy="1842867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d32zx1or0t1x0y.cloudfront.net/2010/06/io_ports_intro_02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6" y="1853248"/>
            <a:ext cx="6221003" cy="46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rbest Form 6"/>
          <p:cNvSpPr/>
          <p:nvPr/>
        </p:nvSpPr>
        <p:spPr>
          <a:xfrm>
            <a:off x="6414868" y="3042762"/>
            <a:ext cx="2841674" cy="2548095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erbest Form 8"/>
          <p:cNvSpPr/>
          <p:nvPr/>
        </p:nvSpPr>
        <p:spPr>
          <a:xfrm>
            <a:off x="2813537" y="3173544"/>
            <a:ext cx="6288259" cy="1712086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erbest Form 9"/>
          <p:cNvSpPr/>
          <p:nvPr/>
        </p:nvSpPr>
        <p:spPr>
          <a:xfrm>
            <a:off x="3024554" y="3173545"/>
            <a:ext cx="6555543" cy="2917766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Serbest Form 11"/>
          <p:cNvSpPr/>
          <p:nvPr/>
        </p:nvSpPr>
        <p:spPr>
          <a:xfrm>
            <a:off x="2813538" y="3026350"/>
            <a:ext cx="5329308" cy="603116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Serbest Form 12"/>
          <p:cNvSpPr/>
          <p:nvPr/>
        </p:nvSpPr>
        <p:spPr>
          <a:xfrm>
            <a:off x="3024554" y="3066215"/>
            <a:ext cx="5495775" cy="2524642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Serbest Form 13"/>
          <p:cNvSpPr/>
          <p:nvPr/>
        </p:nvSpPr>
        <p:spPr>
          <a:xfrm rot="20619801" flipV="1">
            <a:off x="2880031" y="1256017"/>
            <a:ext cx="7404724" cy="2697917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Serbest Form 14"/>
          <p:cNvSpPr/>
          <p:nvPr/>
        </p:nvSpPr>
        <p:spPr>
          <a:xfrm rot="21062733" flipV="1">
            <a:off x="5741379" y="2251235"/>
            <a:ext cx="4188652" cy="871341"/>
          </a:xfrm>
          <a:custGeom>
            <a:avLst/>
            <a:gdLst>
              <a:gd name="connsiteX0" fmla="*/ 3587261 w 3644114"/>
              <a:gd name="connsiteY0" fmla="*/ 159793 h 2736206"/>
              <a:gd name="connsiteX1" fmla="*/ 3587261 w 3644114"/>
              <a:gd name="connsiteY1" fmla="*/ 230131 h 2736206"/>
              <a:gd name="connsiteX2" fmla="*/ 2996418 w 3644114"/>
              <a:gd name="connsiteY2" fmla="*/ 2368420 h 2736206"/>
              <a:gd name="connsiteX3" fmla="*/ 0 w 3644114"/>
              <a:gd name="connsiteY3" fmla="*/ 2734180 h 2736206"/>
              <a:gd name="connsiteX4" fmla="*/ 0 w 3644114"/>
              <a:gd name="connsiteY4" fmla="*/ 2734180 h 27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14" h="2736206">
                <a:moveTo>
                  <a:pt x="3587261" y="159793"/>
                </a:moveTo>
                <a:cubicBezTo>
                  <a:pt x="3636498" y="10909"/>
                  <a:pt x="3685735" y="-137974"/>
                  <a:pt x="3587261" y="230131"/>
                </a:cubicBezTo>
                <a:cubicBezTo>
                  <a:pt x="3488787" y="598236"/>
                  <a:pt x="3594295" y="1951079"/>
                  <a:pt x="2996418" y="2368420"/>
                </a:cubicBezTo>
                <a:cubicBezTo>
                  <a:pt x="2398541" y="2785761"/>
                  <a:pt x="0" y="2734180"/>
                  <a:pt x="0" y="2734180"/>
                </a:cubicBezTo>
                <a:lnTo>
                  <a:pt x="0" y="2734180"/>
                </a:ln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RISC İşlemciler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RISC (</a:t>
            </a:r>
            <a:r>
              <a:rPr lang="tr-TR" sz="2400" dirty="0" err="1"/>
              <a:t>Reduced</a:t>
            </a:r>
            <a:r>
              <a:rPr lang="tr-TR" sz="2400" dirty="0"/>
              <a:t> </a:t>
            </a:r>
            <a:r>
              <a:rPr lang="tr-TR" sz="2400" dirty="0" err="1"/>
              <a:t>Instruction</a:t>
            </a:r>
            <a:r>
              <a:rPr lang="tr-TR" sz="2400" dirty="0"/>
              <a:t> Set </a:t>
            </a:r>
            <a:r>
              <a:rPr lang="tr-TR" sz="2400" dirty="0" err="1"/>
              <a:t>Computer</a:t>
            </a:r>
            <a:r>
              <a:rPr lang="tr-TR" sz="2400" dirty="0"/>
              <a:t>) işlemciler CISC (</a:t>
            </a:r>
            <a:r>
              <a:rPr lang="tr-TR" sz="2400" dirty="0" err="1"/>
              <a:t>Complex</a:t>
            </a:r>
            <a:r>
              <a:rPr lang="tr-TR" sz="2400" dirty="0"/>
              <a:t> </a:t>
            </a:r>
            <a:r>
              <a:rPr lang="tr-TR" sz="2400" dirty="0" err="1"/>
              <a:t>Instruction</a:t>
            </a:r>
            <a:r>
              <a:rPr lang="tr-TR" sz="2400" dirty="0"/>
              <a:t> Set </a:t>
            </a:r>
            <a:r>
              <a:rPr lang="tr-TR" sz="2400" dirty="0" err="1"/>
              <a:t>Computer</a:t>
            </a:r>
            <a:r>
              <a:rPr lang="tr-TR" sz="2400" dirty="0"/>
              <a:t>) işlemcilere (ör: x86)  göre komut kümesi azaltılmıştır.</a:t>
            </a:r>
          </a:p>
          <a:p>
            <a:r>
              <a:rPr lang="tr-TR" sz="2400" dirty="0"/>
              <a:t>Azaltılmış komut kümesi daha kolay ve hızlı programlama</a:t>
            </a:r>
          </a:p>
          <a:p>
            <a:r>
              <a:rPr lang="tr-TR" sz="2400" dirty="0"/>
              <a:t>Kullanılan komutlar optimize edilmiştir.</a:t>
            </a:r>
          </a:p>
          <a:p>
            <a:r>
              <a:rPr lang="tr-TR" sz="2400" dirty="0"/>
              <a:t>Diğer RISC makineler; ARM, </a:t>
            </a:r>
            <a:r>
              <a:rPr lang="tr-TR" sz="2400" dirty="0" err="1"/>
              <a:t>PowerPC</a:t>
            </a:r>
            <a:r>
              <a:rPr lang="tr-TR" sz="2400" dirty="0"/>
              <a:t>, SPARC</a:t>
            </a:r>
          </a:p>
          <a:p>
            <a:r>
              <a:rPr lang="tr-TR" sz="2400" dirty="0"/>
              <a:t>1990’lı yılların ortasında popüler hale gelmiştir.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5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Microsoft Office PowerPoint</Application>
  <PresentationFormat>Widescreen</PresentationFormat>
  <Paragraphs>251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İyon</vt:lpstr>
      <vt:lpstr>Ders 6 Atmega328P Mikrodeneyleyicisi </vt:lpstr>
      <vt:lpstr>PowerPoint Presentation</vt:lpstr>
      <vt:lpstr>Arduino Uno Bacak Bağlantıları</vt:lpstr>
      <vt:lpstr>Arduino Uno Bacak Bağlantıları</vt:lpstr>
      <vt:lpstr>PowerPoint Presentation</vt:lpstr>
      <vt:lpstr>Atmega 328p Özellikleri</vt:lpstr>
      <vt:lpstr>Atmega328P Entegre Bacakları</vt:lpstr>
      <vt:lpstr>Atmega328P Bacakları</vt:lpstr>
      <vt:lpstr>RISC İşlemciler</vt:lpstr>
      <vt:lpstr>RISC işlemci İç Yapısı</vt:lpstr>
      <vt:lpstr>AVR (Advanced Virtual Risc) Kaydedicileri</vt:lpstr>
      <vt:lpstr>Flash Hafızası</vt:lpstr>
      <vt:lpstr>AVR SRAM</vt:lpstr>
      <vt:lpstr>AVR E2PROM</vt:lpstr>
      <vt:lpstr>Bellek Kontrollü Giriş-Çıkış Birimi</vt:lpstr>
      <vt:lpstr>Arithmetic Logic Unit (ALU) </vt:lpstr>
      <vt:lpstr>131Komut</vt:lpstr>
      <vt:lpstr>Komut İşletim Süreleri</vt:lpstr>
      <vt:lpstr>AVR Saat Sistemi</vt:lpstr>
      <vt:lpstr>Atmega328P Saat Sistemi</vt:lpstr>
      <vt:lpstr>Güç Yönetimi</vt:lpstr>
      <vt:lpstr>Reset Kaynakları</vt:lpstr>
      <vt:lpstr>Kesmeler (Interrupts)</vt:lpstr>
      <vt:lpstr>Kesme Vektörleri</vt:lpstr>
      <vt:lpstr>Sigortalar (Fuses)</vt:lpstr>
      <vt:lpstr>Atmega328P Çevresel Birimleri</vt:lpstr>
      <vt:lpstr>GPIO  (General Purpuse Input Output)</vt:lpstr>
      <vt:lpstr>Alternatif Port Fonksiyonları</vt:lpstr>
      <vt:lpstr>Alternatif Port Fonksiyonları</vt:lpstr>
      <vt:lpstr>Zamanlayıcılar ve Sayıcılar (Timers &amp; Counters)</vt:lpstr>
      <vt:lpstr>Zamanlayıcılar ve Sayıcılar (Timers &amp; Counters)</vt:lpstr>
      <vt:lpstr>Zamanlayıcı / Sayıcı Blok Diyagram</vt:lpstr>
      <vt:lpstr>Zamanlayıcı / Sayıcı Blok Diyagram</vt:lpstr>
      <vt:lpstr>Frekans Kontrolü</vt:lpstr>
      <vt:lpstr>PWM (Pulse Width Modulation)</vt:lpstr>
      <vt:lpstr>Fast PWM Mod</vt:lpstr>
      <vt:lpstr>Fast PWM Mode</vt:lpstr>
      <vt:lpstr>Timer 1 Capture (Yakalama) Mod</vt:lpstr>
      <vt:lpstr>Analog to Digital Converters (ADC)</vt:lpstr>
      <vt:lpstr>Analog Karşılaştırıcılar</vt:lpstr>
      <vt:lpstr>(SPI) Serial Peripheral Interface</vt:lpstr>
      <vt:lpstr>(SPI) Serial Peripheral Interface</vt:lpstr>
      <vt:lpstr>I2C (Inter-Integrated Circuit)</vt:lpstr>
      <vt:lpstr>I2C (Inter-Integrated Circuit)</vt:lpstr>
      <vt:lpstr>SPI ve I2C BUS uygulamaları</vt:lpstr>
      <vt:lpstr>USART (Universal Synchronous and Asynchronous Receiver and Transmitter)</vt:lpstr>
      <vt:lpstr>Araştırma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6 Atmega328P Mikrodeneyleyicisi </dc:title>
  <dc:creator>Gokhan.Manav</dc:creator>
  <cp:lastModifiedBy>Gokhan.Manav</cp:lastModifiedBy>
  <cp:revision>1</cp:revision>
  <dcterms:created xsi:type="dcterms:W3CDTF">2018-02-09T08:22:01Z</dcterms:created>
  <dcterms:modified xsi:type="dcterms:W3CDTF">2018-02-09T08:22:19Z</dcterms:modified>
</cp:coreProperties>
</file>