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6" r:id="rId2"/>
    <p:sldId id="260" r:id="rId3"/>
    <p:sldId id="267" r:id="rId4"/>
    <p:sldId id="259" r:id="rId5"/>
    <p:sldId id="264" r:id="rId6"/>
    <p:sldId id="268" r:id="rId7"/>
    <p:sldId id="270" r:id="rId8"/>
    <p:sldId id="27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/>
              <a:t>Genel tekrar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endParaRPr lang="tr-TR" dirty="0" smtClean="0"/>
          </a:p>
          <a:p>
            <a:pPr marL="0" indent="0" algn="ctr">
              <a:buNone/>
            </a:pPr>
            <a:r>
              <a:rPr lang="tr-TR" sz="2800" dirty="0" smtClean="0"/>
              <a:t>HAFTA </a:t>
            </a:r>
            <a:r>
              <a:rPr lang="tr-TR" sz="2800" dirty="0" smtClean="0"/>
              <a:t>12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840480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51578" y="562782"/>
            <a:ext cx="9603275" cy="99275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İşletme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Toplumun </a:t>
            </a:r>
            <a:r>
              <a:rPr lang="tr-TR" dirty="0"/>
              <a:t>ihtiyaçlarını karşılamak için üretim faktörlerini (emek, sermaye, doğa, girişimci ve bilgi) bir araya getirerek ve kullanarak iktisadi mal ve hizmet üreten, ekonomik (en az çabayla en çok verim almaya </a:t>
            </a:r>
            <a:r>
              <a:rPr lang="tr-TR" dirty="0" smtClean="0"/>
              <a:t>çalışan</a:t>
            </a:r>
            <a:r>
              <a:rPr lang="tr-TR" dirty="0"/>
              <a:t>) yapılardır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/>
              <a:t>İşletmenin faaliyet konusunu oluşturan mal ve hizmetler, iktisadi mal ve hizmetlerdir.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8771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>İktisadi </a:t>
            </a:r>
            <a:r>
              <a:rPr lang="tr-TR" sz="2400" dirty="0"/>
              <a:t>mal ve hizmetler için şu özellikler önem taşımaktadır.</a:t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İktisadi </a:t>
            </a:r>
            <a:r>
              <a:rPr lang="tr-TR" dirty="0"/>
              <a:t>mallar ihtiyaca göre kıttırlar. Doğada sınırsız olarak bulunmazlar. Bulunanlar bile tükenme aşamasına geldiklerinde bir ekonomik mal veya hizmet konusu </a:t>
            </a:r>
            <a:r>
              <a:rPr lang="tr-TR" dirty="0" smtClean="0"/>
              <a:t>olabilirler.</a:t>
            </a:r>
          </a:p>
          <a:p>
            <a:r>
              <a:rPr lang="tr-TR" dirty="0" smtClean="0"/>
              <a:t>Ekonomik </a:t>
            </a:r>
            <a:r>
              <a:rPr lang="tr-TR" dirty="0"/>
              <a:t>mallar, talep eden kişinin ihtiyacını gidermek için vardır. Bu nedenle fayda yaratırlar. </a:t>
            </a:r>
            <a:endParaRPr lang="tr-TR" dirty="0" smtClean="0"/>
          </a:p>
          <a:p>
            <a:r>
              <a:rPr lang="tr-TR" dirty="0" smtClean="0"/>
              <a:t>İktisadi </a:t>
            </a:r>
            <a:r>
              <a:rPr lang="tr-TR" dirty="0"/>
              <a:t>mallar doğada hazır bulundukları durumlarıyla değil, ancak belirli çabalar harcandıktan sonra insan ihtiyaçlarını karşılayabilecek duruma </a:t>
            </a:r>
            <a:r>
              <a:rPr lang="tr-TR" dirty="0" smtClean="0"/>
              <a:t>gelirler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9358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smtClean="0"/>
              <a:t>İktisadilik </a:t>
            </a:r>
            <a:r>
              <a:rPr lang="tr-TR" sz="2800" dirty="0"/>
              <a:t>prensibi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/>
              <a:t>İktisadilik prensibi, iki alt prensipten oluşmaktadır. Bunlar;  tutumluluk ve talebe dönüklük prensipleridir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/>
              <a:t>1- Tutumluluk </a:t>
            </a:r>
            <a:r>
              <a:rPr lang="tr-TR" dirty="0"/>
              <a:t>prensibi, maksimum veya minimum prensibi şeklinde ortaya çıkmaktadır. </a:t>
            </a:r>
          </a:p>
          <a:p>
            <a:pPr marL="0" indent="0">
              <a:buNone/>
            </a:pPr>
            <a:r>
              <a:rPr lang="tr-TR" dirty="0" smtClean="0"/>
              <a:t>• Maksimum </a:t>
            </a:r>
            <a:r>
              <a:rPr lang="tr-TR" dirty="0"/>
              <a:t>prensibi, işletmeye ayrılan belirli miktardaki kaynaklarla üretilecek  mal ve hizmet miktarlarının, maksimum kılınmasının hedeflendiğini ifade etmektedir. </a:t>
            </a:r>
          </a:p>
          <a:p>
            <a:pPr marL="0" indent="0">
              <a:buNone/>
            </a:pPr>
            <a:r>
              <a:rPr lang="tr-TR" dirty="0" smtClean="0"/>
              <a:t>• Minimum </a:t>
            </a:r>
            <a:r>
              <a:rPr lang="tr-TR" dirty="0"/>
              <a:t>prensibinde ise, bunun tersine, belirli seviyedeki mal ve hizmet üretimi için harcanacak kaynak miktarının minimum kılınması hedefi anlatılmaktadır.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2- Talebe </a:t>
            </a:r>
            <a:r>
              <a:rPr lang="tr-TR" dirty="0"/>
              <a:t>dönüklük alt prensibi ise işletme için, esas itibarıyla çok farklı insan ihtiyaçlarının karşılanmasında hangi mal ve hizmetlerin, hangi seviyelerde üretilmesi konusunda bir seçim ölçütüdür.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3471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2800" dirty="0"/>
              <a:t/>
            </a:r>
            <a:br>
              <a:rPr lang="tr-TR" sz="2800" dirty="0"/>
            </a:br>
            <a:r>
              <a:rPr lang="tr-TR" dirty="0"/>
              <a:t>Maliyetler   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tr-TR" sz="2500" dirty="0" smtClean="0"/>
              <a:t>Maliyet</a:t>
            </a:r>
            <a:r>
              <a:rPr lang="tr-TR" sz="2500" dirty="0"/>
              <a:t>: Bir amaca ulaşmak için katlanılan ekonomik fedakârlıkların tümüdür. Amaç, satış gelirini maksimize etmek olduğunda (iktisadilik prensibi açısından nimet tarafı) maliyet, bunun için katlanılması gereken her şey olarak tanımlanabilir.</a:t>
            </a:r>
          </a:p>
          <a:p>
            <a:pPr marL="0" indent="0">
              <a:buNone/>
            </a:pPr>
            <a:r>
              <a:rPr lang="tr-TR" sz="2500" dirty="0" smtClean="0"/>
              <a:t>Maliyet </a:t>
            </a:r>
            <a:r>
              <a:rPr lang="tr-TR" sz="2500" dirty="0"/>
              <a:t>Çeşitleri:</a:t>
            </a:r>
          </a:p>
          <a:p>
            <a:r>
              <a:rPr lang="tr-TR" sz="2500" dirty="0"/>
              <a:t>•	Sabit maliyet – Değişken maliyet</a:t>
            </a:r>
          </a:p>
          <a:p>
            <a:r>
              <a:rPr lang="tr-TR" sz="2500" dirty="0"/>
              <a:t>•	Toplam maliyet – birim maliyet</a:t>
            </a:r>
          </a:p>
          <a:p>
            <a:r>
              <a:rPr lang="tr-TR" sz="2500" dirty="0"/>
              <a:t>•	Gerçek (fiili) maliyet – fırsat (alternatif) maliyeti</a:t>
            </a:r>
          </a:p>
          <a:p>
            <a:r>
              <a:rPr lang="tr-TR" sz="2500" dirty="0"/>
              <a:t>•	Fiili maliyet – tahmini maliyet</a:t>
            </a:r>
          </a:p>
          <a:p>
            <a:r>
              <a:rPr lang="tr-TR" sz="2500" dirty="0"/>
              <a:t>•	Batık maliyet – farklılaşan maliyet</a:t>
            </a:r>
          </a:p>
          <a:p>
            <a:r>
              <a:rPr lang="tr-TR" sz="2500" dirty="0"/>
              <a:t>•	Üretim faktörlerine göre maliyetler</a:t>
            </a:r>
          </a:p>
          <a:p>
            <a:r>
              <a:rPr lang="tr-TR" sz="2500" dirty="0"/>
              <a:t>•	Nakit çıkışı gerektiren ve gerektirmeyen maliyetler</a:t>
            </a:r>
          </a:p>
          <a:p>
            <a:r>
              <a:rPr lang="tr-TR" sz="2500" dirty="0"/>
              <a:t>•	Standart Maliyet – Fiili (Gerçek) Maliyet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6506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>İşletmenin Temel Amaçları</a:t>
            </a:r>
            <a:br>
              <a:rPr lang="tr-TR" sz="2400" dirty="0"/>
            </a:br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r>
              <a:rPr lang="tr-TR" dirty="0" smtClean="0"/>
              <a:t>1- Karlılık</a:t>
            </a:r>
          </a:p>
          <a:p>
            <a:r>
              <a:rPr lang="tr-TR" dirty="0" smtClean="0"/>
              <a:t>2- Süreklilik</a:t>
            </a:r>
          </a:p>
          <a:p>
            <a:r>
              <a:rPr lang="tr-TR" dirty="0" smtClean="0"/>
              <a:t>3- Toplumsal Fayda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4518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000" dirty="0"/>
              <a:t/>
            </a:r>
            <a:br>
              <a:rPr lang="tr-TR" sz="2000" dirty="0"/>
            </a:br>
            <a:r>
              <a:rPr lang="tr-TR" sz="2000" dirty="0" smtClean="0"/>
              <a:t>İŞLETME </a:t>
            </a:r>
            <a:r>
              <a:rPr lang="tr-TR" sz="2000" dirty="0"/>
              <a:t>ve ÇEVRESİ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İşletme </a:t>
            </a:r>
            <a:r>
              <a:rPr lang="tr-TR" dirty="0"/>
              <a:t>Dış Çevresi</a:t>
            </a:r>
          </a:p>
          <a:p>
            <a:r>
              <a:rPr lang="tr-TR" dirty="0"/>
              <a:t>•	Ekonomik Çevre</a:t>
            </a:r>
          </a:p>
          <a:p>
            <a:r>
              <a:rPr lang="tr-TR" dirty="0"/>
              <a:t>•	</a:t>
            </a:r>
            <a:r>
              <a:rPr lang="tr-TR" dirty="0" err="1"/>
              <a:t>Sosyo</a:t>
            </a:r>
            <a:r>
              <a:rPr lang="tr-TR" dirty="0"/>
              <a:t>-Kültürel Çevre</a:t>
            </a:r>
          </a:p>
          <a:p>
            <a:r>
              <a:rPr lang="tr-TR" dirty="0"/>
              <a:t>•	Politik Çevre</a:t>
            </a:r>
          </a:p>
          <a:p>
            <a:r>
              <a:rPr lang="tr-TR" dirty="0"/>
              <a:t>•	Teknolojik Çevre</a:t>
            </a:r>
          </a:p>
          <a:p>
            <a:r>
              <a:rPr lang="tr-TR" dirty="0"/>
              <a:t>•	Yasal Çevre</a:t>
            </a:r>
          </a:p>
          <a:p>
            <a:r>
              <a:rPr lang="tr-TR" dirty="0"/>
              <a:t>•	Doğal Çevre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5413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/>
              <a:t>İŞLETME TÜRLERİ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10225414" cy="3450613"/>
          </a:xfrm>
        </p:spPr>
        <p:txBody>
          <a:bodyPr>
            <a:normAutofit/>
          </a:bodyPr>
          <a:lstStyle/>
          <a:p>
            <a:r>
              <a:rPr lang="tr-TR" dirty="0"/>
              <a:t>Hukuki Yapılarına Göre İşletmeler</a:t>
            </a:r>
          </a:p>
          <a:p>
            <a:r>
              <a:rPr lang="tr-TR" dirty="0" smtClean="0"/>
              <a:t>İşletmelerin </a:t>
            </a:r>
            <a:r>
              <a:rPr lang="tr-TR" dirty="0" err="1"/>
              <a:t>Uluslararasılaşma</a:t>
            </a:r>
            <a:r>
              <a:rPr lang="tr-TR" dirty="0"/>
              <a:t> Dereceleri </a:t>
            </a:r>
            <a:r>
              <a:rPr lang="tr-TR" dirty="0" smtClean="0"/>
              <a:t>(</a:t>
            </a:r>
            <a:r>
              <a:rPr lang="tr-TR" dirty="0"/>
              <a:t>Pazar Alanları) Bakımından Sınıflandırılması </a:t>
            </a:r>
          </a:p>
          <a:p>
            <a:r>
              <a:rPr lang="tr-TR" dirty="0" smtClean="0"/>
              <a:t>Büyüklüklerine </a:t>
            </a:r>
            <a:r>
              <a:rPr lang="tr-TR" dirty="0"/>
              <a:t>Göre İşletmeler</a:t>
            </a:r>
          </a:p>
          <a:p>
            <a:r>
              <a:rPr lang="tr-TR" dirty="0" smtClean="0"/>
              <a:t>Mülkiyet Yapılarına Göre İşletmeler</a:t>
            </a:r>
          </a:p>
          <a:p>
            <a:r>
              <a:rPr lang="tr-TR" dirty="0" smtClean="0"/>
              <a:t>İşletmelerin İşletmeler arası Anlaşmalar Bakımından Sınıflandırılması</a:t>
            </a:r>
          </a:p>
          <a:p>
            <a:r>
              <a:rPr lang="tr-TR" dirty="0" smtClean="0"/>
              <a:t>Faaliyet </a:t>
            </a:r>
            <a:r>
              <a:rPr lang="tr-TR" dirty="0"/>
              <a:t>Alanlarına ve Ürettikleri </a:t>
            </a:r>
            <a:r>
              <a:rPr lang="tr-TR" dirty="0" smtClean="0"/>
              <a:t>Malın Niteliğine </a:t>
            </a:r>
            <a:r>
              <a:rPr lang="tr-TR" dirty="0"/>
              <a:t>Göre İşletmeler</a:t>
            </a:r>
          </a:p>
          <a:p>
            <a:r>
              <a:rPr lang="tr-TR" dirty="0" smtClean="0"/>
              <a:t>Teknik </a:t>
            </a:r>
            <a:r>
              <a:rPr lang="tr-TR" dirty="0"/>
              <a:t>Özelliklerine Göre İşletmeler</a:t>
            </a:r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3048000" y="29673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1-</a:t>
            </a: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274527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TM10001114[[fn=Galeri]]</Template>
  <TotalTime>337</TotalTime>
  <Words>431</Words>
  <Application>Microsoft Office PowerPoint</Application>
  <PresentationFormat>Geniş ekran</PresentationFormat>
  <Paragraphs>54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Gallery</vt:lpstr>
      <vt:lpstr>Genel tekrar</vt:lpstr>
      <vt:lpstr> İşletme  </vt:lpstr>
      <vt:lpstr> İktisadi mal ve hizmetler için şu özellikler önem taşımaktadır. </vt:lpstr>
      <vt:lpstr> İktisadilik prensibi</vt:lpstr>
      <vt:lpstr> Maliyetler     </vt:lpstr>
      <vt:lpstr> İşletmenin Temel Amaçları   </vt:lpstr>
      <vt:lpstr> İŞLETME ve ÇEVRESİ</vt:lpstr>
      <vt:lpstr> İŞLETME TÜRLERİ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1</dc:title>
  <dc:creator>MEHMET ARCAN TUZCU</dc:creator>
  <cp:lastModifiedBy>MEHMET ARCAN TUZCU</cp:lastModifiedBy>
  <cp:revision>19</cp:revision>
  <dcterms:created xsi:type="dcterms:W3CDTF">2020-01-16T09:17:34Z</dcterms:created>
  <dcterms:modified xsi:type="dcterms:W3CDTF">2020-01-17T08:19:16Z</dcterms:modified>
</cp:coreProperties>
</file>