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337659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124823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4262464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4233904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1693744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3185533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3887430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24976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1995908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4101197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1C9A71-CD1E-4C98-8D17-1706DE279C43}" type="datetimeFigureOut">
              <a:rPr lang="tr-TR" smtClean="0"/>
              <a:t>5.2.2020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108EEABE-3983-4C68-89D1-5A826C09E57E}" type="slidenum">
              <a:rPr lang="tr-TR" smtClean="0"/>
              <a:t>‹#›</a:t>
            </a:fld>
            <a:endParaRPr lang="tr-TR" dirty="0"/>
          </a:p>
        </p:txBody>
      </p:sp>
    </p:spTree>
    <p:extLst>
      <p:ext uri="{BB962C8B-B14F-4D97-AF65-F5344CB8AC3E}">
        <p14:creationId xmlns:p14="http://schemas.microsoft.com/office/powerpoint/2010/main" val="1186427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9A71-CD1E-4C98-8D17-1706DE279C43}" type="datetimeFigureOut">
              <a:rPr lang="tr-TR" smtClean="0"/>
              <a:t>5.2.2020</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EEABE-3983-4C68-89D1-5A826C09E57E}" type="slidenum">
              <a:rPr lang="tr-TR" smtClean="0"/>
              <a:t>‹#›</a:t>
            </a:fld>
            <a:endParaRPr lang="tr-TR" dirty="0"/>
          </a:p>
        </p:txBody>
      </p:sp>
    </p:spTree>
    <p:extLst>
      <p:ext uri="{BB962C8B-B14F-4D97-AF65-F5344CB8AC3E}">
        <p14:creationId xmlns:p14="http://schemas.microsoft.com/office/powerpoint/2010/main" val="3608094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nl.wikipedia.org/wiki/Syntaxis_(taalkunde)" TargetMode="External"/><Relationship Id="rId3" Type="http://schemas.openxmlformats.org/officeDocument/2006/relationships/hyperlink" Target="https://nl.wikipedia.org/wiki/Functiewoord" TargetMode="External"/><Relationship Id="rId7" Type="http://schemas.openxmlformats.org/officeDocument/2006/relationships/hyperlink" Target="https://nl.wikipedia.org/wiki/Getal_(taalkunde)" TargetMode="External"/><Relationship Id="rId2" Type="http://schemas.openxmlformats.org/officeDocument/2006/relationships/hyperlink" Target="https://nl.wikipedia.org/wiki/Taalkundige_benoeming" TargetMode="External"/><Relationship Id="rId1" Type="http://schemas.openxmlformats.org/officeDocument/2006/relationships/slideLayout" Target="../slideLayouts/slideLayout2.xml"/><Relationship Id="rId6" Type="http://schemas.openxmlformats.org/officeDocument/2006/relationships/hyperlink" Target="https://nl.wikipedia.org/wiki/Geslacht_(taalkunde)" TargetMode="External"/><Relationship Id="rId5" Type="http://schemas.openxmlformats.org/officeDocument/2006/relationships/hyperlink" Target="https://nl.wikipedia.org/wiki/Woordsoort" TargetMode="External"/><Relationship Id="rId4" Type="http://schemas.openxmlformats.org/officeDocument/2006/relationships/hyperlink" Target="https://nl.wikipedia.org/wiki/Zelfstandig_naamwoord"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onzetaal.nl/taaladvies/advies/werkwoord" TargetMode="External"/><Relationship Id="rId2" Type="http://schemas.openxmlformats.org/officeDocument/2006/relationships/hyperlink" Target="https://onzetaal.nl/taaladvies/advies/zelfstandig-naamwoord" TargetMode="External"/><Relationship Id="rId1" Type="http://schemas.openxmlformats.org/officeDocument/2006/relationships/slideLayout" Target="../slideLayouts/slideLayout2.xml"/><Relationship Id="rId4" Type="http://schemas.openxmlformats.org/officeDocument/2006/relationships/hyperlink" Target="https://onzetaal.nl/taaladvies/advies/bijvoeglijk-naamwoord"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ans.ruhosting.nl/e-ans/03/03/02/03/body.html" TargetMode="External"/><Relationship Id="rId2" Type="http://schemas.openxmlformats.org/officeDocument/2006/relationships/hyperlink" Target="http://ans.ruhosting.nl/e-ans/03/03/02/02/body.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aal-oefenen.nl/instruction/taal/woordsoorten/woordsoorten/lidwoorden" TargetMode="External"/><Relationship Id="rId2" Type="http://schemas.openxmlformats.org/officeDocument/2006/relationships/hyperlink" Target="https://nl.wikipedia.org/wiki/Lidwoord" TargetMode="External"/><Relationship Id="rId1" Type="http://schemas.openxmlformats.org/officeDocument/2006/relationships/slideLayout" Target="../slideLayouts/slideLayout2.xml"/><Relationship Id="rId4" Type="http://schemas.openxmlformats.org/officeDocument/2006/relationships/hyperlink" Target="https://onzetaal.nl/taaladvies/lidwoord"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nl.wikipedia.org/wiki/Frankische_Rijk" TargetMode="External"/><Relationship Id="rId13" Type="http://schemas.openxmlformats.org/officeDocument/2006/relationships/hyperlink" Target="https://nl.wikipedia.org/wiki/Russisch" TargetMode="External"/><Relationship Id="rId3" Type="http://schemas.openxmlformats.org/officeDocument/2006/relationships/hyperlink" Target="https://nl.wikipedia.org/wiki/Indo-Europese_talen" TargetMode="External"/><Relationship Id="rId7" Type="http://schemas.openxmlformats.org/officeDocument/2006/relationships/hyperlink" Target="https://nl.wikipedia.org/wiki/Oudgrieks" TargetMode="External"/><Relationship Id="rId12" Type="http://schemas.openxmlformats.org/officeDocument/2006/relationships/hyperlink" Target="https://nl.wikipedia.org/wiki/Keltische_talen" TargetMode="External"/><Relationship Id="rId17" Type="http://schemas.openxmlformats.org/officeDocument/2006/relationships/hyperlink" Target="https://nl.wikipedia.org/wiki/Cliticum" TargetMode="External"/><Relationship Id="rId2" Type="http://schemas.openxmlformats.org/officeDocument/2006/relationships/hyperlink" Target="https://nl.wikipedia.org/wiki/Lijst_van_talen_van_de_wereld" TargetMode="External"/><Relationship Id="rId16" Type="http://schemas.openxmlformats.org/officeDocument/2006/relationships/hyperlink" Target="https://nl.wikipedia.org/wiki/Malayo-Polynesische_talen" TargetMode="External"/><Relationship Id="rId1" Type="http://schemas.openxmlformats.org/officeDocument/2006/relationships/slideLayout" Target="../slideLayouts/slideLayout2.xml"/><Relationship Id="rId6" Type="http://schemas.openxmlformats.org/officeDocument/2006/relationships/hyperlink" Target="https://nl.wikipedia.org/wiki/Aanwijzend_voornaamwoord" TargetMode="External"/><Relationship Id="rId11" Type="http://schemas.openxmlformats.org/officeDocument/2006/relationships/hyperlink" Target="https://nl.wikipedia.org/wiki/Hongaars" TargetMode="External"/><Relationship Id="rId5" Type="http://schemas.openxmlformats.org/officeDocument/2006/relationships/hyperlink" Target="https://nl.wikipedia.org/wiki/Romaanse_talen" TargetMode="External"/><Relationship Id="rId15" Type="http://schemas.openxmlformats.org/officeDocument/2006/relationships/hyperlink" Target="https://nl.wikipedia.org/wiki/Semitische_talen" TargetMode="External"/><Relationship Id="rId10" Type="http://schemas.openxmlformats.org/officeDocument/2006/relationships/hyperlink" Target="https://nl.wikipedia.org/wiki/Albanees" TargetMode="External"/><Relationship Id="rId4" Type="http://schemas.openxmlformats.org/officeDocument/2006/relationships/hyperlink" Target="https://nl.wikipedia.org/wiki/Germaanse_talen" TargetMode="External"/><Relationship Id="rId9" Type="http://schemas.openxmlformats.org/officeDocument/2006/relationships/hyperlink" Target="https://nl.wikipedia.org/wiki/Europa_(werelddeel)" TargetMode="External"/><Relationship Id="rId14" Type="http://schemas.openxmlformats.org/officeDocument/2006/relationships/hyperlink" Target="https://nl.wikipedia.org/wiki/Slavische_talen"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nl.wikipedia.org/wiki/Geslacht_(taalkun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nl.wikipedia.org/wiki/Roemeens" TargetMode="External"/><Relationship Id="rId3" Type="http://schemas.openxmlformats.org/officeDocument/2006/relationships/hyperlink" Target="https://nl.wikipedia.org/wiki/Zweeds" TargetMode="External"/><Relationship Id="rId7" Type="http://schemas.openxmlformats.org/officeDocument/2006/relationships/hyperlink" Target="https://nl.wikipedia.org/wiki/IJslands" TargetMode="External"/><Relationship Id="rId2" Type="http://schemas.openxmlformats.org/officeDocument/2006/relationships/hyperlink" Target="https://nl.wikipedia.org/wiki/Noord-Germaanse_talen" TargetMode="External"/><Relationship Id="rId1" Type="http://schemas.openxmlformats.org/officeDocument/2006/relationships/slideLayout" Target="../slideLayouts/slideLayout2.xml"/><Relationship Id="rId6" Type="http://schemas.openxmlformats.org/officeDocument/2006/relationships/hyperlink" Target="https://nl.wikipedia.org/wiki/Faer%C3%B6ers" TargetMode="External"/><Relationship Id="rId5" Type="http://schemas.openxmlformats.org/officeDocument/2006/relationships/hyperlink" Target="https://nl.wikipedia.org/wiki/Noors" TargetMode="External"/><Relationship Id="rId4" Type="http://schemas.openxmlformats.org/officeDocument/2006/relationships/hyperlink" Target="https://nl.wikipedia.org/wiki/Deens"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taal-oefenen.nl/instruction/taal/woordsoorten/woordsoorten/lidwoorde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73966"/>
          </a:xfrm>
        </p:spPr>
        <p:txBody>
          <a:bodyPr>
            <a:normAutofit fontScale="90000"/>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Lidwoord</a:t>
            </a:r>
            <a:r>
              <a:rPr lang="tr-TR" b="1" dirty="0">
                <a:solidFill>
                  <a:srgbClr val="C00000"/>
                </a:solidFill>
              </a:rPr>
              <a:t> (Artikel)</a:t>
            </a:r>
            <a:endParaRPr lang="tr-TR" dirty="0"/>
          </a:p>
        </p:txBody>
      </p:sp>
      <p:sp>
        <p:nvSpPr>
          <p:cNvPr id="3" name="İçerik Yer Tutucusu 2"/>
          <p:cNvSpPr>
            <a:spLocks noGrp="1"/>
          </p:cNvSpPr>
          <p:nvPr>
            <p:ph idx="1"/>
          </p:nvPr>
        </p:nvSpPr>
        <p:spPr>
          <a:xfrm>
            <a:off x="838200" y="1257300"/>
            <a:ext cx="10515600" cy="4919663"/>
          </a:xfrm>
        </p:spPr>
        <p:txBody>
          <a:bodyPr>
            <a:normAutofit fontScale="92500"/>
          </a:bodyPr>
          <a:lstStyle/>
          <a:p>
            <a:r>
              <a:rPr lang="nl-NL" dirty="0"/>
              <a:t>Het </a:t>
            </a:r>
            <a:r>
              <a:rPr lang="nl-NL" b="1" dirty="0"/>
              <a:t>lidwoord</a:t>
            </a:r>
            <a:r>
              <a:rPr lang="nl-NL" dirty="0"/>
              <a:t> of </a:t>
            </a:r>
            <a:r>
              <a:rPr lang="nl-NL" b="1" dirty="0"/>
              <a:t>artikel</a:t>
            </a:r>
            <a:r>
              <a:rPr lang="nl-NL" dirty="0"/>
              <a:t> is in de </a:t>
            </a:r>
            <a:r>
              <a:rPr lang="nl-NL" dirty="0">
                <a:hlinkClick r:id="rId2" tooltip="Taalkundige benoeming"/>
              </a:rPr>
              <a:t>taalkundige benoeming</a:t>
            </a:r>
            <a:r>
              <a:rPr lang="nl-NL" dirty="0"/>
              <a:t> een </a:t>
            </a:r>
            <a:r>
              <a:rPr lang="nl-NL" dirty="0">
                <a:hlinkClick r:id="rId3" tooltip="Functiewoord"/>
              </a:rPr>
              <a:t>functiewoord</a:t>
            </a:r>
            <a:r>
              <a:rPr lang="nl-NL" dirty="0"/>
              <a:t> dat rechtstreeks wordt verbonden met een ander woord. Dit andere woord is meestal een </a:t>
            </a:r>
            <a:r>
              <a:rPr lang="nl-NL" dirty="0">
                <a:hlinkClick r:id="rId4" tooltip="Zelfstandig naamwoord"/>
              </a:rPr>
              <a:t>zelfstandig naamwoord</a:t>
            </a:r>
            <a:r>
              <a:rPr lang="nl-NL" dirty="0"/>
              <a:t>, maar in bepaalde constructies kan het ook om andere </a:t>
            </a:r>
            <a:r>
              <a:rPr lang="nl-NL" dirty="0">
                <a:hlinkClick r:id="rId5" tooltip="Woordsoort"/>
              </a:rPr>
              <a:t>woordsoorten</a:t>
            </a:r>
            <a:r>
              <a:rPr lang="nl-NL" dirty="0"/>
              <a:t> gaan.</a:t>
            </a:r>
          </a:p>
          <a:p>
            <a:r>
              <a:rPr lang="nl-NL" dirty="0"/>
              <a:t>Het lidwoord heeft als voornaamste functie de bepaaldheid van het woord waar het bij hoort nader aan te duiden. Bij bepaalde lidwoorden wordt verwezen naar iets dat eerder is vastgesteld. Zo is in de zin "Heb jij </a:t>
            </a:r>
            <a:r>
              <a:rPr lang="nl-NL" i="1" dirty="0"/>
              <a:t>de</a:t>
            </a:r>
            <a:r>
              <a:rPr lang="nl-NL" dirty="0"/>
              <a:t> kat gevonden?" eerder vastgesteld om welke of wat voor kat het gaat, terwijl het in de zin "Heb jij </a:t>
            </a:r>
            <a:r>
              <a:rPr lang="nl-NL" i="1" dirty="0"/>
              <a:t>een</a:t>
            </a:r>
            <a:r>
              <a:rPr lang="nl-NL" dirty="0"/>
              <a:t> kat gevonden?" gaat om een kat in het algemeen</a:t>
            </a:r>
            <a:r>
              <a:rPr lang="nl-NL" dirty="0" smtClean="0"/>
              <a:t>.</a:t>
            </a:r>
            <a:r>
              <a:rPr lang="nl-NL" dirty="0"/>
              <a:t> Daarnaast kan het lidwoord ook andere informatie verschaffen over het betreffende hoofdwoord, bijvoorbeeld over het </a:t>
            </a:r>
            <a:r>
              <a:rPr lang="nl-NL" dirty="0">
                <a:hlinkClick r:id="rId6" tooltip="Geslacht (taalkunde)"/>
              </a:rPr>
              <a:t>geslacht</a:t>
            </a:r>
            <a:r>
              <a:rPr lang="nl-NL" dirty="0"/>
              <a:t> en </a:t>
            </a:r>
            <a:r>
              <a:rPr lang="nl-NL" dirty="0">
                <a:hlinkClick r:id="rId7" tooltip="Getal (taalkunde)"/>
              </a:rPr>
              <a:t>getal</a:t>
            </a:r>
            <a:r>
              <a:rPr lang="nl-NL" dirty="0"/>
              <a:t> (in het geval van een zelfstandig naamwoord) of de </a:t>
            </a:r>
            <a:r>
              <a:rPr lang="nl-NL" dirty="0">
                <a:hlinkClick r:id="rId8" tooltip="Syntaxis (taalkunde)"/>
              </a:rPr>
              <a:t>syntactische</a:t>
            </a:r>
            <a:r>
              <a:rPr lang="nl-NL" dirty="0"/>
              <a:t> functie ervan.</a:t>
            </a:r>
          </a:p>
          <a:p>
            <a:endParaRPr lang="tr-TR" dirty="0"/>
          </a:p>
        </p:txBody>
      </p:sp>
    </p:spTree>
    <p:extLst>
      <p:ext uri="{BB962C8B-B14F-4D97-AF65-F5344CB8AC3E}">
        <p14:creationId xmlns:p14="http://schemas.microsoft.com/office/powerpoint/2010/main" val="29960938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nl-NL" b="1" dirty="0">
                <a:solidFill>
                  <a:srgbClr val="C00000"/>
                </a:solidFill>
              </a:rPr>
              <a:t>Welke lidwoorden bestaan er in het Nederlands?</a:t>
            </a:r>
            <a:r>
              <a:rPr lang="nl-NL" dirty="0"/>
              <a:t/>
            </a:r>
            <a:br>
              <a:rPr lang="nl-NL" dirty="0"/>
            </a:br>
            <a:endParaRPr lang="tr-TR" dirty="0"/>
          </a:p>
        </p:txBody>
      </p:sp>
      <p:sp>
        <p:nvSpPr>
          <p:cNvPr id="3" name="İçerik Yer Tutucusu 2"/>
          <p:cNvSpPr>
            <a:spLocks noGrp="1"/>
          </p:cNvSpPr>
          <p:nvPr>
            <p:ph idx="1"/>
          </p:nvPr>
        </p:nvSpPr>
        <p:spPr>
          <a:xfrm>
            <a:off x="540327" y="1319644"/>
            <a:ext cx="11159837" cy="5195455"/>
          </a:xfrm>
        </p:spPr>
        <p:txBody>
          <a:bodyPr>
            <a:normAutofit fontScale="85000" lnSpcReduction="20000"/>
          </a:bodyPr>
          <a:lstStyle/>
          <a:p>
            <a:r>
              <a:rPr lang="nl-NL" dirty="0" smtClean="0"/>
              <a:t>In </a:t>
            </a:r>
            <a:r>
              <a:rPr lang="nl-NL" dirty="0"/>
              <a:t>het Nederlands bestaan er drie lidwoorden: de bepaalde lidwoorden de en het en het onbepaald lidwoord een.</a:t>
            </a:r>
          </a:p>
          <a:p>
            <a:r>
              <a:rPr lang="nl-NL" dirty="0"/>
              <a:t>Lidwoorden staan voor een </a:t>
            </a:r>
            <a:r>
              <a:rPr lang="nl-NL" dirty="0">
                <a:hlinkClick r:id="rId2"/>
              </a:rPr>
              <a:t>zelfstandig naamwoord</a:t>
            </a:r>
            <a:r>
              <a:rPr lang="nl-NL" dirty="0"/>
              <a:t>, of voor woorden die als zelfstandig naamwoord gebruikt worden zoals een </a:t>
            </a:r>
            <a:r>
              <a:rPr lang="nl-NL" dirty="0">
                <a:hlinkClick r:id="rId3"/>
              </a:rPr>
              <a:t>werkwoord</a:t>
            </a:r>
            <a:r>
              <a:rPr lang="nl-NL" dirty="0"/>
              <a:t> of een </a:t>
            </a:r>
            <a:r>
              <a:rPr lang="nl-NL" dirty="0">
                <a:hlinkClick r:id="rId4"/>
              </a:rPr>
              <a:t>bijvoeglijk naamwoord</a:t>
            </a:r>
            <a:r>
              <a:rPr lang="nl-NL" dirty="0"/>
              <a:t>. Tussen het lidwoord en het woord waar het bij hoort, kunnen een of meer andere woorden staan, zoals bijvoeglijke naamwoorden en telwoorden.</a:t>
            </a:r>
          </a:p>
          <a:p>
            <a:pPr marL="0" indent="0">
              <a:buNone/>
            </a:pPr>
            <a:r>
              <a:rPr lang="nl-NL" dirty="0"/>
              <a:t>Enkele voorbeelden:</a:t>
            </a:r>
          </a:p>
          <a:p>
            <a:r>
              <a:rPr lang="nl-NL" dirty="0"/>
              <a:t>De vrouw stond in het winderige bushokje te wachten.</a:t>
            </a:r>
          </a:p>
          <a:p>
            <a:r>
              <a:rPr lang="nl-NL" dirty="0"/>
              <a:t>Zij werd het wachten beu. (het werkwoord wachten wordt hier gebruikt als zelfstandig naamwoord)</a:t>
            </a:r>
          </a:p>
          <a:p>
            <a:r>
              <a:rPr lang="nl-NL" dirty="0"/>
              <a:t>Een vertraagde bus was wel het laatste waar ze op zat te wachten. (het bijvoeglijk naamwoord laatste wordt hier gebruikt als zelfstandig naamwoord)</a:t>
            </a:r>
          </a:p>
          <a:p>
            <a:r>
              <a:rPr lang="nl-NL" dirty="0"/>
              <a:t>Na bijna een uur kwam in de verte eindelijk de vertrouwde gele bus aanrijden.</a:t>
            </a:r>
          </a:p>
          <a:p>
            <a:r>
              <a:rPr lang="nl-NL" dirty="0"/>
              <a:t>De door hem zo hartstochtelijk geliefde docente nam tot zijn grote verdriet ontslag. (de hoort hier bij docente)</a:t>
            </a:r>
          </a:p>
          <a:p>
            <a:endParaRPr lang="tr-TR" dirty="0"/>
          </a:p>
        </p:txBody>
      </p:sp>
    </p:spTree>
    <p:extLst>
      <p:ext uri="{BB962C8B-B14F-4D97-AF65-F5344CB8AC3E}">
        <p14:creationId xmlns:p14="http://schemas.microsoft.com/office/powerpoint/2010/main" val="29741232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Kenmerken</a:t>
            </a:r>
            <a:r>
              <a:rPr lang="tr-TR" b="1" dirty="0">
                <a:solidFill>
                  <a:srgbClr val="C00000"/>
                </a:solidFill>
              </a:rPr>
              <a:t> </a:t>
            </a:r>
            <a:r>
              <a:rPr lang="tr-TR" b="1" dirty="0" err="1">
                <a:solidFill>
                  <a:srgbClr val="C00000"/>
                </a:solidFill>
              </a:rPr>
              <a:t>van</a:t>
            </a:r>
            <a:r>
              <a:rPr lang="tr-TR" b="1" dirty="0">
                <a:solidFill>
                  <a:srgbClr val="C00000"/>
                </a:solidFill>
              </a:rPr>
              <a:t> </a:t>
            </a:r>
            <a:r>
              <a:rPr lang="tr-TR" b="1" dirty="0" err="1">
                <a:solidFill>
                  <a:srgbClr val="C00000"/>
                </a:solidFill>
              </a:rPr>
              <a:t>Lidwoord</a:t>
            </a:r>
            <a:r>
              <a:rPr lang="tr-TR" b="1" dirty="0">
                <a:solidFill>
                  <a:srgbClr val="C00000"/>
                </a:solidFill>
              </a:rPr>
              <a:t> (Artikel)</a:t>
            </a:r>
          </a:p>
        </p:txBody>
      </p:sp>
      <p:sp>
        <p:nvSpPr>
          <p:cNvPr id="3" name="İçerik Yer Tutucusu 2"/>
          <p:cNvSpPr>
            <a:spLocks noGrp="1"/>
          </p:cNvSpPr>
          <p:nvPr>
            <p:ph idx="1"/>
          </p:nvPr>
        </p:nvSpPr>
        <p:spPr/>
        <p:txBody>
          <a:bodyPr>
            <a:normAutofit/>
          </a:bodyPr>
          <a:lstStyle/>
          <a:p>
            <a:r>
              <a:rPr lang="nl-NL" dirty="0"/>
              <a:t>De wordt gebruikt bij mannelijke en vrouwelijke woorden en bij meervouden, het bij onzijdige woorden in het enkelvoud: de man, de commissie, de bond, de huizen, het paard, het mannetje. Er zijn weinig regels te geven voor het gebruik van de of het; moedertaalsprekers leren 'vanzelf' welk lidwoord het juiste is. De Algemene Nederlandse Spraakkunst (ANS) geeft wel enkele vuistregels over de vorm- en betekeniscategorieën van </a:t>
            </a:r>
            <a:r>
              <a:rPr lang="nl-NL" dirty="0">
                <a:hlinkClick r:id="rId2"/>
              </a:rPr>
              <a:t>de-woorden</a:t>
            </a:r>
            <a:r>
              <a:rPr lang="nl-NL" dirty="0"/>
              <a:t> en van </a:t>
            </a:r>
            <a:r>
              <a:rPr lang="nl-NL" dirty="0">
                <a:hlinkClick r:id="rId3"/>
              </a:rPr>
              <a:t>het-woorden</a:t>
            </a:r>
            <a:r>
              <a:rPr lang="nl-NL" dirty="0"/>
              <a:t>.</a:t>
            </a:r>
            <a:endParaRPr lang="tr-TR" dirty="0"/>
          </a:p>
        </p:txBody>
      </p:sp>
    </p:spTree>
    <p:extLst>
      <p:ext uri="{BB962C8B-B14F-4D97-AF65-F5344CB8AC3E}">
        <p14:creationId xmlns:p14="http://schemas.microsoft.com/office/powerpoint/2010/main" val="801131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Kaynakça</a:t>
            </a:r>
            <a:endParaRPr lang="tr-TR" b="1" dirty="0">
              <a:solidFill>
                <a:srgbClr val="C00000"/>
              </a:solidFill>
            </a:endParaRPr>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nl.wikipedia.org/wiki/Lidwoord</a:t>
            </a:r>
            <a:endParaRPr lang="tr-TR" dirty="0" smtClean="0"/>
          </a:p>
          <a:p>
            <a:r>
              <a:rPr lang="tr-TR" dirty="0">
                <a:hlinkClick r:id="rId3"/>
              </a:rPr>
              <a:t>https://</a:t>
            </a:r>
            <a:r>
              <a:rPr lang="tr-TR" dirty="0" smtClean="0">
                <a:hlinkClick r:id="rId3"/>
              </a:rPr>
              <a:t>www.taal-oefenen.nl/instruction/taal/woordsoorten/woordsoorten/lidwoorden</a:t>
            </a:r>
            <a:endParaRPr lang="tr-TR" dirty="0" smtClean="0"/>
          </a:p>
          <a:p>
            <a:r>
              <a:rPr lang="tr-TR" dirty="0">
                <a:hlinkClick r:id="rId4"/>
              </a:rPr>
              <a:t>https://</a:t>
            </a:r>
            <a:r>
              <a:rPr lang="tr-TR" dirty="0" smtClean="0">
                <a:hlinkClick r:id="rId4"/>
              </a:rPr>
              <a:t>onzetaal.nl/taaladvies/lidwoord</a:t>
            </a:r>
            <a:endParaRPr lang="tr-TR" dirty="0" smtClean="0"/>
          </a:p>
          <a:p>
            <a:endParaRPr lang="tr-TR" dirty="0"/>
          </a:p>
        </p:txBody>
      </p:sp>
    </p:spTree>
    <p:extLst>
      <p:ext uri="{BB962C8B-B14F-4D97-AF65-F5344CB8AC3E}">
        <p14:creationId xmlns:p14="http://schemas.microsoft.com/office/powerpoint/2010/main" val="2916373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4747"/>
          </a:xfrm>
        </p:spPr>
        <p:txBody>
          <a:bodyPr>
            <a:normAutofit fontScale="90000"/>
          </a:bodyPr>
          <a:lstStyle/>
          <a:p>
            <a:pPr algn="ctr"/>
            <a:r>
              <a:rPr lang="tr-TR" b="1" dirty="0" err="1" smtClean="0">
                <a:solidFill>
                  <a:srgbClr val="C00000"/>
                </a:solidFill>
              </a:rPr>
              <a:t>Kenmerken</a:t>
            </a:r>
            <a:r>
              <a:rPr lang="tr-TR" b="1" dirty="0" smtClean="0">
                <a:solidFill>
                  <a:srgbClr val="C00000"/>
                </a:solidFill>
              </a:rPr>
              <a:t> </a:t>
            </a:r>
            <a:r>
              <a:rPr lang="tr-TR" b="1" dirty="0" err="1" smtClean="0">
                <a:solidFill>
                  <a:srgbClr val="C00000"/>
                </a:solidFill>
              </a:rPr>
              <a:t>van</a:t>
            </a:r>
            <a:r>
              <a:rPr lang="tr-TR" b="1" dirty="0" smtClean="0">
                <a:solidFill>
                  <a:srgbClr val="C00000"/>
                </a:solidFill>
              </a:rPr>
              <a:t> </a:t>
            </a:r>
            <a:r>
              <a:rPr lang="tr-TR" b="1" dirty="0" err="1" smtClean="0">
                <a:solidFill>
                  <a:srgbClr val="C00000"/>
                </a:solidFill>
              </a:rPr>
              <a:t>Lidwoord</a:t>
            </a:r>
            <a:r>
              <a:rPr lang="tr-TR" b="1" dirty="0" smtClean="0">
                <a:solidFill>
                  <a:srgbClr val="C00000"/>
                </a:solidFill>
              </a:rPr>
              <a:t> </a:t>
            </a:r>
            <a:r>
              <a:rPr lang="tr-TR" b="1" dirty="0">
                <a:solidFill>
                  <a:srgbClr val="C00000"/>
                </a:solidFill>
              </a:rPr>
              <a:t>(Artikel)</a:t>
            </a:r>
            <a:endParaRPr lang="tr-TR" dirty="0"/>
          </a:p>
        </p:txBody>
      </p:sp>
      <p:sp>
        <p:nvSpPr>
          <p:cNvPr id="3" name="İçerik Yer Tutucusu 2"/>
          <p:cNvSpPr>
            <a:spLocks noGrp="1"/>
          </p:cNvSpPr>
          <p:nvPr>
            <p:ph idx="1"/>
          </p:nvPr>
        </p:nvSpPr>
        <p:spPr>
          <a:xfrm>
            <a:off x="415636" y="1226128"/>
            <a:ext cx="10938164" cy="5288972"/>
          </a:xfrm>
        </p:spPr>
        <p:txBody>
          <a:bodyPr>
            <a:normAutofit fontScale="85000" lnSpcReduction="20000"/>
          </a:bodyPr>
          <a:lstStyle/>
          <a:p>
            <a:r>
              <a:rPr lang="nl-NL" dirty="0"/>
              <a:t>Lang niet alle </a:t>
            </a:r>
            <a:r>
              <a:rPr lang="nl-NL" dirty="0">
                <a:hlinkClick r:id="rId2" tooltip="Lijst van talen van de wereld"/>
              </a:rPr>
              <a:t>talen</a:t>
            </a:r>
            <a:r>
              <a:rPr lang="nl-NL" dirty="0"/>
              <a:t> kennen lidwoorden. Ook in de </a:t>
            </a:r>
            <a:r>
              <a:rPr lang="nl-NL" dirty="0">
                <a:hlinkClick r:id="rId3" tooltip="Indo-Europese talen"/>
              </a:rPr>
              <a:t>Indo-Europese talen</a:t>
            </a:r>
            <a:r>
              <a:rPr lang="nl-NL" dirty="0"/>
              <a:t> was het lidwoord oorspronkelijk niet aanwezig, totdat zich in een aantal subfamilies – waaronder de </a:t>
            </a:r>
            <a:r>
              <a:rPr lang="nl-NL" dirty="0">
                <a:hlinkClick r:id="rId4" tooltip="Germaanse talen"/>
              </a:rPr>
              <a:t>Germaanse</a:t>
            </a:r>
            <a:r>
              <a:rPr lang="nl-NL" dirty="0"/>
              <a:t> en </a:t>
            </a:r>
            <a:r>
              <a:rPr lang="nl-NL" dirty="0">
                <a:hlinkClick r:id="rId5" tooltip="Romaanse talen"/>
              </a:rPr>
              <a:t>Romaanse talen</a:t>
            </a:r>
            <a:r>
              <a:rPr lang="nl-NL" dirty="0"/>
              <a:t> – uit de afgezwakte vormen van het </a:t>
            </a:r>
            <a:r>
              <a:rPr lang="nl-NL" dirty="0">
                <a:hlinkClick r:id="rId6" tooltip="Aanwijzend voornaamwoord"/>
              </a:rPr>
              <a:t>aanwijzend voornaamwoord</a:t>
            </a:r>
            <a:r>
              <a:rPr lang="nl-NL" dirty="0"/>
              <a:t> het bepaalde lidwoord ontwikkelde. Het </a:t>
            </a:r>
            <a:r>
              <a:rPr lang="nl-NL" dirty="0">
                <a:hlinkClick r:id="rId7" tooltip="Oudgrieks"/>
              </a:rPr>
              <a:t>Oudgrieks</a:t>
            </a:r>
            <a:r>
              <a:rPr lang="nl-NL" dirty="0"/>
              <a:t> kende zes bepaalde lidwoorden (drie voor het enkelvoud en drie voor het meervoud). Het onbepaalde lidwoord ontwikkelde zich uit het telwoord </a:t>
            </a:r>
            <a:r>
              <a:rPr lang="nl-NL" i="1" dirty="0"/>
              <a:t>één</a:t>
            </a:r>
            <a:r>
              <a:rPr lang="nl-NL" dirty="0"/>
              <a:t>. Vermoedelijk gebeurde dit in de periode van het </a:t>
            </a:r>
            <a:r>
              <a:rPr lang="nl-NL" dirty="0">
                <a:hlinkClick r:id="rId8" tooltip="Frankische Rijk"/>
              </a:rPr>
              <a:t>Frankische Rijk</a:t>
            </a:r>
            <a:r>
              <a:rPr lang="nl-NL" dirty="0"/>
              <a:t>. Vanuit deze talen werd het gebruik van lidwoorden vervolgens overgenomen door een aantal andere talen die in </a:t>
            </a:r>
            <a:r>
              <a:rPr lang="nl-NL" dirty="0">
                <a:hlinkClick r:id="rId9" tooltip="Europa (werelddeel)"/>
              </a:rPr>
              <a:t>Europa</a:t>
            </a:r>
            <a:r>
              <a:rPr lang="nl-NL" dirty="0"/>
              <a:t> gesproken werden, zoals het </a:t>
            </a:r>
            <a:r>
              <a:rPr lang="nl-NL" dirty="0">
                <a:hlinkClick r:id="rId10" tooltip="Albanees"/>
              </a:rPr>
              <a:t>Albanees</a:t>
            </a:r>
            <a:r>
              <a:rPr lang="nl-NL" dirty="0"/>
              <a:t>, het </a:t>
            </a:r>
            <a:r>
              <a:rPr lang="nl-NL" dirty="0">
                <a:hlinkClick r:id="rId11" tooltip="Hongaars"/>
              </a:rPr>
              <a:t>Hongaars</a:t>
            </a:r>
            <a:r>
              <a:rPr lang="nl-NL" dirty="0"/>
              <a:t> en de </a:t>
            </a:r>
            <a:r>
              <a:rPr lang="nl-NL" dirty="0">
                <a:hlinkClick r:id="rId12" tooltip="Keltische talen"/>
              </a:rPr>
              <a:t>Keltische talen</a:t>
            </a:r>
            <a:r>
              <a:rPr lang="nl-NL" dirty="0"/>
              <a:t>. In het oostelijker deel van Europa drong deze taalvernieuwing niet door, vandaar dat bijvoorbeeld het </a:t>
            </a:r>
            <a:r>
              <a:rPr lang="nl-NL" dirty="0">
                <a:hlinkClick r:id="rId13" tooltip="Russisch"/>
              </a:rPr>
              <a:t>Russisch</a:t>
            </a:r>
            <a:r>
              <a:rPr lang="nl-NL" dirty="0"/>
              <a:t> en veel andere </a:t>
            </a:r>
            <a:r>
              <a:rPr lang="nl-NL" dirty="0">
                <a:hlinkClick r:id="rId14" tooltip="Slavische talen"/>
              </a:rPr>
              <a:t>Slavische talen</a:t>
            </a:r>
            <a:r>
              <a:rPr lang="nl-NL" dirty="0"/>
              <a:t> nooit een lidwoord hebben ontwikkeld</a:t>
            </a:r>
            <a:r>
              <a:rPr lang="nl-NL" dirty="0" smtClean="0"/>
              <a:t>.</a:t>
            </a:r>
            <a:endParaRPr lang="nl-NL" dirty="0"/>
          </a:p>
          <a:p>
            <a:r>
              <a:rPr lang="nl-NL" dirty="0"/>
              <a:t>Lidwoorden worden echter ook aangetroffen in andere taalfamilies dan de Indo-Europese, bijvoorbeeld in </a:t>
            </a:r>
            <a:r>
              <a:rPr lang="nl-NL" dirty="0">
                <a:hlinkClick r:id="rId15" tooltip="Semitische talen"/>
              </a:rPr>
              <a:t>Semitische</a:t>
            </a:r>
            <a:r>
              <a:rPr lang="nl-NL" dirty="0"/>
              <a:t> en </a:t>
            </a:r>
            <a:r>
              <a:rPr lang="nl-NL" dirty="0">
                <a:hlinkClick r:id="rId16" tooltip="Malayo-Polynesische talen"/>
              </a:rPr>
              <a:t>Polynesische talen</a:t>
            </a:r>
            <a:r>
              <a:rPr lang="nl-NL" dirty="0"/>
              <a:t>.</a:t>
            </a:r>
          </a:p>
          <a:p>
            <a:r>
              <a:rPr lang="nl-NL" dirty="0"/>
              <a:t>Het lidwoord staat vaak voor het zelfstandig naamwoord, soms ook erachter (bijvoorbeeld in het Albanees). Soms gedraagt het lidwoord zich als een </a:t>
            </a:r>
            <a:r>
              <a:rPr lang="nl-NL" dirty="0">
                <a:hlinkClick r:id="rId17" tooltip="Cliticum"/>
              </a:rPr>
              <a:t>cliticum</a:t>
            </a:r>
            <a:r>
              <a:rPr lang="nl-NL" dirty="0"/>
              <a:t>, waarbij het aan het zelfstandig naamwoord is "vastgehecht" en niet als afzonderlijk woord voorkomt.</a:t>
            </a:r>
          </a:p>
          <a:p>
            <a:endParaRPr lang="tr-TR" dirty="0"/>
          </a:p>
        </p:txBody>
      </p:sp>
    </p:spTree>
    <p:extLst>
      <p:ext uri="{BB962C8B-B14F-4D97-AF65-F5344CB8AC3E}">
        <p14:creationId xmlns:p14="http://schemas.microsoft.com/office/powerpoint/2010/main" val="19614148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Kenmerken</a:t>
            </a:r>
            <a:r>
              <a:rPr lang="tr-TR" b="1" dirty="0">
                <a:solidFill>
                  <a:srgbClr val="C00000"/>
                </a:solidFill>
              </a:rPr>
              <a:t> </a:t>
            </a:r>
            <a:r>
              <a:rPr lang="tr-TR" b="1" dirty="0" err="1">
                <a:solidFill>
                  <a:srgbClr val="C00000"/>
                </a:solidFill>
              </a:rPr>
              <a:t>van</a:t>
            </a:r>
            <a:r>
              <a:rPr lang="tr-TR" b="1" dirty="0">
                <a:solidFill>
                  <a:srgbClr val="C00000"/>
                </a:solidFill>
              </a:rPr>
              <a:t> </a:t>
            </a:r>
            <a:r>
              <a:rPr lang="tr-TR" b="1" dirty="0" err="1">
                <a:solidFill>
                  <a:srgbClr val="C00000"/>
                </a:solidFill>
              </a:rPr>
              <a:t>Lidwoord</a:t>
            </a:r>
            <a:r>
              <a:rPr lang="tr-TR" b="1" dirty="0">
                <a:solidFill>
                  <a:srgbClr val="C00000"/>
                </a:solidFill>
              </a:rPr>
              <a:t> (Artikel)</a:t>
            </a:r>
            <a:endParaRPr lang="tr-TR" dirty="0"/>
          </a:p>
        </p:txBody>
      </p:sp>
      <p:sp>
        <p:nvSpPr>
          <p:cNvPr id="3" name="İçerik Yer Tutucusu 2"/>
          <p:cNvSpPr>
            <a:spLocks noGrp="1"/>
          </p:cNvSpPr>
          <p:nvPr>
            <p:ph idx="1"/>
          </p:nvPr>
        </p:nvSpPr>
        <p:spPr/>
        <p:txBody>
          <a:bodyPr>
            <a:normAutofit fontScale="85000" lnSpcReduction="20000"/>
          </a:bodyPr>
          <a:lstStyle/>
          <a:p>
            <a:r>
              <a:rPr lang="nl-NL" dirty="0"/>
              <a:t>Net als in veel andere (Indo-Europese) talen worden lidwoorden in het Nederlands altijd voor het zelfstandig naamwoord waar ze bij horen geplaatst en hebben daarbij vooral de functie om de (on)bepaaldheid van het zelfstandig naamwoord aan te duiden. Daarnaast verschaffen de lidwoorden enige informatie over het </a:t>
            </a:r>
            <a:r>
              <a:rPr lang="nl-NL" dirty="0">
                <a:hlinkClick r:id="rId2" tooltip="Geslacht (taalkunde)"/>
              </a:rPr>
              <a:t>woordgeslacht</a:t>
            </a:r>
            <a:r>
              <a:rPr lang="nl-NL" dirty="0"/>
              <a:t> ervan.</a:t>
            </a:r>
          </a:p>
          <a:p>
            <a:r>
              <a:rPr lang="nl-NL" dirty="0"/>
              <a:t>Het Nederlands kent drie gewone lidwoorden: </a:t>
            </a:r>
            <a:r>
              <a:rPr lang="nl-NL" i="1" dirty="0"/>
              <a:t>de</a:t>
            </a:r>
            <a:r>
              <a:rPr lang="nl-NL" dirty="0"/>
              <a:t>, </a:t>
            </a:r>
            <a:r>
              <a:rPr lang="nl-NL" i="1" dirty="0"/>
              <a:t>het</a:t>
            </a:r>
            <a:r>
              <a:rPr lang="nl-NL" dirty="0"/>
              <a:t> en </a:t>
            </a:r>
            <a:r>
              <a:rPr lang="nl-NL" i="1" dirty="0"/>
              <a:t>een</a:t>
            </a:r>
            <a:r>
              <a:rPr lang="nl-NL" dirty="0"/>
              <a:t>. </a:t>
            </a:r>
            <a:r>
              <a:rPr lang="nl-NL" i="1" dirty="0"/>
              <a:t>Het</a:t>
            </a:r>
            <a:r>
              <a:rPr lang="nl-NL" dirty="0"/>
              <a:t> wordt vaak uitgesproken als </a:t>
            </a:r>
            <a:r>
              <a:rPr lang="nl-NL" i="1" dirty="0"/>
              <a:t>'t </a:t>
            </a:r>
            <a:r>
              <a:rPr lang="nl-NL" dirty="0"/>
              <a:t>en </a:t>
            </a:r>
            <a:r>
              <a:rPr lang="nl-NL" i="1" dirty="0"/>
              <a:t>een</a:t>
            </a:r>
            <a:r>
              <a:rPr lang="nl-NL" dirty="0"/>
              <a:t> als </a:t>
            </a:r>
            <a:r>
              <a:rPr lang="nl-NL" i="1" dirty="0"/>
              <a:t>'n </a:t>
            </a:r>
            <a:r>
              <a:rPr lang="nl-NL" dirty="0"/>
              <a:t>.</a:t>
            </a:r>
          </a:p>
          <a:p>
            <a:r>
              <a:rPr lang="nl-NL" dirty="0"/>
              <a:t>De lidwoorden </a:t>
            </a:r>
            <a:r>
              <a:rPr lang="nl-NL" i="1" dirty="0"/>
              <a:t>de</a:t>
            </a:r>
            <a:r>
              <a:rPr lang="nl-NL" dirty="0"/>
              <a:t> (mannelijk, vrouwelijk en meervoud) en </a:t>
            </a:r>
            <a:r>
              <a:rPr lang="nl-NL" i="1" dirty="0"/>
              <a:t>het</a:t>
            </a:r>
            <a:r>
              <a:rPr lang="nl-NL" dirty="0"/>
              <a:t> (onzijdig en verkleinwoord enkelvoud) zijn </a:t>
            </a:r>
            <a:r>
              <a:rPr lang="nl-NL" i="1" dirty="0"/>
              <a:t>bepaalde</a:t>
            </a:r>
            <a:r>
              <a:rPr lang="nl-NL" dirty="0"/>
              <a:t> lidwoorden; met "de straat" of "het boek" wordt verwezen naar één bepaalde straat of één bepaald boek. Het lidwoord </a:t>
            </a:r>
            <a:r>
              <a:rPr lang="nl-NL" i="1" dirty="0"/>
              <a:t>een</a:t>
            </a:r>
            <a:r>
              <a:rPr lang="nl-NL" dirty="0"/>
              <a:t> (alleen enkelvoud, bij meervoud wordt </a:t>
            </a:r>
            <a:r>
              <a:rPr lang="nl-NL" i="1" dirty="0"/>
              <a:t>een</a:t>
            </a:r>
            <a:r>
              <a:rPr lang="nl-NL" dirty="0"/>
              <a:t> weggelaten) is </a:t>
            </a:r>
            <a:r>
              <a:rPr lang="nl-NL" i="1" dirty="0"/>
              <a:t>onbepaald</a:t>
            </a:r>
            <a:r>
              <a:rPr lang="nl-NL" dirty="0"/>
              <a:t>; met "een straat" en "een boek" wordt een straat of boek in het algemeen bedoeld.</a:t>
            </a:r>
          </a:p>
          <a:p>
            <a:r>
              <a:rPr lang="nl-NL" dirty="0"/>
              <a:t>Daarnaast is er nog het ontkennende lidwoord </a:t>
            </a:r>
            <a:r>
              <a:rPr lang="nl-NL" i="1" dirty="0"/>
              <a:t>geen</a:t>
            </a:r>
            <a:r>
              <a:rPr lang="nl-NL" dirty="0"/>
              <a:t> dat gebruikt wordt om de afwezigheid van iets aan te duiden: </a:t>
            </a:r>
            <a:r>
              <a:rPr lang="nl-NL" i="1" dirty="0"/>
              <a:t>ik heb geen boek</a:t>
            </a:r>
            <a:r>
              <a:rPr lang="nl-NL" dirty="0"/>
              <a:t>.</a:t>
            </a:r>
          </a:p>
          <a:p>
            <a:endParaRPr lang="tr-TR" dirty="0"/>
          </a:p>
        </p:txBody>
      </p:sp>
    </p:spTree>
    <p:extLst>
      <p:ext uri="{BB962C8B-B14F-4D97-AF65-F5344CB8AC3E}">
        <p14:creationId xmlns:p14="http://schemas.microsoft.com/office/powerpoint/2010/main" val="1623640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85693"/>
          </a:xfrm>
        </p:spPr>
        <p:txBody>
          <a:bodyPr/>
          <a:lstStyle/>
          <a:p>
            <a:pPr algn="ctr"/>
            <a:r>
              <a:rPr lang="tr-TR" b="1" dirty="0" err="1" smtClean="0">
                <a:solidFill>
                  <a:srgbClr val="C00000"/>
                </a:solidFill>
              </a:rPr>
              <a:t>Lidwoorden</a:t>
            </a:r>
            <a:r>
              <a:rPr lang="tr-TR" b="1" dirty="0" smtClean="0">
                <a:solidFill>
                  <a:srgbClr val="C00000"/>
                </a:solidFill>
              </a:rPr>
              <a:t> in </a:t>
            </a:r>
            <a:r>
              <a:rPr lang="tr-TR" b="1" dirty="0" err="1" smtClean="0">
                <a:solidFill>
                  <a:srgbClr val="C00000"/>
                </a:solidFill>
              </a:rPr>
              <a:t>andere</a:t>
            </a:r>
            <a:r>
              <a:rPr lang="tr-TR" b="1" dirty="0" smtClean="0">
                <a:solidFill>
                  <a:srgbClr val="C00000"/>
                </a:solidFill>
              </a:rPr>
              <a:t> </a:t>
            </a:r>
            <a:r>
              <a:rPr lang="tr-TR" b="1" dirty="0" err="1" smtClean="0">
                <a:solidFill>
                  <a:srgbClr val="C00000"/>
                </a:solidFill>
              </a:rPr>
              <a:t>talen</a:t>
            </a:r>
            <a:endParaRPr lang="tr-TR" dirty="0"/>
          </a:p>
        </p:txBody>
      </p:sp>
      <p:sp>
        <p:nvSpPr>
          <p:cNvPr id="3" name="İçerik Yer Tutucusu 2"/>
          <p:cNvSpPr>
            <a:spLocks noGrp="1"/>
          </p:cNvSpPr>
          <p:nvPr>
            <p:ph idx="1"/>
          </p:nvPr>
        </p:nvSpPr>
        <p:spPr>
          <a:xfrm>
            <a:off x="838200" y="1475509"/>
            <a:ext cx="10515600" cy="4701454"/>
          </a:xfrm>
        </p:spPr>
        <p:txBody>
          <a:bodyPr>
            <a:normAutofit fontScale="62500" lnSpcReduction="20000"/>
          </a:bodyPr>
          <a:lstStyle/>
          <a:p>
            <a:pPr marL="0" indent="0">
              <a:buNone/>
            </a:pPr>
            <a:r>
              <a:rPr lang="nl-NL" dirty="0"/>
              <a:t>In de </a:t>
            </a:r>
            <a:r>
              <a:rPr lang="nl-NL" dirty="0">
                <a:hlinkClick r:id="rId2" tooltip="Noord-Germaanse talen"/>
              </a:rPr>
              <a:t>Noord-Germaanse talen</a:t>
            </a:r>
            <a:r>
              <a:rPr lang="nl-NL" dirty="0"/>
              <a:t> wordt een bepaald lidwoord doorgaans gehecht aan het zelfstandig naamwoord in kwestie:</a:t>
            </a:r>
          </a:p>
          <a:p>
            <a:r>
              <a:rPr lang="nl-NL" dirty="0"/>
              <a:t>in het </a:t>
            </a:r>
            <a:r>
              <a:rPr lang="nl-NL" dirty="0">
                <a:hlinkClick r:id="rId3" tooltip="Zweeds"/>
              </a:rPr>
              <a:t>Zweeds</a:t>
            </a:r>
            <a:r>
              <a:rPr lang="nl-NL" dirty="0"/>
              <a:t>: granatträd</a:t>
            </a:r>
            <a:r>
              <a:rPr lang="nl-NL" i="1" dirty="0"/>
              <a:t>et</a:t>
            </a:r>
            <a:r>
              <a:rPr lang="nl-NL" dirty="0"/>
              <a:t> – </a:t>
            </a:r>
            <a:r>
              <a:rPr lang="nl-NL" i="1" dirty="0"/>
              <a:t>de</a:t>
            </a:r>
            <a:r>
              <a:rPr lang="nl-NL" dirty="0"/>
              <a:t> granaatappelboom, maar </a:t>
            </a:r>
            <a:r>
              <a:rPr lang="nl-NL" i="1" dirty="0"/>
              <a:t>ett</a:t>
            </a:r>
            <a:r>
              <a:rPr lang="nl-NL" dirty="0"/>
              <a:t> granatträd – </a:t>
            </a:r>
            <a:r>
              <a:rPr lang="nl-NL" i="1" dirty="0"/>
              <a:t>een</a:t>
            </a:r>
            <a:r>
              <a:rPr lang="nl-NL" dirty="0"/>
              <a:t> granaatappelboom.</a:t>
            </a:r>
          </a:p>
          <a:p>
            <a:r>
              <a:rPr lang="nl-NL" dirty="0"/>
              <a:t>in het </a:t>
            </a:r>
            <a:r>
              <a:rPr lang="nl-NL" dirty="0">
                <a:hlinkClick r:id="rId4" tooltip="Deens"/>
              </a:rPr>
              <a:t>Deens</a:t>
            </a:r>
            <a:r>
              <a:rPr lang="nl-NL" dirty="0"/>
              <a:t>: kirkegård</a:t>
            </a:r>
            <a:r>
              <a:rPr lang="nl-NL" i="1" dirty="0"/>
              <a:t>en</a:t>
            </a:r>
            <a:r>
              <a:rPr lang="nl-NL" dirty="0"/>
              <a:t> – </a:t>
            </a:r>
            <a:r>
              <a:rPr lang="nl-NL" i="1" dirty="0"/>
              <a:t>de</a:t>
            </a:r>
            <a:r>
              <a:rPr lang="nl-NL" dirty="0"/>
              <a:t> begraafplaats, maar </a:t>
            </a:r>
            <a:r>
              <a:rPr lang="nl-NL" i="1" dirty="0"/>
              <a:t>en</a:t>
            </a:r>
            <a:r>
              <a:rPr lang="nl-NL" dirty="0"/>
              <a:t> kirkegård – </a:t>
            </a:r>
            <a:r>
              <a:rPr lang="nl-NL" i="1" dirty="0"/>
              <a:t>een</a:t>
            </a:r>
            <a:r>
              <a:rPr lang="nl-NL" dirty="0"/>
              <a:t> begraafplaats.</a:t>
            </a:r>
          </a:p>
          <a:p>
            <a:r>
              <a:rPr lang="nl-NL" dirty="0"/>
              <a:t>in het </a:t>
            </a:r>
            <a:r>
              <a:rPr lang="nl-NL" dirty="0">
                <a:hlinkClick r:id="rId5" tooltip="Noors"/>
              </a:rPr>
              <a:t>Noors</a:t>
            </a:r>
            <a:r>
              <a:rPr lang="nl-NL" dirty="0"/>
              <a:t>: lyktestolp</a:t>
            </a:r>
            <a:r>
              <a:rPr lang="nl-NL" i="1" dirty="0"/>
              <a:t>en</a:t>
            </a:r>
            <a:r>
              <a:rPr lang="nl-NL" dirty="0"/>
              <a:t> – </a:t>
            </a:r>
            <a:r>
              <a:rPr lang="nl-NL" i="1" dirty="0"/>
              <a:t>de</a:t>
            </a:r>
            <a:r>
              <a:rPr lang="nl-NL" dirty="0"/>
              <a:t> lantaarnpaal, maar </a:t>
            </a:r>
            <a:r>
              <a:rPr lang="nl-NL" i="1" dirty="0"/>
              <a:t>en</a:t>
            </a:r>
            <a:r>
              <a:rPr lang="nl-NL" dirty="0"/>
              <a:t> lyktestolp</a:t>
            </a:r>
            <a:r>
              <a:rPr lang="nl-NL" i="1" dirty="0"/>
              <a:t>e</a:t>
            </a:r>
            <a:r>
              <a:rPr lang="nl-NL" dirty="0"/>
              <a:t> – </a:t>
            </a:r>
            <a:r>
              <a:rPr lang="nl-NL" i="1" dirty="0"/>
              <a:t>een</a:t>
            </a:r>
            <a:r>
              <a:rPr lang="nl-NL" dirty="0"/>
              <a:t> lantaarnpaal.</a:t>
            </a:r>
          </a:p>
          <a:p>
            <a:r>
              <a:rPr lang="nl-NL" dirty="0"/>
              <a:t>in het </a:t>
            </a:r>
            <a:r>
              <a:rPr lang="nl-NL" dirty="0">
                <a:hlinkClick r:id="rId6" tooltip="Faeröers"/>
              </a:rPr>
              <a:t>Faeröers</a:t>
            </a:r>
            <a:r>
              <a:rPr lang="nl-NL" dirty="0"/>
              <a:t>: hus</a:t>
            </a:r>
            <a:r>
              <a:rPr lang="nl-NL" i="1" dirty="0"/>
              <a:t>ið</a:t>
            </a:r>
            <a:r>
              <a:rPr lang="nl-NL" dirty="0"/>
              <a:t> – </a:t>
            </a:r>
            <a:r>
              <a:rPr lang="nl-NL" i="1" dirty="0"/>
              <a:t>het</a:t>
            </a:r>
            <a:r>
              <a:rPr lang="nl-NL" dirty="0"/>
              <a:t> huis, maar </a:t>
            </a:r>
            <a:r>
              <a:rPr lang="nl-NL" i="1" dirty="0"/>
              <a:t>eitt</a:t>
            </a:r>
            <a:r>
              <a:rPr lang="nl-NL" dirty="0"/>
              <a:t> hus – </a:t>
            </a:r>
            <a:r>
              <a:rPr lang="nl-NL" i="1" dirty="0"/>
              <a:t>een</a:t>
            </a:r>
            <a:r>
              <a:rPr lang="nl-NL" dirty="0"/>
              <a:t> huis.</a:t>
            </a:r>
          </a:p>
          <a:p>
            <a:r>
              <a:rPr lang="nl-NL" dirty="0"/>
              <a:t>in het </a:t>
            </a:r>
            <a:r>
              <a:rPr lang="nl-NL" dirty="0">
                <a:hlinkClick r:id="rId7" tooltip="IJslands"/>
              </a:rPr>
              <a:t>IJslands</a:t>
            </a:r>
            <a:r>
              <a:rPr lang="nl-NL" dirty="0"/>
              <a:t>: glugg</a:t>
            </a:r>
            <a:r>
              <a:rPr lang="nl-NL" i="1" dirty="0"/>
              <a:t>inn</a:t>
            </a:r>
            <a:r>
              <a:rPr lang="nl-NL" dirty="0"/>
              <a:t> – </a:t>
            </a:r>
            <a:r>
              <a:rPr lang="nl-NL" i="1" dirty="0"/>
              <a:t>het</a:t>
            </a:r>
            <a:r>
              <a:rPr lang="nl-NL" dirty="0"/>
              <a:t> raam, maar gluggi – (een) raam (het IJslands kent geen onbepaalde lidwoorden).</a:t>
            </a:r>
          </a:p>
          <a:p>
            <a:pPr marL="0" indent="0">
              <a:buNone/>
            </a:pPr>
            <a:r>
              <a:rPr lang="nl-NL" dirty="0"/>
              <a:t>De talen beperken zich echter niet tot aangehechte lidwoorden. Zodra er een bijvoeglijk naamwoord in het spel komt, komt er ook een niet-aangehecht bepaald lidwoord bij. Soms vervalt in dat geval de aanhechting.</a:t>
            </a:r>
          </a:p>
          <a:p>
            <a:r>
              <a:rPr lang="nl-NL" dirty="0"/>
              <a:t>in het </a:t>
            </a:r>
            <a:r>
              <a:rPr lang="nl-NL" dirty="0">
                <a:hlinkClick r:id="rId3" tooltip="Zweeds"/>
              </a:rPr>
              <a:t>Zweeds</a:t>
            </a:r>
            <a:r>
              <a:rPr lang="nl-NL" dirty="0"/>
              <a:t>: </a:t>
            </a:r>
            <a:r>
              <a:rPr lang="nl-NL" i="1" dirty="0"/>
              <a:t>Det</a:t>
            </a:r>
            <a:r>
              <a:rPr lang="nl-NL" dirty="0"/>
              <a:t> </a:t>
            </a:r>
            <a:r>
              <a:rPr lang="nl-NL" b="1" dirty="0"/>
              <a:t>friska</a:t>
            </a:r>
            <a:r>
              <a:rPr lang="nl-NL" dirty="0"/>
              <a:t> granatträd</a:t>
            </a:r>
            <a:r>
              <a:rPr lang="nl-NL" i="1" dirty="0"/>
              <a:t>et</a:t>
            </a:r>
            <a:r>
              <a:rPr lang="nl-NL" dirty="0"/>
              <a:t> – </a:t>
            </a:r>
            <a:r>
              <a:rPr lang="nl-NL" i="1" dirty="0"/>
              <a:t>de</a:t>
            </a:r>
            <a:r>
              <a:rPr lang="nl-NL" dirty="0"/>
              <a:t> </a:t>
            </a:r>
            <a:r>
              <a:rPr lang="nl-NL" b="1" dirty="0"/>
              <a:t>gezonde</a:t>
            </a:r>
            <a:r>
              <a:rPr lang="nl-NL" dirty="0"/>
              <a:t> granaatappelboom.</a:t>
            </a:r>
          </a:p>
          <a:p>
            <a:r>
              <a:rPr lang="nl-NL" dirty="0"/>
              <a:t>in het </a:t>
            </a:r>
            <a:r>
              <a:rPr lang="nl-NL" dirty="0">
                <a:hlinkClick r:id="rId4" tooltip="Deens"/>
              </a:rPr>
              <a:t>Deens</a:t>
            </a:r>
            <a:r>
              <a:rPr lang="nl-NL" dirty="0"/>
              <a:t>: </a:t>
            </a:r>
            <a:r>
              <a:rPr lang="nl-NL" i="1" dirty="0"/>
              <a:t>Den</a:t>
            </a:r>
            <a:r>
              <a:rPr lang="nl-NL" dirty="0"/>
              <a:t> </a:t>
            </a:r>
            <a:r>
              <a:rPr lang="nl-NL" b="1" dirty="0"/>
              <a:t>dystre</a:t>
            </a:r>
            <a:r>
              <a:rPr lang="nl-NL" dirty="0"/>
              <a:t> kirkegård</a:t>
            </a:r>
            <a:r>
              <a:rPr lang="nl-NL" strike="sngStrike" dirty="0"/>
              <a:t>en</a:t>
            </a:r>
            <a:r>
              <a:rPr lang="nl-NL" dirty="0"/>
              <a:t> – </a:t>
            </a:r>
            <a:r>
              <a:rPr lang="nl-NL" i="1" dirty="0"/>
              <a:t>de</a:t>
            </a:r>
            <a:r>
              <a:rPr lang="nl-NL" dirty="0"/>
              <a:t> </a:t>
            </a:r>
            <a:r>
              <a:rPr lang="nl-NL" b="1" dirty="0"/>
              <a:t>sombere</a:t>
            </a:r>
            <a:r>
              <a:rPr lang="nl-NL" dirty="0"/>
              <a:t> begraafplaats.</a:t>
            </a:r>
          </a:p>
          <a:p>
            <a:r>
              <a:rPr lang="nl-NL" dirty="0"/>
              <a:t>in het </a:t>
            </a:r>
            <a:r>
              <a:rPr lang="nl-NL" dirty="0">
                <a:hlinkClick r:id="rId5" tooltip="Noors"/>
              </a:rPr>
              <a:t>Noors</a:t>
            </a:r>
            <a:r>
              <a:rPr lang="nl-NL" dirty="0"/>
              <a:t>: </a:t>
            </a:r>
            <a:r>
              <a:rPr lang="nl-NL" i="1" dirty="0"/>
              <a:t>Den</a:t>
            </a:r>
            <a:r>
              <a:rPr lang="nl-NL" dirty="0"/>
              <a:t> </a:t>
            </a:r>
            <a:r>
              <a:rPr lang="nl-NL" b="1" dirty="0"/>
              <a:t>grå</a:t>
            </a:r>
            <a:r>
              <a:rPr lang="nl-NL" dirty="0"/>
              <a:t> lyktestolp</a:t>
            </a:r>
            <a:r>
              <a:rPr lang="nl-NL" i="1" dirty="0"/>
              <a:t>en</a:t>
            </a:r>
            <a:r>
              <a:rPr lang="nl-NL" dirty="0"/>
              <a:t> – </a:t>
            </a:r>
            <a:r>
              <a:rPr lang="nl-NL" i="1" dirty="0"/>
              <a:t>de</a:t>
            </a:r>
            <a:r>
              <a:rPr lang="nl-NL" dirty="0"/>
              <a:t> </a:t>
            </a:r>
            <a:r>
              <a:rPr lang="nl-NL" b="1" dirty="0"/>
              <a:t>grijze</a:t>
            </a:r>
            <a:r>
              <a:rPr lang="nl-NL" dirty="0"/>
              <a:t> lantaarnpaal.</a:t>
            </a:r>
          </a:p>
          <a:p>
            <a:pPr marL="0" indent="0">
              <a:buNone/>
            </a:pPr>
            <a:r>
              <a:rPr lang="nl-NL" dirty="0"/>
              <a:t>Aangehechte lidwoorden komen ook in andere talen voor:</a:t>
            </a:r>
          </a:p>
          <a:p>
            <a:r>
              <a:rPr lang="nl-NL" dirty="0"/>
              <a:t>in het </a:t>
            </a:r>
            <a:r>
              <a:rPr lang="nl-NL" dirty="0">
                <a:hlinkClick r:id="rId8" tooltip="Roemeens"/>
              </a:rPr>
              <a:t>Roemeens</a:t>
            </a:r>
            <a:r>
              <a:rPr lang="nl-NL" dirty="0"/>
              <a:t>: bunic</a:t>
            </a:r>
            <a:r>
              <a:rPr lang="nl-NL" i="1" dirty="0"/>
              <a:t>ul</a:t>
            </a:r>
            <a:r>
              <a:rPr lang="nl-NL" dirty="0"/>
              <a:t> – </a:t>
            </a:r>
            <a:r>
              <a:rPr lang="nl-NL" i="1" dirty="0"/>
              <a:t>de</a:t>
            </a:r>
            <a:r>
              <a:rPr lang="nl-NL" dirty="0"/>
              <a:t> opa.</a:t>
            </a:r>
          </a:p>
          <a:p>
            <a:endParaRPr lang="tr-TR" dirty="0"/>
          </a:p>
        </p:txBody>
      </p:sp>
    </p:spTree>
    <p:extLst>
      <p:ext uri="{BB962C8B-B14F-4D97-AF65-F5344CB8AC3E}">
        <p14:creationId xmlns:p14="http://schemas.microsoft.com/office/powerpoint/2010/main" val="579827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Kenmerken</a:t>
            </a:r>
            <a:r>
              <a:rPr lang="tr-TR" b="1" dirty="0">
                <a:solidFill>
                  <a:srgbClr val="C00000"/>
                </a:solidFill>
              </a:rPr>
              <a:t> </a:t>
            </a:r>
            <a:r>
              <a:rPr lang="tr-TR" b="1" dirty="0" err="1">
                <a:solidFill>
                  <a:srgbClr val="C00000"/>
                </a:solidFill>
              </a:rPr>
              <a:t>van</a:t>
            </a:r>
            <a:r>
              <a:rPr lang="tr-TR" b="1" dirty="0">
                <a:solidFill>
                  <a:srgbClr val="C00000"/>
                </a:solidFill>
              </a:rPr>
              <a:t> </a:t>
            </a:r>
            <a:r>
              <a:rPr lang="tr-TR" b="1" dirty="0" err="1">
                <a:solidFill>
                  <a:srgbClr val="C00000"/>
                </a:solidFill>
              </a:rPr>
              <a:t>Lidwoord</a:t>
            </a:r>
            <a:r>
              <a:rPr lang="tr-TR" b="1" dirty="0">
                <a:solidFill>
                  <a:srgbClr val="C00000"/>
                </a:solidFill>
              </a:rPr>
              <a:t> (Artikel)</a:t>
            </a:r>
            <a:endParaRPr lang="tr-TR" dirty="0"/>
          </a:p>
        </p:txBody>
      </p:sp>
      <p:sp>
        <p:nvSpPr>
          <p:cNvPr id="3" name="İçerik Yer Tutucusu 2"/>
          <p:cNvSpPr>
            <a:spLocks noGrp="1"/>
          </p:cNvSpPr>
          <p:nvPr>
            <p:ph idx="1"/>
          </p:nvPr>
        </p:nvSpPr>
        <p:spPr/>
        <p:txBody>
          <a:bodyPr>
            <a:normAutofit fontScale="85000" lnSpcReduction="20000"/>
          </a:bodyPr>
          <a:lstStyle/>
          <a:p>
            <a:r>
              <a:rPr lang="nl-NL" dirty="0"/>
              <a:t>Er zijn drie lidwoorden: </a:t>
            </a:r>
            <a:r>
              <a:rPr lang="nl-NL" i="1" dirty="0"/>
              <a:t>de</a:t>
            </a:r>
            <a:r>
              <a:rPr lang="nl-NL" dirty="0"/>
              <a:t>, </a:t>
            </a:r>
            <a:r>
              <a:rPr lang="nl-NL" i="1" dirty="0"/>
              <a:t>het</a:t>
            </a:r>
            <a:r>
              <a:rPr lang="nl-NL" dirty="0"/>
              <a:t> en </a:t>
            </a:r>
            <a:r>
              <a:rPr lang="nl-NL" i="1" dirty="0"/>
              <a:t>een</a:t>
            </a:r>
            <a:r>
              <a:rPr lang="nl-NL" dirty="0"/>
              <a:t>. Een lidwoord (of: artikel) staat vóór een zelfstandig naamwoord en drukt daarvan de bepaaldheid uit: </a:t>
            </a:r>
            <a:r>
              <a:rPr lang="nl-NL" i="1" dirty="0"/>
              <a:t>de</a:t>
            </a:r>
            <a:r>
              <a:rPr lang="nl-NL" dirty="0"/>
              <a:t> en </a:t>
            </a:r>
            <a:r>
              <a:rPr lang="nl-NL" i="1" dirty="0"/>
              <a:t>het</a:t>
            </a:r>
            <a:r>
              <a:rPr lang="nl-NL" dirty="0"/>
              <a:t> zijn bepaalde lidwoorden (of: lidwoorden van bepaaldheid); </a:t>
            </a:r>
            <a:r>
              <a:rPr lang="nl-NL" i="1" dirty="0"/>
              <a:t>een</a:t>
            </a:r>
            <a:r>
              <a:rPr lang="nl-NL" dirty="0"/>
              <a:t> is het onbepaald lidwoord (of: lidwoord van onbepaaldheid). Het bepaald lidwoord </a:t>
            </a:r>
            <a:r>
              <a:rPr lang="nl-NL" i="1" dirty="0"/>
              <a:t>het</a:t>
            </a:r>
            <a:r>
              <a:rPr lang="nl-NL" dirty="0"/>
              <a:t> wordt gebruikt bij onzijdige zelfstandige naamwoorden; </a:t>
            </a:r>
            <a:r>
              <a:rPr lang="nl-NL" i="1" dirty="0"/>
              <a:t>de</a:t>
            </a:r>
            <a:r>
              <a:rPr lang="nl-NL" dirty="0"/>
              <a:t> in combinatie met vrouwelijke en mannelijke zelfstandige naamwoorden en met meervoudsvormen van zowel </a:t>
            </a:r>
            <a:r>
              <a:rPr lang="nl-NL" i="1" dirty="0"/>
              <a:t>het</a:t>
            </a:r>
            <a:r>
              <a:rPr lang="nl-NL" dirty="0"/>
              <a:t>-woorden als </a:t>
            </a:r>
            <a:r>
              <a:rPr lang="nl-NL" i="1" dirty="0"/>
              <a:t>de</a:t>
            </a:r>
            <a:r>
              <a:rPr lang="nl-NL" dirty="0"/>
              <a:t>-woorden</a:t>
            </a:r>
            <a:r>
              <a:rPr lang="nl-NL" dirty="0" smtClean="0"/>
              <a:t>.</a:t>
            </a:r>
            <a:endParaRPr lang="tr-TR" dirty="0" smtClean="0"/>
          </a:p>
          <a:p>
            <a:r>
              <a:rPr lang="nl-NL" dirty="0"/>
              <a:t>Wat zijn lidwoorden?</a:t>
            </a:r>
            <a:r>
              <a:rPr lang="nl-NL" dirty="0"/>
              <a:t/>
            </a:r>
            <a:br>
              <a:rPr lang="nl-NL" dirty="0"/>
            </a:br>
            <a:r>
              <a:rPr lang="nl-NL" dirty="0"/>
              <a:t/>
            </a:r>
            <a:br>
              <a:rPr lang="nl-NL" dirty="0"/>
            </a:br>
            <a:r>
              <a:rPr lang="nl-NL" dirty="0"/>
              <a:t>In sommige talen mag je zeggen: </a:t>
            </a:r>
            <a:r>
              <a:rPr lang="nl-NL" i="1" dirty="0"/>
              <a:t>Ik loop met hond.</a:t>
            </a:r>
            <a:r>
              <a:rPr lang="nl-NL" dirty="0"/>
              <a:t/>
            </a:r>
            <a:br>
              <a:rPr lang="nl-NL" dirty="0"/>
            </a:br>
            <a:r>
              <a:rPr lang="nl-NL" dirty="0"/>
              <a:t>In het Nederlands mag dit </a:t>
            </a:r>
            <a:r>
              <a:rPr lang="nl-NL" b="1" dirty="0"/>
              <a:t>niet</a:t>
            </a:r>
            <a:r>
              <a:rPr lang="nl-NL" dirty="0"/>
              <a:t>. </a:t>
            </a:r>
            <a:r>
              <a:rPr lang="nl-NL" dirty="0"/>
              <a:t/>
            </a:r>
            <a:br>
              <a:rPr lang="nl-NL" dirty="0"/>
            </a:br>
            <a:r>
              <a:rPr lang="nl-NL" dirty="0"/>
              <a:t>Je moet een lidwoord gebruiken: </a:t>
            </a:r>
            <a:r>
              <a:rPr lang="nl-NL" i="1" dirty="0"/>
              <a:t>Ik loop met </a:t>
            </a:r>
            <a:r>
              <a:rPr lang="nl-NL" b="1" i="1" dirty="0"/>
              <a:t>de</a:t>
            </a:r>
            <a:r>
              <a:rPr lang="nl-NL" i="1" dirty="0"/>
              <a:t> hond.</a:t>
            </a:r>
            <a:r>
              <a:rPr lang="nl-NL" dirty="0"/>
              <a:t/>
            </a:r>
            <a:br>
              <a:rPr lang="nl-NL" dirty="0"/>
            </a:br>
            <a:r>
              <a:rPr lang="nl-NL" dirty="0"/>
              <a:t/>
            </a:r>
            <a:br>
              <a:rPr lang="nl-NL" dirty="0"/>
            </a:br>
            <a:r>
              <a:rPr lang="nl-NL" dirty="0"/>
              <a:t>In het Nederlands zijn er zijn drie lidwoorden: </a:t>
            </a:r>
            <a:r>
              <a:rPr lang="nl-NL" b="1" dirty="0"/>
              <a:t>de</a:t>
            </a:r>
            <a:r>
              <a:rPr lang="nl-NL" dirty="0"/>
              <a:t>, </a:t>
            </a:r>
            <a:r>
              <a:rPr lang="nl-NL" b="1" dirty="0"/>
              <a:t>het </a:t>
            </a:r>
            <a:r>
              <a:rPr lang="nl-NL" dirty="0"/>
              <a:t>en </a:t>
            </a:r>
            <a:r>
              <a:rPr lang="nl-NL" b="1" dirty="0"/>
              <a:t>een</a:t>
            </a:r>
            <a:r>
              <a:rPr lang="nl-NL" dirty="0"/>
              <a:t/>
            </a:r>
            <a:br>
              <a:rPr lang="nl-NL" dirty="0"/>
            </a:br>
            <a:r>
              <a:rPr lang="nl-NL" dirty="0"/>
              <a:t>Lidwoorden staan nooit alleen; ze staan altijd voor </a:t>
            </a:r>
            <a:r>
              <a:rPr lang="nl-NL" dirty="0">
                <a:hlinkClick r:id="rId2" tooltip="Je kunt de, het of een voor het woord zetten: de kurk, een bloem, het dorp."/>
              </a:rPr>
              <a:t>zelfstandige naamwoorden</a:t>
            </a:r>
            <a:r>
              <a:rPr lang="nl-NL" i="1" dirty="0"/>
              <a:t>.</a:t>
            </a:r>
            <a:endParaRPr lang="tr-TR" dirty="0"/>
          </a:p>
        </p:txBody>
      </p:sp>
    </p:spTree>
    <p:extLst>
      <p:ext uri="{BB962C8B-B14F-4D97-AF65-F5344CB8AC3E}">
        <p14:creationId xmlns:p14="http://schemas.microsoft.com/office/powerpoint/2010/main" val="15933321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Lidwoorden</a:t>
            </a:r>
            <a:r>
              <a:rPr lang="tr-TR" b="1" dirty="0" smtClean="0">
                <a:solidFill>
                  <a:srgbClr val="C00000"/>
                </a:solidFill>
              </a:rPr>
              <a:t> </a:t>
            </a:r>
            <a:r>
              <a:rPr lang="tr-TR" b="1" dirty="0" err="1" smtClean="0">
                <a:solidFill>
                  <a:srgbClr val="C00000"/>
                </a:solidFill>
              </a:rPr>
              <a:t>staan</a:t>
            </a:r>
            <a:r>
              <a:rPr lang="tr-TR" b="1" dirty="0" smtClean="0">
                <a:solidFill>
                  <a:srgbClr val="C00000"/>
                </a:solidFill>
              </a:rPr>
              <a:t> </a:t>
            </a:r>
            <a:r>
              <a:rPr lang="tr-TR" b="1" dirty="0" err="1" smtClean="0">
                <a:solidFill>
                  <a:srgbClr val="C00000"/>
                </a:solidFill>
              </a:rPr>
              <a:t>nooit</a:t>
            </a:r>
            <a:r>
              <a:rPr lang="tr-TR" b="1" dirty="0" smtClean="0">
                <a:solidFill>
                  <a:srgbClr val="C00000"/>
                </a:solidFill>
              </a:rPr>
              <a:t> </a:t>
            </a:r>
            <a:r>
              <a:rPr lang="tr-TR" b="1" dirty="0" err="1" smtClean="0">
                <a:solidFill>
                  <a:srgbClr val="C00000"/>
                </a:solidFill>
              </a:rPr>
              <a:t>alleen</a:t>
            </a: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657687491"/>
              </p:ext>
            </p:extLst>
          </p:nvPr>
        </p:nvGraphicFramePr>
        <p:xfrm>
          <a:off x="1433944" y="2202873"/>
          <a:ext cx="9424556" cy="3532908"/>
        </p:xfrm>
        <a:graphic>
          <a:graphicData uri="http://schemas.openxmlformats.org/drawingml/2006/table">
            <a:tbl>
              <a:tblPr/>
              <a:tblGrid>
                <a:gridCol w="2356139"/>
                <a:gridCol w="2356139"/>
                <a:gridCol w="2356139"/>
                <a:gridCol w="2356139"/>
              </a:tblGrid>
              <a:tr h="743770">
                <a:tc>
                  <a:txBody>
                    <a:bodyPr/>
                    <a:lstStyle/>
                    <a:p>
                      <a:pPr fontAlgn="t"/>
                      <a:r>
                        <a:rPr lang="tr-TR" b="0" dirty="0">
                          <a:effectLst/>
                        </a:rPr>
                        <a:t>de</a:t>
                      </a:r>
                      <a:endParaRPr lang="tr-TR" dirty="0">
                        <a:effectLst/>
                      </a:endParaRPr>
                    </a:p>
                  </a:txBody>
                  <a:tcPr>
                    <a:lnL>
                      <a:noFill/>
                    </a:lnL>
                    <a:lnR>
                      <a:noFill/>
                    </a:lnR>
                    <a:lnT>
                      <a:noFill/>
                    </a:lnT>
                    <a:lnB>
                      <a:noFill/>
                    </a:lnB>
                    <a:solidFill>
                      <a:srgbClr val="FFFFFF"/>
                    </a:solidFill>
                  </a:tcPr>
                </a:tc>
                <a:tc>
                  <a:txBody>
                    <a:bodyPr/>
                    <a:lstStyle/>
                    <a:p>
                      <a:pPr fontAlgn="t"/>
                      <a:r>
                        <a:rPr lang="tr-TR" b="0">
                          <a:effectLst/>
                        </a:rPr>
                        <a:t>het</a:t>
                      </a:r>
                      <a:endParaRPr lang="tr-TR">
                        <a:effectLst/>
                      </a:endParaRPr>
                    </a:p>
                  </a:txBody>
                  <a:tcPr>
                    <a:lnL>
                      <a:noFill/>
                    </a:lnL>
                    <a:lnR>
                      <a:noFill/>
                    </a:lnR>
                    <a:lnT>
                      <a:noFill/>
                    </a:lnT>
                    <a:lnB>
                      <a:noFill/>
                    </a:lnB>
                    <a:solidFill>
                      <a:srgbClr val="FFFFFF"/>
                    </a:solidFill>
                  </a:tcPr>
                </a:tc>
                <a:tc>
                  <a:txBody>
                    <a:bodyPr/>
                    <a:lstStyle/>
                    <a:p>
                      <a:pPr fontAlgn="t"/>
                      <a:r>
                        <a:rPr lang="tr-TR" b="0">
                          <a:effectLst/>
                        </a:rPr>
                        <a:t>een</a:t>
                      </a:r>
                      <a:endParaRPr lang="tr-TR">
                        <a:effectLst/>
                      </a:endParaRPr>
                    </a:p>
                  </a:txBody>
                  <a:tcPr>
                    <a:lnL>
                      <a:noFill/>
                    </a:lnL>
                    <a:lnR>
                      <a:noFill/>
                    </a:lnR>
                    <a:lnT>
                      <a:noFill/>
                    </a:lnT>
                    <a:lnB>
                      <a:noFill/>
                    </a:lnB>
                    <a:solidFill>
                      <a:srgbClr val="FFFFFF"/>
                    </a:solidFill>
                  </a:tcPr>
                </a:tc>
                <a:tc>
                  <a:txBody>
                    <a:bodyPr/>
                    <a:lstStyle/>
                    <a:p>
                      <a:pPr fontAlgn="t"/>
                      <a:r>
                        <a:rPr lang="tr-TR" b="0">
                          <a:effectLst/>
                        </a:rPr>
                        <a:t>een</a:t>
                      </a:r>
                      <a:endParaRPr lang="tr-TR">
                        <a:effectLst/>
                      </a:endParaRPr>
                    </a:p>
                  </a:txBody>
                  <a:tcPr>
                    <a:lnL>
                      <a:noFill/>
                    </a:lnL>
                    <a:lnR>
                      <a:noFill/>
                    </a:lnR>
                    <a:lnT>
                      <a:noFill/>
                    </a:lnT>
                    <a:lnB>
                      <a:noFill/>
                    </a:lnB>
                    <a:solidFill>
                      <a:srgbClr val="FFFFFF"/>
                    </a:solidFill>
                  </a:tcPr>
                </a:tc>
              </a:tr>
              <a:tr h="743770">
                <a:tc>
                  <a:txBody>
                    <a:bodyPr/>
                    <a:lstStyle/>
                    <a:p>
                      <a:r>
                        <a:rPr lang="tr-TR">
                          <a:effectLst/>
                        </a:rPr>
                        <a:t>de auto</a:t>
                      </a:r>
                    </a:p>
                  </a:txBody>
                  <a:tcPr anchor="ctr">
                    <a:lnL>
                      <a:noFill/>
                    </a:lnL>
                    <a:lnR>
                      <a:noFill/>
                    </a:lnR>
                    <a:lnT>
                      <a:noFill/>
                    </a:lnT>
                    <a:lnB>
                      <a:noFill/>
                    </a:lnB>
                    <a:solidFill>
                      <a:srgbClr val="FFFFFF"/>
                    </a:solidFill>
                  </a:tcPr>
                </a:tc>
                <a:tc>
                  <a:txBody>
                    <a:bodyPr/>
                    <a:lstStyle/>
                    <a:p>
                      <a:r>
                        <a:rPr lang="tr-TR" dirty="0" err="1">
                          <a:effectLst/>
                        </a:rPr>
                        <a:t>het</a:t>
                      </a:r>
                      <a:r>
                        <a:rPr lang="tr-TR" dirty="0">
                          <a:effectLst/>
                        </a:rPr>
                        <a:t> </a:t>
                      </a:r>
                      <a:r>
                        <a:rPr lang="tr-TR" dirty="0" err="1">
                          <a:effectLst/>
                        </a:rPr>
                        <a:t>huis</a:t>
                      </a:r>
                      <a:endParaRPr lang="tr-TR" dirty="0">
                        <a:effectLst/>
                      </a:endParaRPr>
                    </a:p>
                  </a:txBody>
                  <a:tcPr anchor="ctr">
                    <a:lnL>
                      <a:noFill/>
                    </a:lnL>
                    <a:lnR>
                      <a:noFill/>
                    </a:lnR>
                    <a:lnT>
                      <a:noFill/>
                    </a:lnT>
                    <a:lnB>
                      <a:noFill/>
                    </a:lnB>
                    <a:solidFill>
                      <a:srgbClr val="FFFFFF"/>
                    </a:solidFill>
                  </a:tcPr>
                </a:tc>
                <a:tc>
                  <a:txBody>
                    <a:bodyPr/>
                    <a:lstStyle/>
                    <a:p>
                      <a:r>
                        <a:rPr lang="tr-TR">
                          <a:effectLst/>
                        </a:rPr>
                        <a:t>een hond</a:t>
                      </a:r>
                    </a:p>
                  </a:txBody>
                  <a:tcPr anchor="ctr">
                    <a:lnL>
                      <a:noFill/>
                    </a:lnL>
                    <a:lnR>
                      <a:noFill/>
                    </a:lnR>
                    <a:lnT>
                      <a:noFill/>
                    </a:lnT>
                    <a:lnB>
                      <a:noFill/>
                    </a:lnB>
                    <a:solidFill>
                      <a:srgbClr val="FFFFFF"/>
                    </a:solidFill>
                  </a:tcPr>
                </a:tc>
                <a:tc>
                  <a:txBody>
                    <a:bodyPr/>
                    <a:lstStyle/>
                    <a:p>
                      <a:r>
                        <a:rPr lang="tr-TR">
                          <a:effectLst/>
                        </a:rPr>
                        <a:t>een huis</a:t>
                      </a:r>
                    </a:p>
                  </a:txBody>
                  <a:tcPr anchor="ctr">
                    <a:lnL>
                      <a:noFill/>
                    </a:lnL>
                    <a:lnR>
                      <a:noFill/>
                    </a:lnR>
                    <a:lnT>
                      <a:noFill/>
                    </a:lnT>
                    <a:lnB>
                      <a:noFill/>
                    </a:lnB>
                    <a:solidFill>
                      <a:srgbClr val="FFFFFF"/>
                    </a:solidFill>
                  </a:tcPr>
                </a:tc>
              </a:tr>
              <a:tr h="743770">
                <a:tc>
                  <a:txBody>
                    <a:bodyPr/>
                    <a:lstStyle/>
                    <a:p>
                      <a:r>
                        <a:rPr lang="tr-TR">
                          <a:effectLst/>
                        </a:rPr>
                        <a:t>de  boom</a:t>
                      </a:r>
                    </a:p>
                  </a:txBody>
                  <a:tcPr anchor="ctr">
                    <a:lnL>
                      <a:noFill/>
                    </a:lnL>
                    <a:lnR>
                      <a:noFill/>
                    </a:lnR>
                    <a:lnT>
                      <a:noFill/>
                    </a:lnT>
                    <a:lnB>
                      <a:noFill/>
                    </a:lnB>
                    <a:solidFill>
                      <a:srgbClr val="FFFFFF"/>
                    </a:solidFill>
                  </a:tcPr>
                </a:tc>
                <a:tc>
                  <a:txBody>
                    <a:bodyPr/>
                    <a:lstStyle/>
                    <a:p>
                      <a:r>
                        <a:rPr lang="tr-TR">
                          <a:effectLst/>
                        </a:rPr>
                        <a:t>het meisje</a:t>
                      </a:r>
                    </a:p>
                  </a:txBody>
                  <a:tcPr anchor="ctr">
                    <a:lnL>
                      <a:noFill/>
                    </a:lnL>
                    <a:lnR>
                      <a:noFill/>
                    </a:lnR>
                    <a:lnT>
                      <a:noFill/>
                    </a:lnT>
                    <a:lnB>
                      <a:noFill/>
                    </a:lnB>
                    <a:solidFill>
                      <a:srgbClr val="FFFFFF"/>
                    </a:solidFill>
                  </a:tcPr>
                </a:tc>
                <a:tc>
                  <a:txBody>
                    <a:bodyPr/>
                    <a:lstStyle/>
                    <a:p>
                      <a:r>
                        <a:rPr lang="tr-TR">
                          <a:effectLst/>
                        </a:rPr>
                        <a:t>een boom</a:t>
                      </a:r>
                    </a:p>
                  </a:txBody>
                  <a:tcPr anchor="ctr">
                    <a:lnL>
                      <a:noFill/>
                    </a:lnL>
                    <a:lnR>
                      <a:noFill/>
                    </a:lnR>
                    <a:lnT>
                      <a:noFill/>
                    </a:lnT>
                    <a:lnB>
                      <a:noFill/>
                    </a:lnB>
                    <a:solidFill>
                      <a:srgbClr val="FFFFFF"/>
                    </a:solidFill>
                  </a:tcPr>
                </a:tc>
                <a:tc>
                  <a:txBody>
                    <a:bodyPr/>
                    <a:lstStyle/>
                    <a:p>
                      <a:r>
                        <a:rPr lang="tr-TR">
                          <a:effectLst/>
                        </a:rPr>
                        <a:t>een meisje</a:t>
                      </a:r>
                    </a:p>
                  </a:txBody>
                  <a:tcPr anchor="ctr">
                    <a:lnL>
                      <a:noFill/>
                    </a:lnL>
                    <a:lnR>
                      <a:noFill/>
                    </a:lnR>
                    <a:lnT>
                      <a:noFill/>
                    </a:lnT>
                    <a:lnB>
                      <a:noFill/>
                    </a:lnB>
                    <a:solidFill>
                      <a:srgbClr val="FFFFFF"/>
                    </a:solidFill>
                  </a:tcPr>
                </a:tc>
              </a:tr>
              <a:tr h="1301598">
                <a:tc>
                  <a:txBody>
                    <a:bodyPr/>
                    <a:lstStyle/>
                    <a:p>
                      <a:r>
                        <a:rPr lang="tr-TR">
                          <a:effectLst/>
                        </a:rPr>
                        <a:t>de hond</a:t>
                      </a:r>
                    </a:p>
                  </a:txBody>
                  <a:tcPr anchor="ctr">
                    <a:lnL>
                      <a:noFill/>
                    </a:lnL>
                    <a:lnR>
                      <a:noFill/>
                    </a:lnR>
                    <a:lnT>
                      <a:noFill/>
                    </a:lnT>
                    <a:lnB>
                      <a:noFill/>
                    </a:lnB>
                    <a:solidFill>
                      <a:srgbClr val="FFFFFF"/>
                    </a:solidFill>
                  </a:tcPr>
                </a:tc>
                <a:tc>
                  <a:txBody>
                    <a:bodyPr/>
                    <a:lstStyle/>
                    <a:p>
                      <a:r>
                        <a:rPr lang="tr-TR">
                          <a:effectLst/>
                        </a:rPr>
                        <a:t>het kettinkje</a:t>
                      </a:r>
                    </a:p>
                  </a:txBody>
                  <a:tcPr anchor="ctr">
                    <a:lnL>
                      <a:noFill/>
                    </a:lnL>
                    <a:lnR>
                      <a:noFill/>
                    </a:lnR>
                    <a:lnT>
                      <a:noFill/>
                    </a:lnT>
                    <a:lnB>
                      <a:noFill/>
                    </a:lnB>
                    <a:solidFill>
                      <a:srgbClr val="FFFFFF"/>
                    </a:solidFill>
                  </a:tcPr>
                </a:tc>
                <a:tc>
                  <a:txBody>
                    <a:bodyPr/>
                    <a:lstStyle/>
                    <a:p>
                      <a:r>
                        <a:rPr lang="tr-TR">
                          <a:effectLst/>
                        </a:rPr>
                        <a:t>een hond</a:t>
                      </a:r>
                    </a:p>
                  </a:txBody>
                  <a:tcPr anchor="ctr">
                    <a:lnL>
                      <a:noFill/>
                    </a:lnL>
                    <a:lnR>
                      <a:noFill/>
                    </a:lnR>
                    <a:lnT>
                      <a:noFill/>
                    </a:lnT>
                    <a:lnB>
                      <a:noFill/>
                    </a:lnB>
                    <a:solidFill>
                      <a:srgbClr val="FFFFFF"/>
                    </a:solidFill>
                  </a:tcPr>
                </a:tc>
                <a:tc>
                  <a:txBody>
                    <a:bodyPr/>
                    <a:lstStyle/>
                    <a:p>
                      <a:r>
                        <a:rPr lang="tr-TR" dirty="0" err="1">
                          <a:effectLst/>
                        </a:rPr>
                        <a:t>een</a:t>
                      </a:r>
                      <a:r>
                        <a:rPr lang="tr-TR" dirty="0">
                          <a:effectLst/>
                        </a:rPr>
                        <a:t> </a:t>
                      </a:r>
                      <a:r>
                        <a:rPr lang="tr-TR" dirty="0" err="1">
                          <a:effectLst/>
                        </a:rPr>
                        <a:t>kettinkje</a:t>
                      </a:r>
                      <a:endParaRPr lang="tr-TR"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2337633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Kenmerken</a:t>
            </a:r>
            <a:r>
              <a:rPr lang="tr-TR" b="1" dirty="0">
                <a:solidFill>
                  <a:srgbClr val="C00000"/>
                </a:solidFill>
              </a:rPr>
              <a:t> </a:t>
            </a:r>
            <a:r>
              <a:rPr lang="tr-TR" b="1" dirty="0" err="1">
                <a:solidFill>
                  <a:srgbClr val="C00000"/>
                </a:solidFill>
              </a:rPr>
              <a:t>van</a:t>
            </a:r>
            <a:r>
              <a:rPr lang="tr-TR" b="1" dirty="0">
                <a:solidFill>
                  <a:srgbClr val="C00000"/>
                </a:solidFill>
              </a:rPr>
              <a:t> </a:t>
            </a:r>
            <a:r>
              <a:rPr lang="tr-TR" b="1" dirty="0" err="1">
                <a:solidFill>
                  <a:srgbClr val="C00000"/>
                </a:solidFill>
              </a:rPr>
              <a:t>Lidwoord</a:t>
            </a:r>
            <a:r>
              <a:rPr lang="tr-TR" b="1" dirty="0">
                <a:solidFill>
                  <a:srgbClr val="C00000"/>
                </a:solidFill>
              </a:rPr>
              <a:t> (Artikel)</a:t>
            </a:r>
            <a:endParaRPr lang="tr-TR" dirty="0"/>
          </a:p>
        </p:txBody>
      </p:sp>
      <p:sp>
        <p:nvSpPr>
          <p:cNvPr id="3" name="İçerik Yer Tutucusu 2"/>
          <p:cNvSpPr>
            <a:spLocks noGrp="1"/>
          </p:cNvSpPr>
          <p:nvPr>
            <p:ph idx="1"/>
          </p:nvPr>
        </p:nvSpPr>
        <p:spPr/>
        <p:txBody>
          <a:bodyPr/>
          <a:lstStyle/>
          <a:p>
            <a:r>
              <a:rPr lang="nl-NL" b="1" i="1" dirty="0"/>
              <a:t>de</a:t>
            </a:r>
            <a:r>
              <a:rPr lang="nl-NL" dirty="0"/>
              <a:t> gebruik je voor mannelijke of vrouwelijke woorden.</a:t>
            </a:r>
            <a:r>
              <a:rPr lang="nl-NL" dirty="0"/>
              <a:t/>
            </a:r>
            <a:br>
              <a:rPr lang="nl-NL" dirty="0"/>
            </a:br>
            <a:r>
              <a:rPr lang="nl-NL" b="1" i="1" dirty="0"/>
              <a:t>het</a:t>
            </a:r>
            <a:r>
              <a:rPr lang="nl-NL" dirty="0"/>
              <a:t> gebruik je voor onzijdige woorden (onzijdige woorden zijn weer te herkennen aan het lidwoord </a:t>
            </a:r>
            <a:r>
              <a:rPr lang="nl-NL" b="1" dirty="0"/>
              <a:t>het</a:t>
            </a:r>
            <a:r>
              <a:rPr lang="nl-NL" dirty="0"/>
              <a:t>).</a:t>
            </a:r>
            <a:r>
              <a:rPr lang="nl-NL" dirty="0"/>
              <a:t/>
            </a:r>
            <a:br>
              <a:rPr lang="nl-NL" dirty="0"/>
            </a:br>
            <a:r>
              <a:rPr lang="nl-NL" b="1" dirty="0"/>
              <a:t>een</a:t>
            </a:r>
            <a:r>
              <a:rPr lang="nl-NL" dirty="0"/>
              <a:t> mag voor beide (onzijdige, mannelijke en vrouwelijk) gebruikt worden.</a:t>
            </a:r>
            <a:r>
              <a:rPr lang="nl-NL" dirty="0"/>
              <a:t/>
            </a:r>
            <a:br>
              <a:rPr lang="nl-NL" dirty="0"/>
            </a:br>
            <a:endParaRPr lang="tr-TR" dirty="0" smtClean="0"/>
          </a:p>
          <a:p>
            <a:r>
              <a:rPr lang="nl-NL" dirty="0" smtClean="0"/>
              <a:t>Er </a:t>
            </a:r>
            <a:r>
              <a:rPr lang="nl-NL" dirty="0"/>
              <a:t>zijn geen echte regels voor het gebruik van </a:t>
            </a:r>
            <a:r>
              <a:rPr lang="nl-NL" b="1" dirty="0"/>
              <a:t>de</a:t>
            </a:r>
            <a:r>
              <a:rPr lang="nl-NL" dirty="0"/>
              <a:t> en </a:t>
            </a:r>
            <a:r>
              <a:rPr lang="nl-NL" b="1" dirty="0"/>
              <a:t>het</a:t>
            </a:r>
            <a:r>
              <a:rPr lang="nl-NL" dirty="0"/>
              <a:t>. </a:t>
            </a:r>
            <a:r>
              <a:rPr lang="nl-NL" dirty="0"/>
              <a:t/>
            </a:r>
            <a:br>
              <a:rPr lang="nl-NL" dirty="0"/>
            </a:br>
            <a:r>
              <a:rPr lang="nl-NL" dirty="0"/>
              <a:t>Wel zijn er een aantal dingen die je kunt onthouden.</a:t>
            </a:r>
            <a:endParaRPr lang="tr-TR" dirty="0"/>
          </a:p>
        </p:txBody>
      </p:sp>
    </p:spTree>
    <p:extLst>
      <p:ext uri="{BB962C8B-B14F-4D97-AF65-F5344CB8AC3E}">
        <p14:creationId xmlns:p14="http://schemas.microsoft.com/office/powerpoint/2010/main" val="2502740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Kenmerken</a:t>
            </a:r>
            <a:r>
              <a:rPr lang="tr-TR" b="1" dirty="0">
                <a:solidFill>
                  <a:srgbClr val="C00000"/>
                </a:solidFill>
              </a:rPr>
              <a:t> </a:t>
            </a:r>
            <a:r>
              <a:rPr lang="tr-TR" b="1" dirty="0" err="1">
                <a:solidFill>
                  <a:srgbClr val="C00000"/>
                </a:solidFill>
              </a:rPr>
              <a:t>van</a:t>
            </a:r>
            <a:r>
              <a:rPr lang="tr-TR" b="1" dirty="0">
                <a:solidFill>
                  <a:srgbClr val="C00000"/>
                </a:solidFill>
              </a:rPr>
              <a:t> </a:t>
            </a:r>
            <a:r>
              <a:rPr lang="tr-TR" b="1" dirty="0" err="1">
                <a:solidFill>
                  <a:srgbClr val="C00000"/>
                </a:solidFill>
              </a:rPr>
              <a:t>Lidwoord</a:t>
            </a:r>
            <a:r>
              <a:rPr lang="tr-TR" b="1" dirty="0">
                <a:solidFill>
                  <a:srgbClr val="C00000"/>
                </a:solidFill>
              </a:rPr>
              <a:t> </a:t>
            </a:r>
            <a:r>
              <a:rPr lang="tr-TR" b="1" dirty="0" smtClean="0">
                <a:solidFill>
                  <a:srgbClr val="C00000"/>
                </a:solidFill>
              </a:rPr>
              <a:t>(</a:t>
            </a:r>
            <a:r>
              <a:rPr lang="tr-TR" b="1" dirty="0" err="1" smtClean="0">
                <a:solidFill>
                  <a:srgbClr val="C00000"/>
                </a:solidFill>
              </a:rPr>
              <a:t>onthouden</a:t>
            </a:r>
            <a:r>
              <a:rPr lang="tr-TR" b="1" dirty="0" smtClean="0">
                <a:solidFill>
                  <a:srgbClr val="C00000"/>
                </a:solidFill>
              </a:rPr>
              <a:t> de-</a:t>
            </a:r>
            <a:r>
              <a:rPr lang="tr-TR" b="1" dirty="0" err="1" smtClean="0">
                <a:solidFill>
                  <a:srgbClr val="C00000"/>
                </a:solidFill>
              </a:rPr>
              <a:t>woorden</a:t>
            </a:r>
            <a:r>
              <a:rPr lang="tr-TR" b="1" dirty="0" smtClean="0">
                <a:solidFill>
                  <a:srgbClr val="C00000"/>
                </a:solidFill>
              </a:rPr>
              <a:t>)</a:t>
            </a:r>
            <a:endParaRPr lang="tr-TR" dirty="0"/>
          </a:p>
        </p:txBody>
      </p:sp>
      <p:sp>
        <p:nvSpPr>
          <p:cNvPr id="3" name="İçerik Yer Tutucusu 2"/>
          <p:cNvSpPr>
            <a:spLocks noGrp="1"/>
          </p:cNvSpPr>
          <p:nvPr>
            <p:ph idx="1"/>
          </p:nvPr>
        </p:nvSpPr>
        <p:spPr/>
        <p:txBody>
          <a:bodyPr/>
          <a:lstStyle/>
          <a:p>
            <a:r>
              <a:rPr lang="nl-NL" dirty="0"/>
              <a:t>Woorden voor personen, bergen of rivieren: </a:t>
            </a:r>
            <a:br>
              <a:rPr lang="nl-NL" dirty="0"/>
            </a:br>
            <a:r>
              <a:rPr lang="nl-NL" i="1" dirty="0"/>
              <a:t>de moeder, de kok, de opa, de Rijn, de Kilimanjaro…</a:t>
            </a:r>
            <a:endParaRPr lang="nl-NL" dirty="0"/>
          </a:p>
          <a:p>
            <a:r>
              <a:rPr lang="nl-NL" dirty="0"/>
              <a:t>Woorden die in het meervoud staan:</a:t>
            </a:r>
            <a:br>
              <a:rPr lang="nl-NL" dirty="0"/>
            </a:br>
            <a:r>
              <a:rPr lang="nl-NL" i="1" dirty="0"/>
              <a:t>de huizen, de bomen, de kinderen…</a:t>
            </a:r>
            <a:endParaRPr lang="nl-NL" dirty="0"/>
          </a:p>
          <a:p>
            <a:r>
              <a:rPr lang="nl-NL" dirty="0"/>
              <a:t>Woorden voor vruchten of bomen: </a:t>
            </a:r>
            <a:br>
              <a:rPr lang="nl-NL" dirty="0"/>
            </a:br>
            <a:r>
              <a:rPr lang="nl-NL" i="1" dirty="0"/>
              <a:t>de appel, de peer, de eik, de kastanje…</a:t>
            </a:r>
            <a:endParaRPr lang="nl-NL" dirty="0"/>
          </a:p>
          <a:p>
            <a:r>
              <a:rPr lang="nl-NL" dirty="0"/>
              <a:t>Letters en cijfers: </a:t>
            </a:r>
            <a:br>
              <a:rPr lang="nl-NL" dirty="0"/>
            </a:br>
            <a:r>
              <a:rPr lang="nl-NL" i="1" dirty="0"/>
              <a:t>de negende, de vijf, de a, de b...</a:t>
            </a:r>
            <a:endParaRPr lang="nl-NL" dirty="0"/>
          </a:p>
        </p:txBody>
      </p:sp>
    </p:spTree>
    <p:extLst>
      <p:ext uri="{BB962C8B-B14F-4D97-AF65-F5344CB8AC3E}">
        <p14:creationId xmlns:p14="http://schemas.microsoft.com/office/powerpoint/2010/main" val="4078474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Kenmerken</a:t>
            </a:r>
            <a:r>
              <a:rPr lang="tr-TR" b="1" dirty="0">
                <a:solidFill>
                  <a:srgbClr val="C00000"/>
                </a:solidFill>
              </a:rPr>
              <a:t> </a:t>
            </a:r>
            <a:r>
              <a:rPr lang="tr-TR" b="1" dirty="0" err="1">
                <a:solidFill>
                  <a:srgbClr val="C00000"/>
                </a:solidFill>
              </a:rPr>
              <a:t>van</a:t>
            </a:r>
            <a:r>
              <a:rPr lang="tr-TR" b="1" dirty="0">
                <a:solidFill>
                  <a:srgbClr val="C00000"/>
                </a:solidFill>
              </a:rPr>
              <a:t> </a:t>
            </a:r>
            <a:r>
              <a:rPr lang="tr-TR" b="1" dirty="0" err="1">
                <a:solidFill>
                  <a:srgbClr val="C00000"/>
                </a:solidFill>
              </a:rPr>
              <a:t>Lidwoord</a:t>
            </a:r>
            <a:r>
              <a:rPr lang="tr-TR" b="1" dirty="0">
                <a:solidFill>
                  <a:srgbClr val="C00000"/>
                </a:solidFill>
              </a:rPr>
              <a:t> (</a:t>
            </a:r>
            <a:r>
              <a:rPr lang="tr-TR" b="1" dirty="0" err="1">
                <a:solidFill>
                  <a:srgbClr val="C00000"/>
                </a:solidFill>
              </a:rPr>
              <a:t>onthouden</a:t>
            </a:r>
            <a:r>
              <a:rPr lang="tr-TR" b="1" dirty="0">
                <a:solidFill>
                  <a:srgbClr val="C00000"/>
                </a:solidFill>
              </a:rPr>
              <a:t> </a:t>
            </a:r>
            <a:r>
              <a:rPr lang="tr-TR" b="1" dirty="0" err="1" smtClean="0">
                <a:solidFill>
                  <a:srgbClr val="C00000"/>
                </a:solidFill>
              </a:rPr>
              <a:t>het-woorden</a:t>
            </a:r>
            <a:r>
              <a:rPr lang="tr-TR" b="1" dirty="0">
                <a:solidFill>
                  <a:srgbClr val="C00000"/>
                </a:solidFill>
              </a:rPr>
              <a:t>)</a:t>
            </a:r>
            <a:endParaRPr lang="tr-TR" dirty="0"/>
          </a:p>
        </p:txBody>
      </p:sp>
      <p:sp>
        <p:nvSpPr>
          <p:cNvPr id="3" name="İçerik Yer Tutucusu 2"/>
          <p:cNvSpPr>
            <a:spLocks noGrp="1"/>
          </p:cNvSpPr>
          <p:nvPr>
            <p:ph idx="1"/>
          </p:nvPr>
        </p:nvSpPr>
        <p:spPr/>
        <p:txBody>
          <a:bodyPr/>
          <a:lstStyle/>
          <a:p>
            <a:r>
              <a:rPr lang="nl-NL" dirty="0"/>
              <a:t>Alle verkleinwoorden</a:t>
            </a:r>
            <a:br>
              <a:rPr lang="nl-NL" dirty="0"/>
            </a:br>
            <a:r>
              <a:rPr lang="nl-NL" i="1" dirty="0"/>
              <a:t>het boompje, het hutje, het meisje, het kettinkje...</a:t>
            </a:r>
            <a:endParaRPr lang="nl-NL" dirty="0"/>
          </a:p>
          <a:p>
            <a:r>
              <a:rPr lang="nl-NL" dirty="0"/>
              <a:t>Woorden die eindigen op -isme, -ment, -sel en -um: </a:t>
            </a:r>
            <a:br>
              <a:rPr lang="nl-NL" dirty="0"/>
            </a:br>
            <a:r>
              <a:rPr lang="nl-NL" i="1" dirty="0"/>
              <a:t>het toerisme, het amusement, het zonnestelsel, het centrum</a:t>
            </a:r>
            <a:r>
              <a:rPr lang="nl-NL" dirty="0"/>
              <a:t>…</a:t>
            </a:r>
          </a:p>
          <a:p>
            <a:r>
              <a:rPr lang="nl-NL" dirty="0"/>
              <a:t>Woorden met twee of meer lettergrepen die beginnen met be-, ge-, ver- en ont-: </a:t>
            </a:r>
            <a:br>
              <a:rPr lang="nl-NL" dirty="0"/>
            </a:br>
            <a:r>
              <a:rPr lang="nl-NL" i="1" dirty="0"/>
              <a:t>het begin, het gebruik, het veranderen, het ontbijt...</a:t>
            </a:r>
            <a:endParaRPr lang="nl-NL" dirty="0"/>
          </a:p>
          <a:p>
            <a:r>
              <a:rPr lang="nl-NL" dirty="0"/>
              <a:t>Namen van talen, metalen en windrichtingen: </a:t>
            </a:r>
            <a:br>
              <a:rPr lang="nl-NL" dirty="0"/>
            </a:br>
            <a:r>
              <a:rPr lang="nl-NL" i="1" dirty="0"/>
              <a:t>het Nederlands, het Duits, het goud, het ijzer, het zuiden, het oosten, het zuidwesten...</a:t>
            </a:r>
            <a:endParaRPr lang="nl-NL" dirty="0"/>
          </a:p>
          <a:p>
            <a:pPr marL="0" indent="0">
              <a:buNone/>
            </a:pPr>
            <a:endParaRPr lang="tr-TR" dirty="0"/>
          </a:p>
        </p:txBody>
      </p:sp>
    </p:spTree>
    <p:extLst>
      <p:ext uri="{BB962C8B-B14F-4D97-AF65-F5344CB8AC3E}">
        <p14:creationId xmlns:p14="http://schemas.microsoft.com/office/powerpoint/2010/main" val="11266606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186</Words>
  <Application>Microsoft Office PowerPoint</Application>
  <PresentationFormat>Geniş ekran</PresentationFormat>
  <Paragraphs>73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Het Lidwoord (Artikel)</vt:lpstr>
      <vt:lpstr>Kenmerken van Lidwoord (Artikel)</vt:lpstr>
      <vt:lpstr>Kenmerken van Lidwoord (Artikel)</vt:lpstr>
      <vt:lpstr>Lidwoorden in andere talen</vt:lpstr>
      <vt:lpstr>Kenmerken van Lidwoord (Artikel)</vt:lpstr>
      <vt:lpstr>Lidwoorden staan nooit alleen</vt:lpstr>
      <vt:lpstr>Kenmerken van Lidwoord (Artikel)</vt:lpstr>
      <vt:lpstr>Kenmerken van Lidwoord (onthouden de-woorden)</vt:lpstr>
      <vt:lpstr>Kenmerken van Lidwoord (onthouden het-woorden)</vt:lpstr>
      <vt:lpstr>Welke lidwoorden bestaan er in het Nederlands? </vt:lpstr>
      <vt:lpstr>Kenmerken van Lidwoord (Artikel)</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Hafta4</dc:title>
  <dc:creator>MUSTAFA GÜLEÇ</dc:creator>
  <cp:lastModifiedBy>Mustafa Güleç</cp:lastModifiedBy>
  <cp:revision>18</cp:revision>
  <dcterms:created xsi:type="dcterms:W3CDTF">2018-02-22T10:31:07Z</dcterms:created>
  <dcterms:modified xsi:type="dcterms:W3CDTF">2020-02-05T19:19:40Z</dcterms:modified>
</cp:coreProperties>
</file>