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EF90C-4B77-4E06-B88E-3E260F7B5F7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55903-DCE7-4A06-B8CC-92ED81ED43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197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73F0DB-83DE-47F3-A276-25FF03C4451D}" type="slidenum">
              <a:rPr lang="en-US" altLang="tr-TR" sz="1200"/>
              <a:pPr eaLnBrk="1" hangingPunct="1"/>
              <a:t>23</a:t>
            </a:fld>
            <a:endParaRPr lang="en-US" altLang="tr-TR" sz="1200"/>
          </a:p>
        </p:txBody>
      </p:sp>
    </p:spTree>
    <p:extLst>
      <p:ext uri="{BB962C8B-B14F-4D97-AF65-F5344CB8AC3E}">
        <p14:creationId xmlns:p14="http://schemas.microsoft.com/office/powerpoint/2010/main" val="3743826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501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770CA1-525E-4FC4-970A-51E481098B91}" type="slidenum">
              <a:rPr lang="en-US" altLang="tr-TR" sz="1200"/>
              <a:pPr eaLnBrk="1" hangingPunct="1"/>
              <a:t>24</a:t>
            </a:fld>
            <a:endParaRPr lang="en-US" altLang="tr-TR" sz="1200"/>
          </a:p>
        </p:txBody>
      </p:sp>
    </p:spTree>
    <p:extLst>
      <p:ext uri="{BB962C8B-B14F-4D97-AF65-F5344CB8AC3E}">
        <p14:creationId xmlns:p14="http://schemas.microsoft.com/office/powerpoint/2010/main" val="3267901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2568BE5-FB04-4F59-A782-E636E056BAEF}" type="slidenum">
              <a:rPr lang="en-US" altLang="tr-TR" sz="1200"/>
              <a:pPr eaLnBrk="1" hangingPunct="1"/>
              <a:t>25</a:t>
            </a:fld>
            <a:endParaRPr lang="en-US" altLang="tr-TR" sz="1200"/>
          </a:p>
        </p:txBody>
      </p:sp>
    </p:spTree>
    <p:extLst>
      <p:ext uri="{BB962C8B-B14F-4D97-AF65-F5344CB8AC3E}">
        <p14:creationId xmlns:p14="http://schemas.microsoft.com/office/powerpoint/2010/main" val="1421747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522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C111307-C2C0-4A13-8FF9-2E0B0FEB0651}" type="slidenum">
              <a:rPr lang="en-US" altLang="tr-TR" sz="1200"/>
              <a:pPr eaLnBrk="1" hangingPunct="1"/>
              <a:t>26</a:t>
            </a:fld>
            <a:endParaRPr lang="en-US" altLang="tr-TR" sz="1200"/>
          </a:p>
        </p:txBody>
      </p:sp>
    </p:spTree>
    <p:extLst>
      <p:ext uri="{BB962C8B-B14F-4D97-AF65-F5344CB8AC3E}">
        <p14:creationId xmlns:p14="http://schemas.microsoft.com/office/powerpoint/2010/main" val="2071402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3146BB4-9DE0-45DC-805B-1FD1F506CDBC}" type="slidenum">
              <a:rPr lang="en-US" altLang="tr-TR" sz="1200"/>
              <a:pPr eaLnBrk="1" hangingPunct="1"/>
              <a:t>27</a:t>
            </a:fld>
            <a:endParaRPr lang="en-US" altLang="tr-TR" sz="1200"/>
          </a:p>
        </p:txBody>
      </p:sp>
    </p:spTree>
    <p:extLst>
      <p:ext uri="{BB962C8B-B14F-4D97-AF65-F5344CB8AC3E}">
        <p14:creationId xmlns:p14="http://schemas.microsoft.com/office/powerpoint/2010/main" val="3038805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97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91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9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757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20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4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3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28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4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43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02A6-718D-4EB4-ABE2-08D9A1B9E51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F44B1-EC4B-4F2C-911A-7646079ABC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93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765175"/>
            <a:ext cx="8496300" cy="10795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4. Türkiye’de Özel Eğitim ve Kaynaştırma</a:t>
            </a:r>
            <a:b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</a:br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a.</a:t>
            </a:r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  </a:t>
            </a:r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1950’li Yıllara Kadar</a:t>
            </a:r>
            <a:endParaRPr lang="tr-TR" altLang="tr-TR" sz="3200" b="1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773238"/>
            <a:ext cx="84963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16. yüzyılda uygulandığı ileri sürülen “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Enderun Mektebi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</a:t>
            </a: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1948 yılında 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İdil Biret-Suna Kan Yasası 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kabul edilmiştir </a:t>
            </a: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1889’da İstanbul’da 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Grati Efendi tarafından işitme ve görme engelli çocuklar için açılan sınıflar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</a:rPr>
              <a:t>1912 yılında kapatılmıştır.</a:t>
            </a:r>
            <a:endParaRPr lang="tr-TR" altLang="tr-TR" sz="2200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1921 yılına kadar özel eğitim açısından bir gelişmeye ilgili kaynaklarda rastlanamamıştır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1921 yılında Kurtuluş Savaşı döneminde İzmir’de “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İzmir Sağırlar ve Körler Müessesi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 adıyla bir okulun açıldığı, daha sonra bu okulun Sağlık Sosyal Yardım Bakanlığı’na bağlı olarak 1950 yılına kadar hizmet vermiş</a:t>
            </a: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2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1950’li yıllara kadar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gereksinimli çocukların hasta ve eğitilemez oldukları 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düşünülmüştür</a:t>
            </a: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536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AA6FE1F-6DFD-4B40-BC3D-6C24FCD2424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1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4"/>
            <a:ext cx="8370887" cy="4732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ç) Kaynaştırma yoluyla eğitimlerine devam eden bireyler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kayıtlı bulundukları okulda uygulanan eğitim programını ve/veya yetersizlik türüne göre hazırlanmış özel eğitim programını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takip ederler. Ancak bu programlar temel alınarak bireyin eğitim performansı ve ihtiyaçları doğrultusunda BEP hazırlanır.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d) Kaynaştırma yoluyla eğitim uygulaması yapılan okul/kurumlarda bireylerin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BEP’lerini hazırlamak amacıyla BEP birimi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kurulur.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e) Kaynaştırma yoluyla eğitim uygulamaları yapılan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okul/kurumlarda bireyin yetersizliğine uygun fiziksel, sosyal, psikolojik ortam düzenlemeleri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yapılır</a:t>
            </a:r>
            <a:r>
              <a:rPr lang="tr-TR" altLang="tr-TR" sz="2400">
                <a:ea typeface="ＭＳ Ｐゴシック" panose="020B0600070205080204" pitchFamily="34" charset="-128"/>
              </a:rPr>
              <a:t>. </a:t>
            </a:r>
          </a:p>
        </p:txBody>
      </p:sp>
      <p:sp>
        <p:nvSpPr>
          <p:cNvPr id="2458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925DDAE-94DC-4A04-B730-D3C8D05751B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10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4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557338"/>
            <a:ext cx="8370887" cy="4659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f) Bu okul/kurumlarda bireye verilen eğitim hizmetlerinin etkin bir biçimde yürütülebilmesi amacıyla özel araç gereç ile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eğitim materyalleri sağlanır ve destek eğitim odası açılır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g) Kaynaştırma uygulamaları yapılan okul/kurumlardaki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personel, diğer öğrenciler ve onların aileleri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eğitime ihtiyacı olan bireylerin özellikleri hakkında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bilgilendirilir.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ğ) Okul/kurumlarda, kaynaştırma yoluyla eğitim alacak bireylerin sınıflara eşit olarak dağılımı sağlanır ve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bir sınıfta en fazla 2 birey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olacak şekilde düzenleme yapılır.</a:t>
            </a:r>
          </a:p>
        </p:txBody>
      </p:sp>
      <p:sp>
        <p:nvSpPr>
          <p:cNvPr id="2560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E4D45D-E293-42AC-91AE-8C3318ECF2C9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7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4"/>
            <a:ext cx="8370887" cy="4732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h) Kaynaştırma yoluyla eğitimlerine devam eden bireylerin bulunduğu sınıflarda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mevcutları;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okul öncesi eğitim kurumlarında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özel eğitime ihtiyacı olan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iki bireyin bulunduğu sınıflarda 10, bir bireyin bulunduğu sınıflarda 20 öğrenciyi geçmeyecek şekilde düzenlenir.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Diğer okul/kurumlarda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ise sınıf mevcutları; özel eğitime ihtiyacı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olan iki bireyin bulunduğu sınıflarda 25, bir bireyin bulunduğu sınıflarda 35 öğrenciyi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geçmeyecek şekilde düzenlenir.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ı) Kaynaştırma yoluyla eğitimlerine devam eden bireylerin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destek eğitim hizmeti almaları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için gerekli düzenlemeler yapılır.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662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2B247AE-4BD2-4E3A-BAFC-DE75E0AB0B85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okul/kurumlarına devam eden bireylerin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kaynaştırma uygulamaları kapsamında, yetersizliği olmayan akranlarının devam ettiği okul/kurumlarda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bazı derslere ve sosyal etkinliklere katılması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için gerekli önlemler alınır.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j) Kaynaştırma yoluyla eğitimlerine devam eden bireylerin yetersizlik türü ve eğitim performansına göre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öğretim yöntem ve teknikleri ile ölçme ve değerlendirmede gerekli tedbirler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alınarak düzenlemeler yapılır.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k) Kaynaştırma uygulamaları yetersizliği olmayan bireylerin yetersizliği olan bireylerle aynı sınıfta eğitim görmeleri yoluyla uygulanabileceği gibi, yetersizliği olmayan bireyler için bu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okul/kurumların bünyesinde özel eğitim sınıfı açılması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şeklinde de uygulanabilir.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765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C890ADE-002B-4DFB-8ADA-7ACB9453105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13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9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714376"/>
            <a:ext cx="8375650" cy="62706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341438"/>
            <a:ext cx="8370887" cy="51117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l)   Yetersizliği olmayan bireyler, istekleri doğrultusunda, çevrelerindeki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okullarında açılacak sınıflarına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kayıt yaptırabilirler.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Bu sınıfların mevcutları 5’i özel eğitime ihtiyacı olan birey olmak üzere en fazla; okul öncesi eğitimde 14, ilköğretim ve orta öğretimde 20, yaygın eğitimde 10 öğrenciden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oluşur.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m) Kaynaştırma yoluyla eğitimlerine devam bireylerin bulunduğu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ilköğretim okullarında bu bireyleri örgün eğitime hazırlamak amacıyla gerektiğinde hazırlık sınıfları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açılabilir. Bu sınıflardaki eğitim öğretim hizmetleri, Yönetmeliğin 55 inci maddesindeki hükümler doğrultusunda yürütülür.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867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46883FE-60A7-4916-B1C7-B143D076A8C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14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93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765176"/>
            <a:ext cx="8370887" cy="57626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196976"/>
            <a:ext cx="8370887" cy="540067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Başarının değerlendirilmesi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Madde 26-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Kaynaştırma yoluyla eğitimlerine devam eden bireylerin başarılarının değerlendirilmesinde aşağıdaki hususlar dikkate alınır: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a)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Bulunduğu okulun eğitim programını ve/veya denkliği olan bir programı izleyen bireylerin başarıları,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 ettiği okulun sınıf geçme ve sınavlarla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ilgili hükümlerine göre değerlendirilir.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b) Kaynaştırma yoluyla eğitimlerini sürdüren zorunlu öğrenim çağındaki özel eğitime ihtiyacı olan bireylere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tekrarı yaptırılmaz.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c) Bulunduğu okulun eğitim programına denkliği olmayan bir özel eğitim programını izleyen bireylerin başarıları,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bu programın uygulandığı okullardaki sınıf geçme ve sınavlarla ilgili hükümlere göre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değerlendirilir.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970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5AA5A84-A024-429B-B82B-EA9314CD419F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15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08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4"/>
            <a:ext cx="8370887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ç) Bireylerin başarılarının değerlendirilmesinde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BEP’lerinde yer alan amaç ve davranışlar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esas alınır.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d) Bireylerin başarılarının değerlendirmesinde kullanılacak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yöntem, teknik, ölçme araçları ve değerlendirme süresi ile değerlendirmenin yapılacağı ortam BEP Biriminin görüş ve önerileri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doğrultusunda belirlenir.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e) Bireylerin başarıları,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yetersizlikten etkilenme durumları ve bireysel özelliklerine göre yazılı, sözlü sınavlar ile ödevler, projeler ve diğer çalışmaların tümü ya da bazıları dikkate alınarak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değerlendirilir.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Yazma güçlüğü olan bireylerin değerlendirilmesi sözlü, sözlü ifadede güçlük yaşayan bireylerin değerlendirilmesi ise yazılı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olarak yapılır.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072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61E9F35-3114-4795-9614-1439E681389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16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9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4"/>
            <a:ext cx="8370887" cy="4732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g) Bireylerin yetersizlikleri dikkate alınarak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gerektiğinde sınavlar kısa cevaplı ve az sorulu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olarak düzenlenir.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ğ) Bireyler, yetersizliklerinden kaynaklanan güçlüklerini gidermek amacıyla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sınavlarda uygun araç-gereç, cihaz ve yöntemlerden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yararlandırılır.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h) Yazılı sınavlar bireylerin yetersizlikleri, eğitim performansları ve gelişim özelliklerine göre çeşitlendirilir.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ı)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Görme yetersizliği olan bireylerin yazılı sınavlarda Braille yazı olarak verdiği cevaplar sınavdan hemen sonra öğretmenin bireye okutmasıyla değerlendirilir. Bu bireyler, çizimli ve şekilli sorulardan muaf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tutulurlar. </a:t>
            </a:r>
          </a:p>
        </p:txBody>
      </p:sp>
      <p:sp>
        <p:nvSpPr>
          <p:cNvPr id="3174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86E4121-CE00-4CDE-A3B8-8488CADFF566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17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4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341438"/>
            <a:ext cx="8370887" cy="4875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j)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Zihinsel yetersizliği olan bireyler; dikkat, bellekte tutma ve hatırlama güçlükleri dikkate alınarak daha sık aralıklarla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değerlendirilirler.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k)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Otistik bireyler ile duygusal ya da davranış bozukluğu olan bireylerin değerlendirilmesi, iletişim özellikleri ile sosyal-duygusal hazır bulunuşlukları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dikkate alınarak yapılır.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ea typeface="ＭＳ Ｐゴシック" panose="020B0600070205080204" pitchFamily="34" charset="-128"/>
              </a:rPr>
              <a:t>l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Dikkat eksikliği ve hiperaktivite bozukluğu olan bireylerin değerlendirilmesi, bu bireylerin özellikleri dikkate alınarak daha sık aralıklarla ve kısa süreli sınavlarla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277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2FD4A9-715B-4015-A551-760020A51F3A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18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5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Destek eğitim odası açılması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Madde 30-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Okul/kurumlarda, yetersizliği olmayan akranlarıyla birlikte aynı sınıfta eğitimlerine devam eden özel eğitime ihtiyacı olan bireylere, özel araç gereçler ile eğitim materyalleri sağlayarak özel eğitim desteği verilmesi amacıyla destek eğitim odası açılır.</a:t>
            </a:r>
          </a:p>
        </p:txBody>
      </p:sp>
      <p:sp>
        <p:nvSpPr>
          <p:cNvPr id="3379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9267E5-A515-4DD6-BE94-F299DC29958B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19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2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838201"/>
            <a:ext cx="8496300" cy="6461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>
                <a:solidFill>
                  <a:schemeClr val="tx1"/>
                </a:solidFill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tr-TR" altLang="tr-TR" sz="3200">
                <a:solidFill>
                  <a:srgbClr val="00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  <a:cs typeface="Arial Unicode MS" panose="020B0604020202020204" pitchFamily="34" charset="-128"/>
              </a:rPr>
              <a:t/>
            </a:r>
            <a:br>
              <a:rPr lang="tr-TR" altLang="tr-TR" sz="3200">
                <a:solidFill>
                  <a:srgbClr val="00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  <a:cs typeface="Arial Unicode MS" panose="020B0604020202020204" pitchFamily="34" charset="-128"/>
              </a:rPr>
            </a:br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 b. 1950-1980 Yılları Arası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557338"/>
            <a:ext cx="8370887" cy="4659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2400" b="1" dirty="0" smtClean="0">
              <a:solidFill>
                <a:srgbClr val="00B050"/>
              </a:solidFill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Sağlık </a:t>
            </a:r>
            <a:r>
              <a:rPr lang="tr-TR" altLang="tr-TR" sz="2400" b="1" dirty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Sosyal Yardım Bakanlığı’ndan Milli Eğitim Bakanlığı’na </a:t>
            </a:r>
            <a:r>
              <a:rPr lang="tr-TR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</a:t>
            </a:r>
            <a:r>
              <a:rPr lang="tr-TR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redilmiştir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Personel yetiştirmede</a:t>
            </a:r>
            <a:r>
              <a:rPr lang="tr-TR" altLang="tr-TR" sz="2400" dirty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ilk sistemli çaba, 1952 yılında Gazi Eğitim Enstitüsü bünyesinde kurulan Özel Eğitim Şubesi açılmıştır</a:t>
            </a:r>
            <a:endParaRPr lang="tr-TR" altLang="tr-TR" sz="24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Şube, 1955 yılında iki dönem mezun verdikten sonra kapatılmıştır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1955 yılın</a:t>
            </a: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</a:t>
            </a: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a şu anda tüm illerimizde bulunan </a:t>
            </a:r>
            <a:r>
              <a:rPr lang="tr-TR" altLang="tr-TR" sz="2400" b="1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“Rehberlik ve Araştırma </a:t>
            </a:r>
            <a:r>
              <a:rPr lang="tr-TR" altLang="tr-TR" sz="2400" b="1" dirty="0" err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Merkezleri”</a:t>
            </a:r>
            <a:r>
              <a:rPr lang="tr-TR" altLang="tr-TR" sz="2400" dirty="0" err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nin</a:t>
            </a: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 temelini oluşturmuş olan </a:t>
            </a:r>
            <a:r>
              <a:rPr lang="tr-TR" altLang="tr-TR" sz="2400" b="1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“</a:t>
            </a:r>
            <a:r>
              <a:rPr lang="tr-TR" altLang="tr-TR" sz="2400" b="1" dirty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Psikolojik Servis Merkezi</a:t>
            </a:r>
            <a:r>
              <a:rPr lang="tr-TR" altLang="tr-TR" sz="2400" b="1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”</a:t>
            </a: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 kurulmuş</a:t>
            </a:r>
            <a:r>
              <a:rPr lang="tr-TR" altLang="tr-TR" sz="2400" dirty="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tur</a:t>
            </a:r>
            <a:endParaRPr lang="tr-TR" altLang="tr-TR" sz="2400" dirty="0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2400" dirty="0"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638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7647B11-281F-49F6-9AB7-E474596A23FE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5"/>
            <a:ext cx="8370887" cy="511175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Destek eğitim odasında eğitim öğretim hizmetlerinin yürütülmesinde aşağıdaki hususlar dikkate alınır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a) Destek eğitim odaları, özel eğitim hizmetleri kurulunun önerisi doğrultusunda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Millî Eğitim Müdürlükleri tarafından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açılır.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b) Bu sınıfta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eğitim alacak birey sayısına göre okul/kurumda birden fazla destek eğitim odası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açılabilir.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c) Destek eğitim odasında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yürütülecek eğitim hizmetlerinin planlaması okul yönetimince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yapılır.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ç) Bu sınıflarda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eğitim alacak bireyler BEP birimi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tarafından belirlenir. Her bireyin ihtiyacı doğrultusunda ve azami ölçüde bu sınıftaki eğitimden yararlanması sağlanır.</a:t>
            </a:r>
            <a:endParaRPr lang="tr-TR" altLang="tr-TR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482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E566A5A-EA3F-4E17-8C0E-5857821B3AC5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20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6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3"/>
            <a:ext cx="8370887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d) Bireyin destek eğitim odasında alacağı haftalık ders saati,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haftalık toplam ders saatinin %40’ını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aşmayacak şekilde planlanır.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e) Bu sınıflarda bireylerin eğitim performansları dikkate alınarak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birebir eğitim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yapılır. Ancak gerektiğinde eğitim performansı bakımından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aynı seviyede olan bireylerle grup eğitimi de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yapılabilir.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f) Destek eğitim odasında,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bireylerin ilgi, ihtiyaç ve yetersizliklerine uygun araç gereç ve eğitim materyalleri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bulunur. </a:t>
            </a:r>
          </a:p>
        </p:txBody>
      </p:sp>
      <p:sp>
        <p:nvSpPr>
          <p:cNvPr id="3584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DB27B73-4228-4D59-98C1-72416D85DE6F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9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tr-TR" altLang="tr-TR" sz="3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0" y="1484314"/>
            <a:ext cx="8299450" cy="4732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g) Bu sınıflarda bireylerin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yetersizlik türü ve ihtiyaçlarına göre gezerek özel eğitim görevi yapan öğretmen, özel eğitim sınıf öğretmeni, sınıf öğretmeni ve alan öğretmenleri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görevlendirilir.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ğ) Öğrencinin genel başarı değerlendirmesinde,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destek eğitim odasında yapılan değerlendirme sonuçları 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dikkate alınır.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h) Bu sınıfta verilen destek eğitim hizmetleri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okul/kurumun ders saatleri içinde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yapılır.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ı) Bu sınıfların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okul/kurum içindeki yeri, bireylerin yetersizlikleri dikkate alınarak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belirlenir.</a:t>
            </a:r>
          </a:p>
        </p:txBody>
      </p:sp>
      <p:sp>
        <p:nvSpPr>
          <p:cNvPr id="3686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3944587-3E6E-4258-8683-44B50E62A28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94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>
          <a:xfrm>
            <a:off x="1992313" y="692150"/>
            <a:ext cx="8424862" cy="1081088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5. Kaynaştırma Destek Eğitim Hizmetleri Nelerdir?</a:t>
            </a:r>
            <a:endParaRPr lang="en-US" altLang="tr-TR" sz="3200" b="1">
              <a:ea typeface="ＭＳ Ｐゴシック" panose="020B0600070205080204" pitchFamily="34" charset="-128"/>
            </a:endParaRPr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>
          <a:xfrm>
            <a:off x="1981200" y="1773238"/>
            <a:ext cx="8229600" cy="4824412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a. Özel gereksinimli öğrencinin sınıftan ayrılmaması temel alınarak sağlanan destek hizmetler</a:t>
            </a:r>
            <a:endParaRPr lang="en-US" altLang="tr-TR" sz="2400" b="1">
              <a:solidFill>
                <a:srgbClr val="FF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1. Danışman yardımlı genel eğitim sınıfı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gereksinimli öğrenci okul zamanının tümünü sınıfta geçirir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ve doğrudan özel eğitim hizmeti almaz.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öğretmeni eğitimden birinci derecede sorumludur.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danışmanı, kaynaştırmanın başarısını artırmak için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öğretmene önerilerde bulunur ve öğretmen bunları uygular.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danışmanı,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öğretmene öğretimi uyarlama, problem davranışlarla başa çıkma ve öğrencinin sınıfa kabulünü artırma konularında danışmanlık yapar.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 destek hizmeti, </a:t>
            </a: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öğretmeninin öğretmenlik bilgi ve becerilerinin gelişmesine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yardım eder ve </a:t>
            </a: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benzer sorunlarla karşılaştığında sorunları kendi başına çözme becerilerini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geliştirir.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200">
              <a:ea typeface="ＭＳ Ｐゴシック" panose="020B0600070205080204" pitchFamily="34" charset="-128"/>
            </a:endParaRPr>
          </a:p>
        </p:txBody>
      </p:sp>
      <p:sp>
        <p:nvSpPr>
          <p:cNvPr id="3789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82BCE41-BCE7-4AF3-B66E-8A68B3530E2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23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8080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>
          <a:xfrm>
            <a:off x="1992314" y="692151"/>
            <a:ext cx="8218487" cy="72072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en-US" altLang="tr-TR" sz="3200" b="1">
              <a:solidFill>
                <a:srgbClr val="C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>
          <a:xfrm>
            <a:off x="1981200" y="1412876"/>
            <a:ext cx="8229600" cy="51847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2. Özel eğitim öğretmeni yardımı ile genel eğitim sınıfı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gereksinimli öğrenci eğitimini genel eğitim sınıfında  sürdürür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ve öğretmenden özel eğitim desteği alır.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öğretmeni,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öğrencinin sınıfa uyumunu sağlamak, öğretmene öğrenciyle çalışmada yardım etmek, engelli olmayan öğrencilerle çeşitli etkinlikler gerçekleştirmek, doğrudan sınıfta öğretim yapmak ve öğrenciler arasında  olumlu etkileşimi oluşturmak gibi konularda yardımcı olur.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öğretmeninin sınıfta ne kadar süreyle bulunacağı,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öğrencinin gereksinimlerine göre değişir.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Bu destek hizmetinin avantajı, </a:t>
            </a: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gereksinimli öğrencinin sınıftan ayrılmaması ve özel eğitim öğretmeninin sınıf öğretmenine doğrudan uygulamada yardım etmesidir.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200">
              <a:ea typeface="ＭＳ Ｐゴシック" panose="020B0600070205080204" pitchFamily="34" charset="-128"/>
            </a:endParaRPr>
          </a:p>
        </p:txBody>
      </p:sp>
      <p:sp>
        <p:nvSpPr>
          <p:cNvPr id="3891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FC9EF75-F31F-4A6D-AEB3-AC08E0774BA8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24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7660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>
          <a:xfrm>
            <a:off x="1992314" y="765176"/>
            <a:ext cx="8218487" cy="57626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en-US" altLang="tr-TR" sz="3200" b="1">
              <a:ea typeface="ＭＳ Ｐゴシック" panose="020B0600070205080204" pitchFamily="34" charset="-128"/>
            </a:endParaRPr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>
          <a:xfrm>
            <a:off x="1981200" y="1268414"/>
            <a:ext cx="8229600" cy="50561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3. Yardımcı öğretmenle genel eğitim sınıfı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öğretmeni ve özel eğitim öğretmeni sınıfta birlikte çalışırlar, sınıftaki öğrencilerin eğitiminden birlikte sorumludur 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</a:rPr>
              <a:t>ve </a:t>
            </a:r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 özel gereksinimli öğrencinin eğitimini sürdürür.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 destek sistemi, genel eğitim sınıfında iki öğretmenin sürekli birlikte çalışması açısından avantajlıdır ve </a:t>
            </a:r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 yardımıyla sürdürülen destek hizmet türünden süreklilik ve sorumluluğu paylaşma yönünden farklılaşır.</a:t>
            </a: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tr-TR" altLang="tr-TR" sz="2200" b="1">
              <a:solidFill>
                <a:srgbClr val="00B050"/>
              </a:solidFill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200">
              <a:ea typeface="ＭＳ Ｐゴシック" panose="020B0600070205080204" pitchFamily="34" charset="-128"/>
            </a:endParaRPr>
          </a:p>
        </p:txBody>
      </p:sp>
      <p:sp>
        <p:nvSpPr>
          <p:cNvPr id="3994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FF98B7C-F59E-4D99-BEAC-39C6A0BCA430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25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192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>
          <a:xfrm>
            <a:off x="1992314" y="620713"/>
            <a:ext cx="8218487" cy="6477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en-US" altLang="tr-TR" sz="3200" b="1">
              <a:ea typeface="ＭＳ Ｐゴシック" panose="020B0600070205080204" pitchFamily="34" charset="-128"/>
            </a:endParaRPr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>
          <a:xfrm>
            <a:off x="1992313" y="1196976"/>
            <a:ext cx="8496300" cy="540067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2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b. Özel gereksinimli öğrencinin sınıf dışında aldığı destek hizmetler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1. Kaynak oda</a:t>
            </a:r>
          </a:p>
          <a:p>
            <a:pPr eaLnBrk="1" hangingPunct="1"/>
            <a:r>
              <a:rPr lang="tr-TR" altLang="tr-TR" sz="18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Kaynak oda,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gereksinimli öğrencinin okul gününün en az %21’ini en fazla %60’ını genel eğitim sınıfı dışında özel eğitim hizmeti almak için geçirdiği yerdir.</a:t>
            </a:r>
          </a:p>
          <a:p>
            <a:pPr eaLnBrk="1" hangingPunct="1"/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Öğrenci, kaynak odada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öğretmeninden bireysel ya da küçük grup şeklinde eğitim alır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 ve çoğu zaman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genel eğitim sınıfında gördüğü eğitime paralel bir eğitim sürdürülür.</a:t>
            </a:r>
          </a:p>
          <a:p>
            <a:pPr eaLnBrk="1" hangingPunct="1"/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 sistem,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gereksinimli öğrenciyi sınıftan ayırdığı, bazı derslere öğrencinin katılmadığı ve öğrencileri damgalandığı 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görüşlerinden dolayı eleştirilmektedir.</a:t>
            </a:r>
          </a:p>
          <a:p>
            <a:pPr eaLnBrk="1" hangingPunct="1"/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Amacına ulaşabilmesi için,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kaynak oda öğretmeni ile sınıf öğretmeninin yakın iletişim ve işbirliği içinde çalışması 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önemlidir. Bu işbirliği sağlanamazsa,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iki ortamdaki eğitim arasında tutarsızlık 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olabilmektedir.</a:t>
            </a:r>
          </a:p>
          <a:p>
            <a:pPr eaLnBrk="1" hangingPunct="1"/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Kaynak odada öğretmenle daha yakın çalışma fırsatı bulan öğrenci, bu yakınlığı sınıf öğretmeninden de beklemekte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, bu da </a:t>
            </a:r>
            <a:r>
              <a:rPr lang="tr-TR" altLang="tr-TR" sz="18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öğrencinin sınıfta zorlanmasına </a:t>
            </a:r>
            <a:r>
              <a:rPr lang="tr-TR" altLang="tr-TR" sz="1800">
                <a:latin typeface="Comic Sans MS" panose="030F0702030302020204" pitchFamily="66" charset="0"/>
                <a:ea typeface="ＭＳ Ｐゴシック" panose="020B0600070205080204" pitchFamily="34" charset="-128"/>
              </a:rPr>
              <a:t>yol açabilmektedir.</a:t>
            </a:r>
          </a:p>
        </p:txBody>
      </p:sp>
      <p:sp>
        <p:nvSpPr>
          <p:cNvPr id="4096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A6C80C5-97FA-49FB-B688-E94CCC75D6B9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26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8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1992314" y="692150"/>
            <a:ext cx="8218487" cy="649288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  <a:endParaRPr lang="en-US" altLang="tr-TR" sz="3200" b="1">
              <a:ea typeface="ＭＳ Ｐゴシック" panose="020B0600070205080204" pitchFamily="34" charset="-128"/>
            </a:endParaRPr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>
          <a:xfrm>
            <a:off x="1981200" y="1412876"/>
            <a:ext cx="8229600" cy="4911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2. Gezici özel eğitim öğretmeni</a:t>
            </a:r>
          </a:p>
          <a:p>
            <a:pPr eaLnBrk="1" hangingPunct="1"/>
            <a:r>
              <a:rPr lang="tr-TR" altLang="tr-TR" sz="22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Gezici özel eğitim öğretmeninin, </a:t>
            </a:r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bir okuldan diğerine giderek özel gereksinimli öğrencilere destek hizmeti </a:t>
            </a:r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</a:rPr>
              <a:t>sağlamasıdır.</a:t>
            </a:r>
          </a:p>
          <a:p>
            <a:pPr eaLnBrk="1" hangingPunct="1"/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Öğrenci okul gününün çoğunu sınıfta geçirir, ama günün belli zamanlarında gezici öğretmenden özel eğitim desteği almak için sınıftan ayrılır.</a:t>
            </a:r>
          </a:p>
          <a:p>
            <a:pPr eaLnBrk="1" hangingPunct="1"/>
            <a:r>
              <a:rPr lang="tr-TR" altLang="tr-TR" sz="2200">
                <a:latin typeface="Comic Sans MS" panose="030F0702030302020204" pitchFamily="66" charset="0"/>
                <a:ea typeface="ＭＳ Ｐゴシック" panose="020B0600070205080204" pitchFamily="34" charset="-128"/>
              </a:rPr>
              <a:t>Bu destek türü de, </a:t>
            </a:r>
            <a:r>
              <a:rPr lang="tr-TR" altLang="tr-TR" sz="22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kaynak oda ile aynı nedenlerden dolayı eleştirilmektedir.</a:t>
            </a:r>
          </a:p>
          <a:p>
            <a:pPr eaLnBrk="1" hangingPunct="1"/>
            <a:endParaRPr lang="tr-TR" altLang="tr-TR" sz="22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tr-TR" sz="2200">
              <a:solidFill>
                <a:srgbClr val="00B05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198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82FC541-ACB1-438E-8CA5-BC27DE4EB718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27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4105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Devam…</a:t>
            </a:r>
            <a:endParaRPr lang="tr-TR" altLang="tr-TR" sz="2800">
              <a:solidFill>
                <a:srgbClr val="C00000"/>
              </a:solidFill>
              <a:latin typeface="Comic Sans MS" panose="030F0702030302020204" pitchFamily="66" charset="0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estek hizmeti belirlenirken;</a:t>
            </a:r>
            <a:endParaRPr lang="tr-TR" altLang="tr-TR" sz="2400" b="1">
              <a:solidFill>
                <a:srgbClr val="00B05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estek hizmeti verenle sınıf öğretmeni işbirliği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içinde olmalı</a:t>
            </a:r>
            <a:endParaRPr lang="tr-TR" altLang="tr-TR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ğrencinin nerede, ne kadar süreyle, hangi alanlarda destekleneceğine birlikte karar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verilmelidir</a:t>
            </a:r>
            <a:endParaRPr lang="tr-TR" altLang="tr-TR" sz="2400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Öğretmene yapılacak yardımda,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sınıf öğretmeni bu yardımı almaya istekli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olmalı</a:t>
            </a:r>
            <a:endParaRPr lang="tr-TR" altLang="tr-TR" sz="2400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İ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şbirliğinin gereğine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inanmalı</a:t>
            </a:r>
            <a:endParaRPr lang="tr-TR" altLang="tr-TR" sz="2400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ınıfta bir başka eğitimcinin bulunmasından rahatsız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olmamalıdır</a:t>
            </a:r>
            <a:endParaRPr lang="tr-TR" altLang="tr-TR" sz="2400" b="1">
              <a:solidFill>
                <a:srgbClr val="00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tr-TR" altLang="tr-TR">
              <a:ea typeface="ＭＳ Ｐゴシック" panose="020B0600070205080204" pitchFamily="34" charset="-128"/>
            </a:endParaRPr>
          </a:p>
        </p:txBody>
      </p:sp>
      <p:sp>
        <p:nvSpPr>
          <p:cNvPr id="4301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AA46BF6-4F34-4B2A-A644-C1201DEA54E8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28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41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1992313" y="765175"/>
            <a:ext cx="8304212" cy="647700"/>
          </a:xfrm>
        </p:spPr>
        <p:txBody>
          <a:bodyPr>
            <a:normAutofit fontScale="90000"/>
          </a:bodyPr>
          <a:lstStyle/>
          <a:p>
            <a:r>
              <a:rPr lang="tr-TR" altLang="tr-TR" b="1" smtClean="0">
                <a:ea typeface="ＭＳ Ｐゴシック" panose="020B0600070205080204" pitchFamily="34" charset="-128"/>
              </a:rPr>
              <a:t> </a:t>
            </a:r>
            <a:r>
              <a:rPr lang="tr-TR" altLang="tr-TR" smtClean="0"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ea typeface="ＭＳ Ｐゴシック" panose="020B0600070205080204" pitchFamily="34" charset="-128"/>
              </a:rPr>
            </a:br>
            <a:r>
              <a:rPr lang="tr-TR" altLang="tr-TR" smtClean="0"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ea typeface="ＭＳ Ｐゴシック" panose="020B0600070205080204" pitchFamily="34" charset="-128"/>
              </a:rPr>
            </a:br>
            <a:r>
              <a:rPr lang="tr-TR" altLang="tr-TR" smtClean="0"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ea typeface="ＭＳ Ｐゴシック" panose="020B0600070205080204" pitchFamily="34" charset="-128"/>
              </a:rPr>
            </a:br>
            <a:r>
              <a:rPr lang="tr-TR" altLang="tr-TR" smtClean="0"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ea typeface="ＭＳ Ｐゴシック" panose="020B0600070205080204" pitchFamily="34" charset="-128"/>
              </a:rPr>
            </a:br>
            <a:r>
              <a:rPr lang="tr-TR" altLang="tr-TR" smtClean="0">
                <a:ea typeface="ＭＳ Ｐゴシック" panose="020B0600070205080204" pitchFamily="34" charset="-128"/>
              </a:rPr>
              <a:t/>
            </a:r>
            <a:br>
              <a:rPr lang="tr-TR" altLang="tr-TR" smtClean="0">
                <a:ea typeface="ＭＳ Ｐゴシック" panose="020B0600070205080204" pitchFamily="34" charset="-128"/>
              </a:rPr>
            </a:br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6. Kaynaştırmanın Engelleri</a:t>
            </a: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eaLnBrk="1" hangingPunct="1"/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Olumsuz öğretmen tutumları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200" b="1" dirty="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Olumsuz öğretmen tutumlarının nedenleri: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tr-TR" altLang="tr-TR" dirty="0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öğretmenlere </a:t>
            </a: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sağlanan yetersiz destek ve eğitim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sınıftaki öğrenci sayısının fazlalığı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öğretmenin yetersiz ve olumsuz deneyimleri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öğretmenlerin öğrencilerin davranışlarını yönlendirme, uygun öğretim programını hazırlama ve uygulama konularında yeterli donamıma sahip olmamaları</a:t>
            </a:r>
          </a:p>
          <a:p>
            <a:pPr eaLnBrk="1" hangingPunct="1"/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Uygun personel ve destek hizmetlerin olmaması </a:t>
            </a:r>
            <a:endParaRPr lang="en-US" altLang="tr-TR" sz="2400" b="1" dirty="0">
              <a:solidFill>
                <a:srgbClr val="FF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Genel ve özel eğitimin farklı algılanması</a:t>
            </a:r>
            <a:endParaRPr lang="en-US" altLang="tr-TR" sz="2400" b="1" dirty="0">
              <a:solidFill>
                <a:srgbClr val="FF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tr-TR" altLang="tr-TR" sz="2400" b="1" dirty="0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Fiziksel çevrenin yetersizliği</a:t>
            </a:r>
            <a:endParaRPr lang="en-US" altLang="tr-TR" sz="2400" b="1" dirty="0">
              <a:solidFill>
                <a:srgbClr val="FF00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4403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3041D48-4CAA-4D9B-87A6-C92E7D6FA6FA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29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22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Devam…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84314"/>
            <a:ext cx="8370887" cy="47323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1955 yılında Ankara’da iki ilkokulda (Yeni Turan ve Hıdırlıktepe)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zihin engelli öğrenciler için özel sınıflar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açılmış</a:t>
            </a: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1956 ve 1957 yılları ise, özel eğitim alanında iki önemli </a:t>
            </a:r>
            <a:r>
              <a:rPr lang="tr-TR" altLang="tr-TR" sz="2400" b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yasanın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kabul yılları olması açısından önemlidir.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1956 yılında kabul edilen 6660 sayılı yasa ile, 1948 yılında çıkarılan yasanın kapsamı genişletilmiş, üstün yetenekli ve üstün zekalı çocukların devlet tarafından yetiştirilmeleri için gerekli tedbirlerin alınması kabul edilmiştir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1957 yılında 6972 sayılı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“Korunmaya Muhtaç Çocuklar Hakkında Kanun”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yürürlüğe girmiştir</a:t>
            </a:r>
            <a:endParaRPr lang="tr-TR" altLang="tr-TR" sz="2400">
              <a:solidFill>
                <a:srgbClr val="000000"/>
              </a:solidFill>
              <a:latin typeface="Arial Unicode MS" panose="020B0604020202020204" pitchFamily="34" charset="-128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Wingdings" panose="05000000000000000000" pitchFamily="2" charset="2"/>
              <a:buChar char="Ø"/>
            </a:pPr>
            <a:endParaRPr lang="tr-TR" altLang="tr-TR" sz="2400">
              <a:solidFill>
                <a:srgbClr val="000000"/>
              </a:solidFill>
              <a:latin typeface="Arial Unicode MS" panose="020B0604020202020204" pitchFamily="34" charset="-128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  <a:p>
            <a:pPr eaLnBrk="1" hangingPunct="1"/>
            <a:endParaRPr lang="tr-TR" altLang="tr-TR" smtClean="0">
              <a:ea typeface="ＭＳ Ｐゴシック" panose="020B0600070205080204" pitchFamily="34" charset="-128"/>
            </a:endParaRPr>
          </a:p>
        </p:txBody>
      </p:sp>
      <p:sp>
        <p:nvSpPr>
          <p:cNvPr id="1741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9EE0CD-0074-4597-9CB7-9B3F14C6541C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3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4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7. Kaynaştırmanın Olumlu Sonuçları</a:t>
            </a:r>
            <a:endParaRPr lang="tr-TR" altLang="tr-TR" sz="3200">
              <a:ea typeface="ＭＳ Ｐゴシック" panose="020B0600070205080204" pitchFamily="34" charset="-128"/>
            </a:endParaRPr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20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Öğrencilere </a:t>
            </a:r>
            <a:endParaRPr lang="tr-TR" altLang="tr-TR" sz="2000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olmayan akranlarıyla birlikte yaşamayı ve arkadaşlık kurmayı  öğrenirler.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Diğer akranlarını gözleyerek yeni beceriler öğrenirler.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Toplum içinde yaşamaya hazırlık olacak nitelikte gerçek yaşam deneyimleri kazanırlar.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Olmayan Öğrencilere</a:t>
            </a:r>
            <a:endParaRPr lang="tr-TR" altLang="tr-TR" sz="2000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bireyler hakkında daha gerçekçi bir bakış açısı elde ederler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Kendilerinden farklı olan bireyleri kabul etmeyi öğrenirler.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Kendilerini başkalarının yerine koymayı ve onları anlamayı öğrenirler.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Tüm zorluklara rağmen başarılı olan bireyleri tanıma fırsatını elde ederler.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400">
              <a:ea typeface="ＭＳ Ｐゴシック" panose="020B0600070205080204" pitchFamily="34" charset="-128"/>
            </a:endParaRPr>
          </a:p>
        </p:txBody>
      </p:sp>
      <p:sp>
        <p:nvSpPr>
          <p:cNvPr id="4506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D7B1D20-964B-44CA-8EBD-5F3D28A6A6EF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30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007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Devam…</a:t>
            </a: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>
          <a:xfrm>
            <a:off x="1992313" y="1484313"/>
            <a:ext cx="8496300" cy="50403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20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Öğretmenlerine</a:t>
            </a:r>
            <a:endParaRPr lang="tr-TR" altLang="tr-TR" sz="2000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Sınıf ortamını ve öğretim programını sınıfındaki öğrencilerin gereksinimlerine göre düzenleme becerisi kazanırlar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öğretmeni, rehber öğretmen gibi diğer personelle  iletişim ve işbirliği kurma becerilerini geliştirirler.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Çocukların Ailelerine</a:t>
            </a:r>
            <a:endParaRPr lang="tr-TR" altLang="tr-TR" sz="2000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Normal gelişimi öğrenirler ve kendilerini toplumdan daha az soyutlanmış hissederler.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Kendilerine önemli bir destek sağlayabilecek normal gelişim gösteren çocukların aileleriyle iletişimlerini geliştirirler.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Olmayan Çocukların Ailelerine </a:t>
            </a:r>
            <a:endParaRPr lang="tr-TR" altLang="tr-TR" sz="2000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Engelli çocukların aileleriyle etkileşime girerek onlara katkı getirebilirler.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Çocuklarına bireysel farklılıkları  ve onlara saygı duymayı öğretme fırsatını elde ederler.</a:t>
            </a:r>
          </a:p>
        </p:txBody>
      </p:sp>
      <p:sp>
        <p:nvSpPr>
          <p:cNvPr id="4608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4A2A32D-C210-4D20-8125-2853433C7305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31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99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>
          <a:xfrm>
            <a:off x="1992314" y="692150"/>
            <a:ext cx="8370887" cy="1081088"/>
          </a:xfrm>
        </p:spPr>
        <p:txBody>
          <a:bodyPr/>
          <a:lstStyle/>
          <a:p>
            <a:r>
              <a:rPr lang="tr-TR" altLang="tr-TR" sz="3200" b="1">
                <a:solidFill>
                  <a:srgbClr val="C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8. Başarılı Bir Kaynaştırmanın İlkeleri Nelerdir?</a:t>
            </a:r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xfrm>
            <a:off x="1992314" y="1700214"/>
            <a:ext cx="8370887" cy="4897437"/>
          </a:xfrm>
        </p:spPr>
        <p:txBody>
          <a:bodyPr/>
          <a:lstStyle/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Başta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okul müdürü</a:t>
            </a:r>
            <a:r>
              <a:rPr lang="tr-TR" sz="185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1850" dirty="0">
                <a:latin typeface="Comic Sans MS" pitchFamily="66" charset="0"/>
              </a:rPr>
              <a:t>olmak üzere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tüm okul çalışanları</a:t>
            </a:r>
            <a:r>
              <a:rPr lang="tr-TR" sz="1850" dirty="0">
                <a:latin typeface="Comic Sans MS" pitchFamily="66" charset="0"/>
              </a:rPr>
              <a:t>, özel gereksinimli öğrencilere karşı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kabul edici ve destekleyici tutumlar </a:t>
            </a:r>
            <a:r>
              <a:rPr lang="tr-TR" sz="1850" dirty="0">
                <a:latin typeface="Comic Sans MS" pitchFamily="66" charset="0"/>
              </a:rPr>
              <a:t>sergilemelidirler.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Sınıf öğretmenlerinin tutumları</a:t>
            </a:r>
            <a:r>
              <a:rPr lang="tr-TR" sz="1850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tr-TR" sz="1850" dirty="0">
                <a:latin typeface="Comic Sans MS" pitchFamily="66" charset="0"/>
              </a:rPr>
              <a:t>kaynaştırmanın başarısında önemli bir öğe olarak karşımıza çıkmaktadır.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Genel eğitim sınıfları,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tüm öğrencilerin gereksinimlerini karşılayacak, öğrenmelerini kolaylaştıracak</a:t>
            </a:r>
            <a:r>
              <a:rPr lang="tr-TR" sz="1850" dirty="0">
                <a:latin typeface="Comic Sans MS" pitchFamily="66" charset="0"/>
              </a:rPr>
              <a:t> biçimde düzenlenmelidir.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Genel eğitim sınıflarında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tüm öğrenciler, birlikte öğrenme, oynama, eğitimsel ve sosyal etkinliklere katılma fırsatlarına</a:t>
            </a:r>
            <a:r>
              <a:rPr lang="tr-TR" sz="185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1850" dirty="0">
                <a:latin typeface="Comic Sans MS" pitchFamily="66" charset="0"/>
              </a:rPr>
              <a:t>sahip olmalıdırlar.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Kaynaştırma sınıfındaki diğer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öğrenciler özel gereksinimli öğrenci hakkında bilgilendirilmelidir.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Kaynaştırma eğitiminin başarıyla uygulanabilmesi için genel eğitim sınıfındaki özel gereksinimli öğrenciye ve öğretmene, gereksinimlerine yönelik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destek özel eğitim hizmetleri </a:t>
            </a:r>
            <a:r>
              <a:rPr lang="tr-TR" sz="1850" dirty="0">
                <a:latin typeface="Comic Sans MS" pitchFamily="66" charset="0"/>
              </a:rPr>
              <a:t>sağlanmalıdır.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tr-TR" sz="1850" dirty="0">
                <a:latin typeface="Comic Sans MS" pitchFamily="66" charset="0"/>
              </a:rPr>
              <a:t>Sınıftaki </a:t>
            </a:r>
            <a:r>
              <a:rPr lang="tr-TR" sz="1850" b="1" dirty="0">
                <a:solidFill>
                  <a:srgbClr val="FF0000"/>
                </a:solidFill>
                <a:latin typeface="Comic Sans MS" pitchFamily="66" charset="0"/>
              </a:rPr>
              <a:t>tüm öğrenci velileriyle işbirliği </a:t>
            </a:r>
            <a:r>
              <a:rPr lang="tr-TR" sz="1850" dirty="0">
                <a:latin typeface="Comic Sans MS" pitchFamily="66" charset="0"/>
              </a:rPr>
              <a:t>sağlanmadır. </a:t>
            </a:r>
          </a:p>
          <a:p>
            <a:pPr>
              <a:defRPr/>
            </a:pPr>
            <a:endParaRPr lang="tr-TR" dirty="0" smtClean="0"/>
          </a:p>
        </p:txBody>
      </p:sp>
      <p:sp>
        <p:nvSpPr>
          <p:cNvPr id="4710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D92E39C-1C05-4ACE-AF05-2759C28BB71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32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1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Devam…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341438"/>
            <a:ext cx="8370887" cy="4875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eğitime gereksinimi olan bireylerin haklarının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1961 Anayasası’nda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devlet tarafından garanti altına alınmış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1961 yılında yayınlanan 222 sayılı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İlköğretim ve Eğitim Kanunu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nun 12. maddesinde “</a:t>
            </a:r>
            <a:r>
              <a:rPr lang="tr-TR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mecburi ilköğretim çağında bulundukları halde zihnen, bedenen, ruhen ve sosyal bakımdan özürlü olan çocukların özel eğitim ve öğretim görmeleri sağlanır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 denilmiş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1965 yılında Ankara Üniversitesi Eğitim Fakültesi bünyesinde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 Bölümü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kurul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muştur.</a:t>
            </a:r>
            <a:r>
              <a:rPr lang="tr-TR" altLang="tr-TR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1973 yılında 1739 sayılı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Milli Eğitim Temel Kanunu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kabul edil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miş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endParaRPr lang="tr-TR" altLang="tr-TR" smtClean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843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548994A-86D3-4B05-B54E-4C319D944056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4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73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800" b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/>
            </a:r>
            <a:br>
              <a:rPr lang="tr-TR" altLang="tr-TR" sz="2800" b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</a:br>
            <a:r>
              <a:rPr lang="tr-TR" altLang="tr-TR" sz="2800" b="1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c. 1980 ile 1990 Yılları Arası</a:t>
            </a:r>
            <a:endParaRPr lang="tr-TR" altLang="tr-TR" sz="2800" b="1">
              <a:solidFill>
                <a:srgbClr val="7030A0"/>
              </a:solidFill>
              <a:latin typeface="Comic Sans MS" panose="030F0702030302020204" pitchFamily="66" charset="0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1981 yılında sonradan Anadolu Üniversitesine dönüşen Eskişehir İktisadi ve İdari Bilimler Akademisi’nde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 Sertifika Programı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başlatılmıştır. </a:t>
            </a: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1983 yılında Anadolu Üniversitesi Eğitim Fakültesinde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 Öğretmenliği Programı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başlatılmış ve ilk mezunlarını 1987 yılında vermiştir.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1986 yılında Gazi Üniversitesi, Gazi Eğitim Fakültesi Özel Eğitim Bölümü’nde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Görme Engelliler Öğretmenliği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ve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Zihin Engelliler Öğretmenliği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programları başlatılmıştır</a:t>
            </a:r>
            <a:r>
              <a:rPr lang="tr-TR" altLang="tr-TR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1982 Anayasası’nda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engellilerin eğitim hakkı konusunda düzenlemeler yapılmasını istenmiş</a:t>
            </a: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946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C192E5-584C-4BBF-8995-10DD9ADA71DF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5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96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0"/>
            <a:ext cx="8370887" cy="719138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Devam…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557338"/>
            <a:ext cx="8370887" cy="4659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1983 yılında kabul edilen 2828 sayılı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Sosyal Hizmetler ve Çocuk Esirgeme Kurumu Yasası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”nda</a:t>
            </a:r>
            <a:r>
              <a:rPr lang="tr-TR" altLang="tr-TR" sz="2400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eğitime gereksinim duyanların genel eğitim-öğretimleri ile meslek kazanmaları hükme bağlanmış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1983 yılında yürürlüğe giren 2916 sayılı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Özel Eğitime Muhtaç Çocuklar Yasası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nda özel gereksinimli çocukların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kaynaştırma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yoluyla eğitim görmelerini ilk olarak ele alması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açısından önemli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Ancak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durumları ve özellikleri uygun özel eğitime muhtaç çocuklar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için ifadesi var ve 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kaynaştırmanın tanımı da yapılmamış</a:t>
            </a:r>
          </a:p>
        </p:txBody>
      </p:sp>
      <p:sp>
        <p:nvSpPr>
          <p:cNvPr id="2048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19FE1C-D4E8-48BA-A88F-8AA055C3D575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6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d. 1990’lı Yıllar ve Günümüz Dönemi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6"/>
            <a:ext cx="8370887" cy="4803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Bu yıllarda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hem personel, hem de araştırma ve yayın sayısında artış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görülmektedir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1990 yılında düzenlenen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XIII. Milli Eğitim Şurası</a:t>
            </a:r>
            <a:r>
              <a:rPr lang="tr-TR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1991 yılında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1. Özel Eğitim Konseyi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toplanmış ve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gündüzlü öğretime ağırlık verilmesi ve kaynaştırma programlarının yaygınlaştırılması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kararı alınmış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Ayrıca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kaynaştırma programlarına alınan engelli öğrencilerin eğitiminin bireysel olarak planlanması, bu eğitimin alanında uzman kişiler tarafından verilmesi ve izlenmesi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de alınan kararlar arasındadır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>
              <a:latin typeface="Comic Sans MS" panose="030F0702030302020204" pitchFamily="66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28CA9B0-6D6C-47EF-B5CC-8D10552619F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7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574675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Devam…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412875"/>
            <a:ext cx="8370887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Kaynaştırmaya ilişkin tüm bu sevindirici gelişmelere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ve 1990 yılında toplanan şurada alınan kararlara rağmen,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yine ayrı yatılı ve gündüzlü okullar açılmaya devam edilmiş!!!!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 1950-1992 yılları arasında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75 özel eğitim okulu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açılmış iken,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1992-1995 yılları arasında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75 okul daha açılarak </a:t>
            </a:r>
            <a:r>
              <a:rPr lang="tr-TR" altLang="tr-TR" sz="2400">
                <a:solidFill>
                  <a:srgbClr val="00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  <a:cs typeface="Arial Unicode MS" panose="020B0604020202020204" pitchFamily="34" charset="-128"/>
              </a:rPr>
              <a:t>toplam sayı 150’ye ulaşmıştır.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1997 yılında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573 sayılı Kanun Hükmünde Kararname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2000 yılında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Hizmetleri Yönetmeliği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2005 yılında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5378 sayılı Özel Eğitim Kanunu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2006 yılında </a:t>
            </a:r>
            <a:r>
              <a:rPr lang="tr-TR" altLang="tr-TR" sz="24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Hizmetleri Yönetmeliği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2400">
              <a:solidFill>
                <a:srgbClr val="000000"/>
              </a:solidFill>
              <a:latin typeface="Arial Unicode MS" panose="020B0604020202020204" pitchFamily="34" charset="-128"/>
              <a:ea typeface="ＭＳ Ｐゴシック" panose="020B060007020508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tr-TR" altLang="tr-TR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253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A764215-A072-4794-A5E9-829F4D5C6A1D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8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8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838201"/>
            <a:ext cx="8370887" cy="1006475"/>
          </a:xfrm>
        </p:spPr>
        <p:txBody>
          <a:bodyPr/>
          <a:lstStyle/>
          <a:p>
            <a:pPr algn="ctr" eaLnBrk="1" hangingPunct="1"/>
            <a:r>
              <a:rPr lang="tr-TR" altLang="tr-TR" sz="3200" b="1">
                <a:solidFill>
                  <a:srgbClr val="00B05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2006 Özel Eğitim Hizmetleri Yönetmeliği  “Kaynaştırma”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1844676"/>
            <a:ext cx="8370887" cy="43719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7030A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Kaynaştırma yoluyla eğitim uygulamalarında aşağıdaki hususlar dikkate alınır: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a) Özel eğitime ihtiyacı olan her bireyin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yetersizliği olmayan akranları ile birlikte aynı kurumda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eğitim görmesi esastır.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b) Özel eğitime ihtiyacı olan bireyler eğitimlerini, yetersizliği olmayan akranları ile birlikte aynı sınıfta sürdürebilecekleri gibi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özel eğitim sınıflarında da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sürdürebilirler.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c) </a:t>
            </a:r>
            <a:r>
              <a:rPr lang="tr-TR" altLang="tr-TR" sz="2400" b="1">
                <a:solidFill>
                  <a:srgbClr val="FF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Eğitim hizmetleri, bireylerin eğitim performansına ve öncelikli ihtiyaçlarına göre </a:t>
            </a:r>
            <a:r>
              <a:rPr lang="tr-TR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planlanır. </a:t>
            </a:r>
          </a:p>
        </p:txBody>
      </p:sp>
      <p:sp>
        <p:nvSpPr>
          <p:cNvPr id="2355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632693C-C775-4C5F-AA81-9EF6F05B9BA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9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1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2589</Words>
  <Application>Microsoft Office PowerPoint</Application>
  <PresentationFormat>Geniş ekran</PresentationFormat>
  <Paragraphs>222</Paragraphs>
  <Slides>32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3" baseType="lpstr">
      <vt:lpstr>ＭＳ Ｐゴシック</vt:lpstr>
      <vt:lpstr>Arial</vt:lpstr>
      <vt:lpstr>Arial Unicode MS</vt:lpstr>
      <vt:lpstr>Calibri</vt:lpstr>
      <vt:lpstr>Calibri Light</vt:lpstr>
      <vt:lpstr>Comic Sans MS</vt:lpstr>
      <vt:lpstr>Courier New</vt:lpstr>
      <vt:lpstr>Times New Roman</vt:lpstr>
      <vt:lpstr>Wingdings</vt:lpstr>
      <vt:lpstr>Wingdings 2</vt:lpstr>
      <vt:lpstr>Office Teması</vt:lpstr>
      <vt:lpstr>4. Türkiye’de Özel Eğitim ve Kaynaştırma  a.  1950’li Yıllara Kadar</vt:lpstr>
      <vt:lpstr>    b. 1950-1980 Yılları Arası</vt:lpstr>
      <vt:lpstr>Devam…</vt:lpstr>
      <vt:lpstr>Devam…</vt:lpstr>
      <vt:lpstr>  c. 1980 ile 1990 Yılları Arası</vt:lpstr>
      <vt:lpstr>Devam…</vt:lpstr>
      <vt:lpstr>d. 1990’lı Yıllar ve Günümüz Dönemi</vt:lpstr>
      <vt:lpstr>Devam…</vt:lpstr>
      <vt:lpstr>2006 Özel Eğitim Hizmetleri Yönetmeliği  “Kaynaştırma”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Devam…</vt:lpstr>
      <vt:lpstr>5. Kaynaştırma Destek Eğitim Hizmetleri Nelerdir?</vt:lpstr>
      <vt:lpstr>Devam…</vt:lpstr>
      <vt:lpstr>Devam…</vt:lpstr>
      <vt:lpstr>Devam…</vt:lpstr>
      <vt:lpstr>Devam…</vt:lpstr>
      <vt:lpstr>Devam…</vt:lpstr>
      <vt:lpstr>      6. Kaynaştırmanın Engelleri</vt:lpstr>
      <vt:lpstr>7. Kaynaştırmanın Olumlu Sonuçları</vt:lpstr>
      <vt:lpstr>Devam…</vt:lpstr>
      <vt:lpstr>8. Başarılı Bir Kaynaştırmanın İlkeleri Nelerdir?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Türkiye’de Özel Eğitim ve Kaynaştırma  a.  1950’li Yıllara Kadar</dc:title>
  <dc:creator>GÜRCAN_GÜNHAN</dc:creator>
  <cp:lastModifiedBy>GÜRCAN_GÜNHAN</cp:lastModifiedBy>
  <cp:revision>2</cp:revision>
  <dcterms:created xsi:type="dcterms:W3CDTF">2018-02-15T23:06:53Z</dcterms:created>
  <dcterms:modified xsi:type="dcterms:W3CDTF">2018-02-15T23:08:09Z</dcterms:modified>
</cp:coreProperties>
</file>