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316" r:id="rId2"/>
    <p:sldId id="317" r:id="rId3"/>
    <p:sldId id="318" r:id="rId4"/>
    <p:sldId id="319" r:id="rId5"/>
    <p:sldId id="320" r:id="rId6"/>
    <p:sldId id="321" r:id="rId7"/>
    <p:sldId id="322" r:id="rId8"/>
    <p:sldId id="323" r:id="rId9"/>
    <p:sldId id="324" r:id="rId10"/>
    <p:sldId id="325" r:id="rId11"/>
    <p:sldId id="326" r:id="rId12"/>
    <p:sldId id="327" r:id="rId13"/>
    <p:sldId id="35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83"/>
    <p:restoredTop sz="94627"/>
  </p:normalViewPr>
  <p:slideViewPr>
    <p:cSldViewPr snapToGrid="0" snapToObjects="1">
      <p:cViewPr varScale="1">
        <p:scale>
          <a:sx n="116" d="100"/>
          <a:sy n="116" d="100"/>
        </p:scale>
        <p:origin x="5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a:t>Asıl başlık stili için tıklatın</a:t>
            </a: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a:extLst>
              <a:ext uri="{FF2B5EF4-FFF2-40B4-BE49-F238E27FC236}">
                <a16:creationId xmlns:a16="http://schemas.microsoft.com/office/drawing/2014/main" id="{1AC94DFB-B855-004B-86DB-D53C0A92E778}"/>
              </a:ext>
            </a:extLst>
          </p:cNvPr>
          <p:cNvSpPr>
            <a:spLocks noGrp="1"/>
          </p:cNvSpPr>
          <p:nvPr>
            <p:ph type="dt" sz="half" idx="10"/>
          </p:nvPr>
        </p:nvSpPr>
        <p:spPr/>
        <p:txBody>
          <a:bodyPr/>
          <a:lstStyle>
            <a:lvl1pPr>
              <a:defRPr/>
            </a:lvl1pPr>
          </a:lstStyle>
          <a:p>
            <a:pPr>
              <a:defRPr/>
            </a:pPr>
            <a:fld id="{87DA60C1-4DCC-1B41-B579-D8643F6FDE31}" type="datetimeFigureOut">
              <a:rPr lang="tr-TR"/>
              <a:pPr>
                <a:defRPr/>
              </a:pPr>
              <a:t>15.05.2019</a:t>
            </a:fld>
            <a:endParaRPr lang="tr-TR"/>
          </a:p>
        </p:txBody>
      </p:sp>
      <p:sp>
        <p:nvSpPr>
          <p:cNvPr id="5" name="4 Altbilgi Yer Tutucusu">
            <a:extLst>
              <a:ext uri="{FF2B5EF4-FFF2-40B4-BE49-F238E27FC236}">
                <a16:creationId xmlns:a16="http://schemas.microsoft.com/office/drawing/2014/main" id="{CA56C0F9-89B8-FC44-9903-B2ABBFED5CD4}"/>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BAE68736-7337-CA47-8F8D-3164B322D05B}"/>
              </a:ext>
            </a:extLst>
          </p:cNvPr>
          <p:cNvSpPr>
            <a:spLocks noGrp="1"/>
          </p:cNvSpPr>
          <p:nvPr>
            <p:ph type="sldNum" sz="quarter" idx="12"/>
          </p:nvPr>
        </p:nvSpPr>
        <p:spPr/>
        <p:txBody>
          <a:bodyPr/>
          <a:lstStyle>
            <a:lvl1pPr>
              <a:defRPr/>
            </a:lvl1pPr>
          </a:lstStyle>
          <a:p>
            <a:pPr>
              <a:defRPr/>
            </a:pPr>
            <a:fld id="{88E93F1E-946C-6D40-8845-CBAA2A8E7BA1}" type="slidenum">
              <a:rPr lang="tr-TR"/>
              <a:pPr>
                <a:defRPr/>
              </a:pPr>
              <a:t>‹#›</a:t>
            </a:fld>
            <a:endParaRPr lang="tr-TR"/>
          </a:p>
        </p:txBody>
      </p:sp>
    </p:spTree>
    <p:extLst>
      <p:ext uri="{BB962C8B-B14F-4D97-AF65-F5344CB8AC3E}">
        <p14:creationId xmlns:p14="http://schemas.microsoft.com/office/powerpoint/2010/main" val="3344472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5B7F96F0-726D-9648-A131-133F58139D41}"/>
              </a:ext>
            </a:extLst>
          </p:cNvPr>
          <p:cNvSpPr>
            <a:spLocks noGrp="1"/>
          </p:cNvSpPr>
          <p:nvPr>
            <p:ph type="dt" sz="half" idx="10"/>
          </p:nvPr>
        </p:nvSpPr>
        <p:spPr/>
        <p:txBody>
          <a:bodyPr/>
          <a:lstStyle>
            <a:lvl1pPr>
              <a:defRPr/>
            </a:lvl1pPr>
          </a:lstStyle>
          <a:p>
            <a:pPr>
              <a:defRPr/>
            </a:pPr>
            <a:fld id="{CC6FA892-52FF-5047-A4DA-DA256D837537}" type="datetimeFigureOut">
              <a:rPr lang="tr-TR"/>
              <a:pPr>
                <a:defRPr/>
              </a:pPr>
              <a:t>15.05.2019</a:t>
            </a:fld>
            <a:endParaRPr lang="tr-TR"/>
          </a:p>
        </p:txBody>
      </p:sp>
      <p:sp>
        <p:nvSpPr>
          <p:cNvPr id="5" name="4 Altbilgi Yer Tutucusu">
            <a:extLst>
              <a:ext uri="{FF2B5EF4-FFF2-40B4-BE49-F238E27FC236}">
                <a16:creationId xmlns:a16="http://schemas.microsoft.com/office/drawing/2014/main" id="{77E93676-E84C-1146-987D-7F5E6F1143FB}"/>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FF3B31EB-BE02-5048-A0F6-AD14A06E3499}"/>
              </a:ext>
            </a:extLst>
          </p:cNvPr>
          <p:cNvSpPr>
            <a:spLocks noGrp="1"/>
          </p:cNvSpPr>
          <p:nvPr>
            <p:ph type="sldNum" sz="quarter" idx="12"/>
          </p:nvPr>
        </p:nvSpPr>
        <p:spPr/>
        <p:txBody>
          <a:bodyPr/>
          <a:lstStyle>
            <a:lvl1pPr>
              <a:defRPr/>
            </a:lvl1pPr>
          </a:lstStyle>
          <a:p>
            <a:pPr>
              <a:defRPr/>
            </a:pPr>
            <a:fld id="{5092F90A-F982-014B-A331-98DCFE8CD4E8}" type="slidenum">
              <a:rPr lang="tr-TR"/>
              <a:pPr>
                <a:defRPr/>
              </a:pPr>
              <a:t>‹#›</a:t>
            </a:fld>
            <a:endParaRPr lang="tr-TR"/>
          </a:p>
        </p:txBody>
      </p:sp>
    </p:spTree>
    <p:extLst>
      <p:ext uri="{BB962C8B-B14F-4D97-AF65-F5344CB8AC3E}">
        <p14:creationId xmlns:p14="http://schemas.microsoft.com/office/powerpoint/2010/main" val="2725959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30A3C369-D48F-B74D-80CC-5548CB0C5E2D}"/>
              </a:ext>
            </a:extLst>
          </p:cNvPr>
          <p:cNvSpPr>
            <a:spLocks noGrp="1"/>
          </p:cNvSpPr>
          <p:nvPr>
            <p:ph type="dt" sz="half" idx="10"/>
          </p:nvPr>
        </p:nvSpPr>
        <p:spPr/>
        <p:txBody>
          <a:bodyPr/>
          <a:lstStyle>
            <a:lvl1pPr>
              <a:defRPr/>
            </a:lvl1pPr>
          </a:lstStyle>
          <a:p>
            <a:pPr>
              <a:defRPr/>
            </a:pPr>
            <a:fld id="{F626BB26-22A6-4143-B788-65A53B5D7369}" type="datetimeFigureOut">
              <a:rPr lang="tr-TR"/>
              <a:pPr>
                <a:defRPr/>
              </a:pPr>
              <a:t>15.05.2019</a:t>
            </a:fld>
            <a:endParaRPr lang="tr-TR"/>
          </a:p>
        </p:txBody>
      </p:sp>
      <p:sp>
        <p:nvSpPr>
          <p:cNvPr id="5" name="4 Altbilgi Yer Tutucusu">
            <a:extLst>
              <a:ext uri="{FF2B5EF4-FFF2-40B4-BE49-F238E27FC236}">
                <a16:creationId xmlns:a16="http://schemas.microsoft.com/office/drawing/2014/main" id="{347F40C4-319E-9343-BA2C-67B9CDA4CE6C}"/>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F8C3748D-78E0-5048-A09B-D9D5166402F6}"/>
              </a:ext>
            </a:extLst>
          </p:cNvPr>
          <p:cNvSpPr>
            <a:spLocks noGrp="1"/>
          </p:cNvSpPr>
          <p:nvPr>
            <p:ph type="sldNum" sz="quarter" idx="12"/>
          </p:nvPr>
        </p:nvSpPr>
        <p:spPr/>
        <p:txBody>
          <a:bodyPr/>
          <a:lstStyle>
            <a:lvl1pPr>
              <a:defRPr/>
            </a:lvl1pPr>
          </a:lstStyle>
          <a:p>
            <a:pPr>
              <a:defRPr/>
            </a:pPr>
            <a:fld id="{4961C824-F1B0-DA45-ADDA-5B5D8B065E90}" type="slidenum">
              <a:rPr lang="tr-TR"/>
              <a:pPr>
                <a:defRPr/>
              </a:pPr>
              <a:t>‹#›</a:t>
            </a:fld>
            <a:endParaRPr lang="tr-TR"/>
          </a:p>
        </p:txBody>
      </p:sp>
    </p:spTree>
    <p:extLst>
      <p:ext uri="{BB962C8B-B14F-4D97-AF65-F5344CB8AC3E}">
        <p14:creationId xmlns:p14="http://schemas.microsoft.com/office/powerpoint/2010/main" val="1293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A66CFB36-2BA5-9140-892C-274FE3E1718B}"/>
              </a:ext>
            </a:extLst>
          </p:cNvPr>
          <p:cNvSpPr>
            <a:spLocks noGrp="1"/>
          </p:cNvSpPr>
          <p:nvPr>
            <p:ph type="dt" sz="half" idx="10"/>
          </p:nvPr>
        </p:nvSpPr>
        <p:spPr/>
        <p:txBody>
          <a:bodyPr/>
          <a:lstStyle>
            <a:lvl1pPr>
              <a:defRPr/>
            </a:lvl1pPr>
          </a:lstStyle>
          <a:p>
            <a:pPr>
              <a:defRPr/>
            </a:pPr>
            <a:fld id="{F9898257-3BD7-BE49-A488-E2B9045D6E8E}" type="datetimeFigureOut">
              <a:rPr lang="tr-TR"/>
              <a:pPr>
                <a:defRPr/>
              </a:pPr>
              <a:t>15.05.2019</a:t>
            </a:fld>
            <a:endParaRPr lang="tr-TR"/>
          </a:p>
        </p:txBody>
      </p:sp>
      <p:sp>
        <p:nvSpPr>
          <p:cNvPr id="5" name="4 Altbilgi Yer Tutucusu">
            <a:extLst>
              <a:ext uri="{FF2B5EF4-FFF2-40B4-BE49-F238E27FC236}">
                <a16:creationId xmlns:a16="http://schemas.microsoft.com/office/drawing/2014/main" id="{F3725DE6-2137-894A-A2EA-AC217F549DB7}"/>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5C2F964C-9D92-AA4B-9957-FC94E8A88A3B}"/>
              </a:ext>
            </a:extLst>
          </p:cNvPr>
          <p:cNvSpPr>
            <a:spLocks noGrp="1"/>
          </p:cNvSpPr>
          <p:nvPr>
            <p:ph type="sldNum" sz="quarter" idx="12"/>
          </p:nvPr>
        </p:nvSpPr>
        <p:spPr/>
        <p:txBody>
          <a:bodyPr/>
          <a:lstStyle>
            <a:lvl1pPr>
              <a:defRPr/>
            </a:lvl1pPr>
          </a:lstStyle>
          <a:p>
            <a:pPr>
              <a:defRPr/>
            </a:pPr>
            <a:fld id="{B967151C-9A4A-9A4F-9718-3E332CEE3758}" type="slidenum">
              <a:rPr lang="tr-TR"/>
              <a:pPr>
                <a:defRPr/>
              </a:pPr>
              <a:t>‹#›</a:t>
            </a:fld>
            <a:endParaRPr lang="tr-TR"/>
          </a:p>
        </p:txBody>
      </p:sp>
    </p:spTree>
    <p:extLst>
      <p:ext uri="{BB962C8B-B14F-4D97-AF65-F5344CB8AC3E}">
        <p14:creationId xmlns:p14="http://schemas.microsoft.com/office/powerpoint/2010/main" val="1702416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a:extLst>
              <a:ext uri="{FF2B5EF4-FFF2-40B4-BE49-F238E27FC236}">
                <a16:creationId xmlns:a16="http://schemas.microsoft.com/office/drawing/2014/main" id="{3A5926DE-F3B2-7046-9428-18DDEF62E1EA}"/>
              </a:ext>
            </a:extLst>
          </p:cNvPr>
          <p:cNvSpPr>
            <a:spLocks noGrp="1"/>
          </p:cNvSpPr>
          <p:nvPr>
            <p:ph type="dt" sz="half" idx="10"/>
          </p:nvPr>
        </p:nvSpPr>
        <p:spPr/>
        <p:txBody>
          <a:bodyPr/>
          <a:lstStyle>
            <a:lvl1pPr>
              <a:defRPr/>
            </a:lvl1pPr>
          </a:lstStyle>
          <a:p>
            <a:pPr>
              <a:defRPr/>
            </a:pPr>
            <a:fld id="{296B3C75-C407-0B44-9EC5-35EDB4C0C622}" type="datetimeFigureOut">
              <a:rPr lang="tr-TR"/>
              <a:pPr>
                <a:defRPr/>
              </a:pPr>
              <a:t>15.05.2019</a:t>
            </a:fld>
            <a:endParaRPr lang="tr-TR"/>
          </a:p>
        </p:txBody>
      </p:sp>
      <p:sp>
        <p:nvSpPr>
          <p:cNvPr id="5" name="4 Altbilgi Yer Tutucusu">
            <a:extLst>
              <a:ext uri="{FF2B5EF4-FFF2-40B4-BE49-F238E27FC236}">
                <a16:creationId xmlns:a16="http://schemas.microsoft.com/office/drawing/2014/main" id="{62721568-ACC9-8244-B9C4-7AB05BF3A996}"/>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F74084BC-03F7-494B-B8E6-2C0A57D01268}"/>
              </a:ext>
            </a:extLst>
          </p:cNvPr>
          <p:cNvSpPr>
            <a:spLocks noGrp="1"/>
          </p:cNvSpPr>
          <p:nvPr>
            <p:ph type="sldNum" sz="quarter" idx="12"/>
          </p:nvPr>
        </p:nvSpPr>
        <p:spPr/>
        <p:txBody>
          <a:bodyPr/>
          <a:lstStyle>
            <a:lvl1pPr>
              <a:defRPr/>
            </a:lvl1pPr>
          </a:lstStyle>
          <a:p>
            <a:pPr>
              <a:defRPr/>
            </a:pPr>
            <a:fld id="{A9997E24-256E-CE4C-B5F8-679E4A7189ED}" type="slidenum">
              <a:rPr lang="tr-TR"/>
              <a:pPr>
                <a:defRPr/>
              </a:pPr>
              <a:t>‹#›</a:t>
            </a:fld>
            <a:endParaRPr lang="tr-TR"/>
          </a:p>
        </p:txBody>
      </p:sp>
    </p:spTree>
    <p:extLst>
      <p:ext uri="{BB962C8B-B14F-4D97-AF65-F5344CB8AC3E}">
        <p14:creationId xmlns:p14="http://schemas.microsoft.com/office/powerpoint/2010/main" val="1230625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3 Veri Yer Tutucusu">
            <a:extLst>
              <a:ext uri="{FF2B5EF4-FFF2-40B4-BE49-F238E27FC236}">
                <a16:creationId xmlns:a16="http://schemas.microsoft.com/office/drawing/2014/main" id="{5CF10EF8-C876-0A44-998D-974736B132D7}"/>
              </a:ext>
            </a:extLst>
          </p:cNvPr>
          <p:cNvSpPr>
            <a:spLocks noGrp="1"/>
          </p:cNvSpPr>
          <p:nvPr>
            <p:ph type="dt" sz="half" idx="10"/>
          </p:nvPr>
        </p:nvSpPr>
        <p:spPr/>
        <p:txBody>
          <a:bodyPr/>
          <a:lstStyle>
            <a:lvl1pPr>
              <a:defRPr/>
            </a:lvl1pPr>
          </a:lstStyle>
          <a:p>
            <a:pPr>
              <a:defRPr/>
            </a:pPr>
            <a:fld id="{B0359259-34B1-4241-8607-0AA9A18F43FD}" type="datetimeFigureOut">
              <a:rPr lang="tr-TR"/>
              <a:pPr>
                <a:defRPr/>
              </a:pPr>
              <a:t>15.05.2019</a:t>
            </a:fld>
            <a:endParaRPr lang="tr-TR"/>
          </a:p>
        </p:txBody>
      </p:sp>
      <p:sp>
        <p:nvSpPr>
          <p:cNvPr id="6" name="4 Altbilgi Yer Tutucusu">
            <a:extLst>
              <a:ext uri="{FF2B5EF4-FFF2-40B4-BE49-F238E27FC236}">
                <a16:creationId xmlns:a16="http://schemas.microsoft.com/office/drawing/2014/main" id="{73644DC0-593C-6849-9E7C-4AC9CE499160}"/>
              </a:ext>
            </a:extLst>
          </p:cNvPr>
          <p:cNvSpPr>
            <a:spLocks noGrp="1"/>
          </p:cNvSpPr>
          <p:nvPr>
            <p:ph type="ftr" sz="quarter" idx="11"/>
          </p:nvPr>
        </p:nvSpPr>
        <p:spPr/>
        <p:txBody>
          <a:bodyPr/>
          <a:lstStyle>
            <a:lvl1pPr>
              <a:defRPr/>
            </a:lvl1pPr>
          </a:lstStyle>
          <a:p>
            <a:pPr>
              <a:defRPr/>
            </a:pPr>
            <a:endParaRPr lang="tr-TR"/>
          </a:p>
        </p:txBody>
      </p:sp>
      <p:sp>
        <p:nvSpPr>
          <p:cNvPr id="7" name="5 Slayt Numarası Yer Tutucusu">
            <a:extLst>
              <a:ext uri="{FF2B5EF4-FFF2-40B4-BE49-F238E27FC236}">
                <a16:creationId xmlns:a16="http://schemas.microsoft.com/office/drawing/2014/main" id="{C1B88D0D-3D8A-8D48-BF3E-A76BAF65A536}"/>
              </a:ext>
            </a:extLst>
          </p:cNvPr>
          <p:cNvSpPr>
            <a:spLocks noGrp="1"/>
          </p:cNvSpPr>
          <p:nvPr>
            <p:ph type="sldNum" sz="quarter" idx="12"/>
          </p:nvPr>
        </p:nvSpPr>
        <p:spPr/>
        <p:txBody>
          <a:bodyPr/>
          <a:lstStyle>
            <a:lvl1pPr>
              <a:defRPr/>
            </a:lvl1pPr>
          </a:lstStyle>
          <a:p>
            <a:pPr>
              <a:defRPr/>
            </a:pPr>
            <a:fld id="{47501C4C-6A75-A94B-898E-27C3F977AFBD}" type="slidenum">
              <a:rPr lang="tr-TR"/>
              <a:pPr>
                <a:defRPr/>
              </a:pPr>
              <a:t>‹#›</a:t>
            </a:fld>
            <a:endParaRPr lang="tr-TR"/>
          </a:p>
        </p:txBody>
      </p:sp>
    </p:spTree>
    <p:extLst>
      <p:ext uri="{BB962C8B-B14F-4D97-AF65-F5344CB8AC3E}">
        <p14:creationId xmlns:p14="http://schemas.microsoft.com/office/powerpoint/2010/main" val="1264686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3 Veri Yer Tutucusu">
            <a:extLst>
              <a:ext uri="{FF2B5EF4-FFF2-40B4-BE49-F238E27FC236}">
                <a16:creationId xmlns:a16="http://schemas.microsoft.com/office/drawing/2014/main" id="{2072604B-6BD1-0440-91F9-458B20149E8E}"/>
              </a:ext>
            </a:extLst>
          </p:cNvPr>
          <p:cNvSpPr>
            <a:spLocks noGrp="1"/>
          </p:cNvSpPr>
          <p:nvPr>
            <p:ph type="dt" sz="half" idx="10"/>
          </p:nvPr>
        </p:nvSpPr>
        <p:spPr/>
        <p:txBody>
          <a:bodyPr/>
          <a:lstStyle>
            <a:lvl1pPr>
              <a:defRPr/>
            </a:lvl1pPr>
          </a:lstStyle>
          <a:p>
            <a:pPr>
              <a:defRPr/>
            </a:pPr>
            <a:fld id="{2FA0F91D-38D1-DD43-B119-EC5B5FE97B64}" type="datetimeFigureOut">
              <a:rPr lang="tr-TR"/>
              <a:pPr>
                <a:defRPr/>
              </a:pPr>
              <a:t>15.05.2019</a:t>
            </a:fld>
            <a:endParaRPr lang="tr-TR"/>
          </a:p>
        </p:txBody>
      </p:sp>
      <p:sp>
        <p:nvSpPr>
          <p:cNvPr id="8" name="4 Altbilgi Yer Tutucusu">
            <a:extLst>
              <a:ext uri="{FF2B5EF4-FFF2-40B4-BE49-F238E27FC236}">
                <a16:creationId xmlns:a16="http://schemas.microsoft.com/office/drawing/2014/main" id="{55B2C7D5-6620-9649-912A-880F7AAF2BF8}"/>
              </a:ext>
            </a:extLst>
          </p:cNvPr>
          <p:cNvSpPr>
            <a:spLocks noGrp="1"/>
          </p:cNvSpPr>
          <p:nvPr>
            <p:ph type="ftr" sz="quarter" idx="11"/>
          </p:nvPr>
        </p:nvSpPr>
        <p:spPr/>
        <p:txBody>
          <a:bodyPr/>
          <a:lstStyle>
            <a:lvl1pPr>
              <a:defRPr/>
            </a:lvl1pPr>
          </a:lstStyle>
          <a:p>
            <a:pPr>
              <a:defRPr/>
            </a:pPr>
            <a:endParaRPr lang="tr-TR"/>
          </a:p>
        </p:txBody>
      </p:sp>
      <p:sp>
        <p:nvSpPr>
          <p:cNvPr id="9" name="5 Slayt Numarası Yer Tutucusu">
            <a:extLst>
              <a:ext uri="{FF2B5EF4-FFF2-40B4-BE49-F238E27FC236}">
                <a16:creationId xmlns:a16="http://schemas.microsoft.com/office/drawing/2014/main" id="{BF65BB25-6DBA-4047-BDBB-5F3FE8213979}"/>
              </a:ext>
            </a:extLst>
          </p:cNvPr>
          <p:cNvSpPr>
            <a:spLocks noGrp="1"/>
          </p:cNvSpPr>
          <p:nvPr>
            <p:ph type="sldNum" sz="quarter" idx="12"/>
          </p:nvPr>
        </p:nvSpPr>
        <p:spPr/>
        <p:txBody>
          <a:bodyPr/>
          <a:lstStyle>
            <a:lvl1pPr>
              <a:defRPr/>
            </a:lvl1pPr>
          </a:lstStyle>
          <a:p>
            <a:pPr>
              <a:defRPr/>
            </a:pPr>
            <a:fld id="{FFBA9C94-F0ED-5842-9551-FD45C5960B81}" type="slidenum">
              <a:rPr lang="tr-TR"/>
              <a:pPr>
                <a:defRPr/>
              </a:pPr>
              <a:t>‹#›</a:t>
            </a:fld>
            <a:endParaRPr lang="tr-TR"/>
          </a:p>
        </p:txBody>
      </p:sp>
    </p:spTree>
    <p:extLst>
      <p:ext uri="{BB962C8B-B14F-4D97-AF65-F5344CB8AC3E}">
        <p14:creationId xmlns:p14="http://schemas.microsoft.com/office/powerpoint/2010/main" val="253258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3 Veri Yer Tutucusu">
            <a:extLst>
              <a:ext uri="{FF2B5EF4-FFF2-40B4-BE49-F238E27FC236}">
                <a16:creationId xmlns:a16="http://schemas.microsoft.com/office/drawing/2014/main" id="{60F1B60E-3224-1A4B-AEDC-2C3BC42579F7}"/>
              </a:ext>
            </a:extLst>
          </p:cNvPr>
          <p:cNvSpPr>
            <a:spLocks noGrp="1"/>
          </p:cNvSpPr>
          <p:nvPr>
            <p:ph type="dt" sz="half" idx="10"/>
          </p:nvPr>
        </p:nvSpPr>
        <p:spPr/>
        <p:txBody>
          <a:bodyPr/>
          <a:lstStyle>
            <a:lvl1pPr>
              <a:defRPr/>
            </a:lvl1pPr>
          </a:lstStyle>
          <a:p>
            <a:pPr>
              <a:defRPr/>
            </a:pPr>
            <a:fld id="{84A589A9-7465-A94E-A8FE-D48C6C827623}" type="datetimeFigureOut">
              <a:rPr lang="tr-TR"/>
              <a:pPr>
                <a:defRPr/>
              </a:pPr>
              <a:t>15.05.2019</a:t>
            </a:fld>
            <a:endParaRPr lang="tr-TR"/>
          </a:p>
        </p:txBody>
      </p:sp>
      <p:sp>
        <p:nvSpPr>
          <p:cNvPr id="4" name="4 Altbilgi Yer Tutucusu">
            <a:extLst>
              <a:ext uri="{FF2B5EF4-FFF2-40B4-BE49-F238E27FC236}">
                <a16:creationId xmlns:a16="http://schemas.microsoft.com/office/drawing/2014/main" id="{A8468E90-CA58-9049-A550-6E687D82D5BB}"/>
              </a:ext>
            </a:extLst>
          </p:cNvPr>
          <p:cNvSpPr>
            <a:spLocks noGrp="1"/>
          </p:cNvSpPr>
          <p:nvPr>
            <p:ph type="ftr" sz="quarter" idx="11"/>
          </p:nvPr>
        </p:nvSpPr>
        <p:spPr/>
        <p:txBody>
          <a:bodyPr/>
          <a:lstStyle>
            <a:lvl1pPr>
              <a:defRPr/>
            </a:lvl1pPr>
          </a:lstStyle>
          <a:p>
            <a:pPr>
              <a:defRPr/>
            </a:pPr>
            <a:endParaRPr lang="tr-TR"/>
          </a:p>
        </p:txBody>
      </p:sp>
      <p:sp>
        <p:nvSpPr>
          <p:cNvPr id="5" name="5 Slayt Numarası Yer Tutucusu">
            <a:extLst>
              <a:ext uri="{FF2B5EF4-FFF2-40B4-BE49-F238E27FC236}">
                <a16:creationId xmlns:a16="http://schemas.microsoft.com/office/drawing/2014/main" id="{6A20F912-027D-024E-9118-9238BB39EB92}"/>
              </a:ext>
            </a:extLst>
          </p:cNvPr>
          <p:cNvSpPr>
            <a:spLocks noGrp="1"/>
          </p:cNvSpPr>
          <p:nvPr>
            <p:ph type="sldNum" sz="quarter" idx="12"/>
          </p:nvPr>
        </p:nvSpPr>
        <p:spPr/>
        <p:txBody>
          <a:bodyPr/>
          <a:lstStyle>
            <a:lvl1pPr>
              <a:defRPr/>
            </a:lvl1pPr>
          </a:lstStyle>
          <a:p>
            <a:pPr>
              <a:defRPr/>
            </a:pPr>
            <a:fld id="{35EE3B7E-FE74-E944-93DF-3F5397583CBD}" type="slidenum">
              <a:rPr lang="tr-TR"/>
              <a:pPr>
                <a:defRPr/>
              </a:pPr>
              <a:t>‹#›</a:t>
            </a:fld>
            <a:endParaRPr lang="tr-TR"/>
          </a:p>
        </p:txBody>
      </p:sp>
    </p:spTree>
    <p:extLst>
      <p:ext uri="{BB962C8B-B14F-4D97-AF65-F5344CB8AC3E}">
        <p14:creationId xmlns:p14="http://schemas.microsoft.com/office/powerpoint/2010/main" val="3396205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a:extLst>
              <a:ext uri="{FF2B5EF4-FFF2-40B4-BE49-F238E27FC236}">
                <a16:creationId xmlns:a16="http://schemas.microsoft.com/office/drawing/2014/main" id="{12371AAD-8A7F-B54D-8247-EF7E39A7CCDC}"/>
              </a:ext>
            </a:extLst>
          </p:cNvPr>
          <p:cNvSpPr>
            <a:spLocks noGrp="1"/>
          </p:cNvSpPr>
          <p:nvPr>
            <p:ph type="dt" sz="half" idx="10"/>
          </p:nvPr>
        </p:nvSpPr>
        <p:spPr/>
        <p:txBody>
          <a:bodyPr/>
          <a:lstStyle>
            <a:lvl1pPr>
              <a:defRPr/>
            </a:lvl1pPr>
          </a:lstStyle>
          <a:p>
            <a:pPr>
              <a:defRPr/>
            </a:pPr>
            <a:fld id="{E3910A5F-0434-C845-B77C-993560BEAC7A}" type="datetimeFigureOut">
              <a:rPr lang="tr-TR"/>
              <a:pPr>
                <a:defRPr/>
              </a:pPr>
              <a:t>15.05.2019</a:t>
            </a:fld>
            <a:endParaRPr lang="tr-TR"/>
          </a:p>
        </p:txBody>
      </p:sp>
      <p:sp>
        <p:nvSpPr>
          <p:cNvPr id="3" name="4 Altbilgi Yer Tutucusu">
            <a:extLst>
              <a:ext uri="{FF2B5EF4-FFF2-40B4-BE49-F238E27FC236}">
                <a16:creationId xmlns:a16="http://schemas.microsoft.com/office/drawing/2014/main" id="{FCBEF856-5FDB-5C41-ADC0-7A893FC96D1A}"/>
              </a:ext>
            </a:extLst>
          </p:cNvPr>
          <p:cNvSpPr>
            <a:spLocks noGrp="1"/>
          </p:cNvSpPr>
          <p:nvPr>
            <p:ph type="ftr" sz="quarter" idx="11"/>
          </p:nvPr>
        </p:nvSpPr>
        <p:spPr/>
        <p:txBody>
          <a:bodyPr/>
          <a:lstStyle>
            <a:lvl1pPr>
              <a:defRPr/>
            </a:lvl1pPr>
          </a:lstStyle>
          <a:p>
            <a:pPr>
              <a:defRPr/>
            </a:pPr>
            <a:endParaRPr lang="tr-TR"/>
          </a:p>
        </p:txBody>
      </p:sp>
      <p:sp>
        <p:nvSpPr>
          <p:cNvPr id="4" name="5 Slayt Numarası Yer Tutucusu">
            <a:extLst>
              <a:ext uri="{FF2B5EF4-FFF2-40B4-BE49-F238E27FC236}">
                <a16:creationId xmlns:a16="http://schemas.microsoft.com/office/drawing/2014/main" id="{619D2DF0-CE78-834D-82E3-F791179367A4}"/>
              </a:ext>
            </a:extLst>
          </p:cNvPr>
          <p:cNvSpPr>
            <a:spLocks noGrp="1"/>
          </p:cNvSpPr>
          <p:nvPr>
            <p:ph type="sldNum" sz="quarter" idx="12"/>
          </p:nvPr>
        </p:nvSpPr>
        <p:spPr/>
        <p:txBody>
          <a:bodyPr/>
          <a:lstStyle>
            <a:lvl1pPr>
              <a:defRPr/>
            </a:lvl1pPr>
          </a:lstStyle>
          <a:p>
            <a:pPr>
              <a:defRPr/>
            </a:pPr>
            <a:fld id="{DDB1208F-649D-DC43-9704-467B3B3C6CA2}" type="slidenum">
              <a:rPr lang="tr-TR"/>
              <a:pPr>
                <a:defRPr/>
              </a:pPr>
              <a:t>‹#›</a:t>
            </a:fld>
            <a:endParaRPr lang="tr-TR"/>
          </a:p>
        </p:txBody>
      </p:sp>
    </p:spTree>
    <p:extLst>
      <p:ext uri="{BB962C8B-B14F-4D97-AF65-F5344CB8AC3E}">
        <p14:creationId xmlns:p14="http://schemas.microsoft.com/office/powerpoint/2010/main" val="1916883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3 Veri Yer Tutucusu">
            <a:extLst>
              <a:ext uri="{FF2B5EF4-FFF2-40B4-BE49-F238E27FC236}">
                <a16:creationId xmlns:a16="http://schemas.microsoft.com/office/drawing/2014/main" id="{73C632B9-33D0-524F-B56C-9FE3FFB3F15C}"/>
              </a:ext>
            </a:extLst>
          </p:cNvPr>
          <p:cNvSpPr>
            <a:spLocks noGrp="1"/>
          </p:cNvSpPr>
          <p:nvPr>
            <p:ph type="dt" sz="half" idx="10"/>
          </p:nvPr>
        </p:nvSpPr>
        <p:spPr/>
        <p:txBody>
          <a:bodyPr/>
          <a:lstStyle>
            <a:lvl1pPr>
              <a:defRPr/>
            </a:lvl1pPr>
          </a:lstStyle>
          <a:p>
            <a:pPr>
              <a:defRPr/>
            </a:pPr>
            <a:fld id="{DD68C158-223F-4144-BDD2-E0590799C299}" type="datetimeFigureOut">
              <a:rPr lang="tr-TR"/>
              <a:pPr>
                <a:defRPr/>
              </a:pPr>
              <a:t>15.05.2019</a:t>
            </a:fld>
            <a:endParaRPr lang="tr-TR"/>
          </a:p>
        </p:txBody>
      </p:sp>
      <p:sp>
        <p:nvSpPr>
          <p:cNvPr id="6" name="4 Altbilgi Yer Tutucusu">
            <a:extLst>
              <a:ext uri="{FF2B5EF4-FFF2-40B4-BE49-F238E27FC236}">
                <a16:creationId xmlns:a16="http://schemas.microsoft.com/office/drawing/2014/main" id="{234A2DDA-31F9-4D4B-930E-F5B28F096BD7}"/>
              </a:ext>
            </a:extLst>
          </p:cNvPr>
          <p:cNvSpPr>
            <a:spLocks noGrp="1"/>
          </p:cNvSpPr>
          <p:nvPr>
            <p:ph type="ftr" sz="quarter" idx="11"/>
          </p:nvPr>
        </p:nvSpPr>
        <p:spPr/>
        <p:txBody>
          <a:bodyPr/>
          <a:lstStyle>
            <a:lvl1pPr>
              <a:defRPr/>
            </a:lvl1pPr>
          </a:lstStyle>
          <a:p>
            <a:pPr>
              <a:defRPr/>
            </a:pPr>
            <a:endParaRPr lang="tr-TR"/>
          </a:p>
        </p:txBody>
      </p:sp>
      <p:sp>
        <p:nvSpPr>
          <p:cNvPr id="7" name="5 Slayt Numarası Yer Tutucusu">
            <a:extLst>
              <a:ext uri="{FF2B5EF4-FFF2-40B4-BE49-F238E27FC236}">
                <a16:creationId xmlns:a16="http://schemas.microsoft.com/office/drawing/2014/main" id="{5A1BF5A5-7183-A549-9FB8-702032E8EF42}"/>
              </a:ext>
            </a:extLst>
          </p:cNvPr>
          <p:cNvSpPr>
            <a:spLocks noGrp="1"/>
          </p:cNvSpPr>
          <p:nvPr>
            <p:ph type="sldNum" sz="quarter" idx="12"/>
          </p:nvPr>
        </p:nvSpPr>
        <p:spPr/>
        <p:txBody>
          <a:bodyPr/>
          <a:lstStyle>
            <a:lvl1pPr>
              <a:defRPr/>
            </a:lvl1pPr>
          </a:lstStyle>
          <a:p>
            <a:pPr>
              <a:defRPr/>
            </a:pPr>
            <a:fld id="{C82AF0E1-BFA8-6045-8AD2-25B2EF54F5AA}" type="slidenum">
              <a:rPr lang="tr-TR"/>
              <a:pPr>
                <a:defRPr/>
              </a:pPr>
              <a:t>‹#›</a:t>
            </a:fld>
            <a:endParaRPr lang="tr-TR"/>
          </a:p>
        </p:txBody>
      </p:sp>
    </p:spTree>
    <p:extLst>
      <p:ext uri="{BB962C8B-B14F-4D97-AF65-F5344CB8AC3E}">
        <p14:creationId xmlns:p14="http://schemas.microsoft.com/office/powerpoint/2010/main" val="3387756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3 Veri Yer Tutucusu">
            <a:extLst>
              <a:ext uri="{FF2B5EF4-FFF2-40B4-BE49-F238E27FC236}">
                <a16:creationId xmlns:a16="http://schemas.microsoft.com/office/drawing/2014/main" id="{3AE666E8-E6E3-9B4B-947C-F748D0DAEF77}"/>
              </a:ext>
            </a:extLst>
          </p:cNvPr>
          <p:cNvSpPr>
            <a:spLocks noGrp="1"/>
          </p:cNvSpPr>
          <p:nvPr>
            <p:ph type="dt" sz="half" idx="10"/>
          </p:nvPr>
        </p:nvSpPr>
        <p:spPr/>
        <p:txBody>
          <a:bodyPr/>
          <a:lstStyle>
            <a:lvl1pPr>
              <a:defRPr/>
            </a:lvl1pPr>
          </a:lstStyle>
          <a:p>
            <a:pPr>
              <a:defRPr/>
            </a:pPr>
            <a:fld id="{93EF92BB-AF14-334E-A9DE-E1091842A401}" type="datetimeFigureOut">
              <a:rPr lang="tr-TR"/>
              <a:pPr>
                <a:defRPr/>
              </a:pPr>
              <a:t>15.05.2019</a:t>
            </a:fld>
            <a:endParaRPr lang="tr-TR"/>
          </a:p>
        </p:txBody>
      </p:sp>
      <p:sp>
        <p:nvSpPr>
          <p:cNvPr id="6" name="4 Altbilgi Yer Tutucusu">
            <a:extLst>
              <a:ext uri="{FF2B5EF4-FFF2-40B4-BE49-F238E27FC236}">
                <a16:creationId xmlns:a16="http://schemas.microsoft.com/office/drawing/2014/main" id="{9D4DC90F-C932-0347-8D56-E1F78DCD369A}"/>
              </a:ext>
            </a:extLst>
          </p:cNvPr>
          <p:cNvSpPr>
            <a:spLocks noGrp="1"/>
          </p:cNvSpPr>
          <p:nvPr>
            <p:ph type="ftr" sz="quarter" idx="11"/>
          </p:nvPr>
        </p:nvSpPr>
        <p:spPr/>
        <p:txBody>
          <a:bodyPr/>
          <a:lstStyle>
            <a:lvl1pPr>
              <a:defRPr/>
            </a:lvl1pPr>
          </a:lstStyle>
          <a:p>
            <a:pPr>
              <a:defRPr/>
            </a:pPr>
            <a:endParaRPr lang="tr-TR"/>
          </a:p>
        </p:txBody>
      </p:sp>
      <p:sp>
        <p:nvSpPr>
          <p:cNvPr id="7" name="5 Slayt Numarası Yer Tutucusu">
            <a:extLst>
              <a:ext uri="{FF2B5EF4-FFF2-40B4-BE49-F238E27FC236}">
                <a16:creationId xmlns:a16="http://schemas.microsoft.com/office/drawing/2014/main" id="{5C741C24-12CE-9742-BC58-464F400CBAB5}"/>
              </a:ext>
            </a:extLst>
          </p:cNvPr>
          <p:cNvSpPr>
            <a:spLocks noGrp="1"/>
          </p:cNvSpPr>
          <p:nvPr>
            <p:ph type="sldNum" sz="quarter" idx="12"/>
          </p:nvPr>
        </p:nvSpPr>
        <p:spPr/>
        <p:txBody>
          <a:bodyPr/>
          <a:lstStyle>
            <a:lvl1pPr>
              <a:defRPr/>
            </a:lvl1pPr>
          </a:lstStyle>
          <a:p>
            <a:pPr>
              <a:defRPr/>
            </a:pPr>
            <a:fld id="{82B1A205-0DC8-F64C-B8AB-3444987BDB0C}" type="slidenum">
              <a:rPr lang="tr-TR"/>
              <a:pPr>
                <a:defRPr/>
              </a:pPr>
              <a:t>‹#›</a:t>
            </a:fld>
            <a:endParaRPr lang="tr-TR"/>
          </a:p>
        </p:txBody>
      </p:sp>
    </p:spTree>
    <p:extLst>
      <p:ext uri="{BB962C8B-B14F-4D97-AF65-F5344CB8AC3E}">
        <p14:creationId xmlns:p14="http://schemas.microsoft.com/office/powerpoint/2010/main" val="2418167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1 Başlık Yer Tutucusu">
            <a:extLst>
              <a:ext uri="{FF2B5EF4-FFF2-40B4-BE49-F238E27FC236}">
                <a16:creationId xmlns:a16="http://schemas.microsoft.com/office/drawing/2014/main" id="{13D08F96-302B-AB42-9706-4BF2163A9C0E}"/>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13315" name="2 Metin Yer Tutucusu">
            <a:extLst>
              <a:ext uri="{FF2B5EF4-FFF2-40B4-BE49-F238E27FC236}">
                <a16:creationId xmlns:a16="http://schemas.microsoft.com/office/drawing/2014/main" id="{8C14131E-E56E-D049-9446-726585A13C14}"/>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4" name="3 Veri Yer Tutucusu">
            <a:extLst>
              <a:ext uri="{FF2B5EF4-FFF2-40B4-BE49-F238E27FC236}">
                <a16:creationId xmlns:a16="http://schemas.microsoft.com/office/drawing/2014/main" id="{C17CFC7E-B8BF-9940-AE62-CC32E777C6AF}"/>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E611D27E-D17F-B644-B2F2-1298A15AEBEF}" type="datetimeFigureOut">
              <a:rPr lang="tr-TR"/>
              <a:pPr>
                <a:defRPr/>
              </a:pPr>
              <a:t>15.05.2019</a:t>
            </a:fld>
            <a:endParaRPr lang="tr-TR"/>
          </a:p>
        </p:txBody>
      </p:sp>
      <p:sp>
        <p:nvSpPr>
          <p:cNvPr id="5" name="4 Altbilgi Yer Tutucusu">
            <a:extLst>
              <a:ext uri="{FF2B5EF4-FFF2-40B4-BE49-F238E27FC236}">
                <a16:creationId xmlns:a16="http://schemas.microsoft.com/office/drawing/2014/main" id="{1B00228D-712F-5D41-A782-0D1A0AE82E2B}"/>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tr-TR"/>
          </a:p>
        </p:txBody>
      </p:sp>
      <p:sp>
        <p:nvSpPr>
          <p:cNvPr id="6" name="5 Slayt Numarası Yer Tutucusu">
            <a:extLst>
              <a:ext uri="{FF2B5EF4-FFF2-40B4-BE49-F238E27FC236}">
                <a16:creationId xmlns:a16="http://schemas.microsoft.com/office/drawing/2014/main" id="{0DD77CEC-E418-0741-AE00-635B8A81226A}"/>
              </a:ext>
            </a:extLst>
          </p:cNvPr>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0872EF2-5DB2-2848-B18D-CD88BDBC8A50}" type="slidenum">
              <a:rPr lang="tr-TR"/>
              <a:pPr>
                <a:defRPr/>
              </a:pPr>
              <a:t>‹#›</a:t>
            </a:fld>
            <a:endParaRPr lang="tr-TR"/>
          </a:p>
        </p:txBody>
      </p:sp>
    </p:spTree>
    <p:extLst>
      <p:ext uri="{BB962C8B-B14F-4D97-AF65-F5344CB8AC3E}">
        <p14:creationId xmlns:p14="http://schemas.microsoft.com/office/powerpoint/2010/main" val="3109215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a:extLst>
              <a:ext uri="{FF2B5EF4-FFF2-40B4-BE49-F238E27FC236}">
                <a16:creationId xmlns:a16="http://schemas.microsoft.com/office/drawing/2014/main" id="{5F1F3A99-1541-BC4E-B43A-730A7EA11523}"/>
              </a:ext>
            </a:extLst>
          </p:cNvPr>
          <p:cNvSpPr>
            <a:spLocks noGrp="1"/>
          </p:cNvSpPr>
          <p:nvPr>
            <p:ph type="ctrTitle"/>
          </p:nvPr>
        </p:nvSpPr>
        <p:spPr/>
        <p:txBody>
          <a:bodyPr/>
          <a:lstStyle/>
          <a:p>
            <a:pPr eaLnBrk="1" hangingPunct="1"/>
            <a:r>
              <a:rPr lang="tr-TR" altLang="tr-TR"/>
              <a:t>PAZARLAMA-4</a:t>
            </a:r>
          </a:p>
        </p:txBody>
      </p:sp>
      <p:sp>
        <p:nvSpPr>
          <p:cNvPr id="66562" name="Rectangle 3">
            <a:extLst>
              <a:ext uri="{FF2B5EF4-FFF2-40B4-BE49-F238E27FC236}">
                <a16:creationId xmlns:a16="http://schemas.microsoft.com/office/drawing/2014/main" id="{731A5617-7835-F245-8281-8939DABF3FC9}"/>
              </a:ext>
            </a:extLst>
          </p:cNvPr>
          <p:cNvSpPr>
            <a:spLocks noGrp="1"/>
          </p:cNvSpPr>
          <p:nvPr>
            <p:ph type="subTitle" idx="1"/>
          </p:nvPr>
        </p:nvSpPr>
        <p:spPr>
          <a:xfrm>
            <a:off x="2895600" y="3500438"/>
            <a:ext cx="6400800" cy="2138362"/>
          </a:xfrm>
        </p:spPr>
        <p:txBody>
          <a:bodyPr/>
          <a:lstStyle/>
          <a:p>
            <a:pPr eaLnBrk="1" hangingPunct="1"/>
            <a:r>
              <a:rPr lang="tr-TR" altLang="tr-TR">
                <a:solidFill>
                  <a:schemeClr val="tx1"/>
                </a:solidFill>
              </a:rPr>
              <a:t>Stratejik Yönetim, Pazarlama Yönetimi Süreci</a:t>
            </a:r>
          </a:p>
        </p:txBody>
      </p:sp>
    </p:spTree>
    <p:extLst>
      <p:ext uri="{BB962C8B-B14F-4D97-AF65-F5344CB8AC3E}">
        <p14:creationId xmlns:p14="http://schemas.microsoft.com/office/powerpoint/2010/main" val="2714232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a:extLst>
              <a:ext uri="{FF2B5EF4-FFF2-40B4-BE49-F238E27FC236}">
                <a16:creationId xmlns:a16="http://schemas.microsoft.com/office/drawing/2014/main" id="{90FF231B-18F9-BF4B-910B-689D334BDF7C}"/>
              </a:ext>
            </a:extLst>
          </p:cNvPr>
          <p:cNvSpPr>
            <a:spLocks noGrp="1"/>
          </p:cNvSpPr>
          <p:nvPr>
            <p:ph type="title"/>
          </p:nvPr>
        </p:nvSpPr>
        <p:spPr/>
        <p:txBody>
          <a:bodyPr/>
          <a:lstStyle/>
          <a:p>
            <a:pPr eaLnBrk="1" hangingPunct="1"/>
            <a:r>
              <a:rPr lang="tr-TR" altLang="tr-TR"/>
              <a:t>Pazarlama çevresi </a:t>
            </a:r>
          </a:p>
        </p:txBody>
      </p:sp>
      <p:sp>
        <p:nvSpPr>
          <p:cNvPr id="75778" name="Rectangle 3">
            <a:extLst>
              <a:ext uri="{FF2B5EF4-FFF2-40B4-BE49-F238E27FC236}">
                <a16:creationId xmlns:a16="http://schemas.microsoft.com/office/drawing/2014/main" id="{B554FCE6-86D4-3446-A811-BC55CE97461F}"/>
              </a:ext>
            </a:extLst>
          </p:cNvPr>
          <p:cNvSpPr>
            <a:spLocks noGrp="1"/>
          </p:cNvSpPr>
          <p:nvPr>
            <p:ph type="body" idx="1"/>
          </p:nvPr>
        </p:nvSpPr>
        <p:spPr>
          <a:xfrm>
            <a:off x="1210018" y="1660582"/>
            <a:ext cx="9762781" cy="4641850"/>
          </a:xfrm>
        </p:spPr>
        <p:txBody>
          <a:bodyPr/>
          <a:lstStyle/>
          <a:p>
            <a:pPr eaLnBrk="1" hangingPunct="1">
              <a:lnSpc>
                <a:spcPct val="80000"/>
              </a:lnSpc>
            </a:pPr>
            <a:r>
              <a:rPr lang="tr-TR" altLang="tr-TR" sz="2800" dirty="0"/>
              <a:t>İşletme üst sistemi; genel veya uzak çevre ve sektör veya yakın çevre olarak iki alt sınıfta incelenebilir.</a:t>
            </a:r>
          </a:p>
          <a:p>
            <a:pPr eaLnBrk="1" hangingPunct="1">
              <a:lnSpc>
                <a:spcPct val="80000"/>
              </a:lnSpc>
            </a:pPr>
            <a:r>
              <a:rPr lang="tr-TR" altLang="tr-TR" sz="2800" dirty="0"/>
              <a:t>Genel çevre işletme faaliyetlerine dolaylı olarak etki eden faktörlerin oluşturduğu çevredir (politik, yasal, ekonomik, </a:t>
            </a:r>
            <a:r>
              <a:rPr lang="tr-TR" altLang="tr-TR" sz="2800" dirty="0" err="1"/>
              <a:t>sosyo</a:t>
            </a:r>
            <a:r>
              <a:rPr lang="tr-TR" altLang="tr-TR" sz="2800" dirty="0"/>
              <a:t>-kültürel, demografik, doğal, teknolojik ve uluslararası gibi çevre faktörleri)</a:t>
            </a:r>
          </a:p>
          <a:p>
            <a:pPr eaLnBrk="1" hangingPunct="1">
              <a:lnSpc>
                <a:spcPct val="80000"/>
              </a:lnSpc>
            </a:pPr>
            <a:r>
              <a:rPr lang="tr-TR" altLang="tr-TR" sz="2800" dirty="0"/>
              <a:t>İşletmenin içinde bulunduğu sektör ya da yakın çevresi dış çevrenin diğer unsurlarıdır (tedarikçiler, müşteriler, rakipler, sivil toplum kuruluşları, medya)</a:t>
            </a:r>
          </a:p>
          <a:p>
            <a:pPr eaLnBrk="1" hangingPunct="1">
              <a:lnSpc>
                <a:spcPct val="80000"/>
              </a:lnSpc>
            </a:pPr>
            <a:endParaRPr lang="tr-TR" altLang="tr-TR" sz="2800" dirty="0"/>
          </a:p>
          <a:p>
            <a:pPr eaLnBrk="1" hangingPunct="1">
              <a:lnSpc>
                <a:spcPct val="80000"/>
              </a:lnSpc>
            </a:pPr>
            <a:endParaRPr lang="tr-TR" altLang="tr-TR" sz="2800" dirty="0"/>
          </a:p>
        </p:txBody>
      </p:sp>
    </p:spTree>
    <p:extLst>
      <p:ext uri="{BB962C8B-B14F-4D97-AF65-F5344CB8AC3E}">
        <p14:creationId xmlns:p14="http://schemas.microsoft.com/office/powerpoint/2010/main" val="1516431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a:extLst>
              <a:ext uri="{FF2B5EF4-FFF2-40B4-BE49-F238E27FC236}">
                <a16:creationId xmlns:a16="http://schemas.microsoft.com/office/drawing/2014/main" id="{59E2B20F-8286-EC49-A0BC-339F307A52EC}"/>
              </a:ext>
            </a:extLst>
          </p:cNvPr>
          <p:cNvSpPr>
            <a:spLocks noGrp="1"/>
          </p:cNvSpPr>
          <p:nvPr>
            <p:ph type="title"/>
          </p:nvPr>
        </p:nvSpPr>
        <p:spPr/>
        <p:txBody>
          <a:bodyPr/>
          <a:lstStyle/>
          <a:p>
            <a:pPr eaLnBrk="1" hangingPunct="1"/>
            <a:endParaRPr lang="tr-TR" altLang="tr-TR"/>
          </a:p>
        </p:txBody>
      </p:sp>
      <p:sp>
        <p:nvSpPr>
          <p:cNvPr id="76802" name="Rectangle 3">
            <a:extLst>
              <a:ext uri="{FF2B5EF4-FFF2-40B4-BE49-F238E27FC236}">
                <a16:creationId xmlns:a16="http://schemas.microsoft.com/office/drawing/2014/main" id="{B995C7AE-222D-A941-B21B-5177F9FCDB45}"/>
              </a:ext>
            </a:extLst>
          </p:cNvPr>
          <p:cNvSpPr>
            <a:spLocks noGrp="1"/>
          </p:cNvSpPr>
          <p:nvPr>
            <p:ph type="body" idx="1"/>
          </p:nvPr>
        </p:nvSpPr>
        <p:spPr/>
        <p:txBody>
          <a:bodyPr/>
          <a:lstStyle/>
          <a:p>
            <a:pPr eaLnBrk="1" hangingPunct="1"/>
            <a:r>
              <a:rPr lang="tr-TR" altLang="tr-TR"/>
              <a:t>İşletmenin iç çevre faktörleri, işletmenin alt sistemleridir (yönetim, finansman, pazarlama, üretim..)</a:t>
            </a:r>
          </a:p>
          <a:p>
            <a:pPr eaLnBrk="1" hangingPunct="1"/>
            <a:r>
              <a:rPr lang="tr-TR" altLang="tr-TR"/>
              <a:t>İşletmenin dış çevresindeki faktörlerin analizi çevredeki fırsat ve tehditleri; iç çevre faktörleri ise işletmenin rekabet avantajını, üstünlüğünü veya zayıflıklarını gösterir. </a:t>
            </a:r>
          </a:p>
          <a:p>
            <a:pPr eaLnBrk="1" hangingPunct="1"/>
            <a:endParaRPr lang="tr-TR" altLang="tr-TR"/>
          </a:p>
        </p:txBody>
      </p:sp>
    </p:spTree>
    <p:extLst>
      <p:ext uri="{BB962C8B-B14F-4D97-AF65-F5344CB8AC3E}">
        <p14:creationId xmlns:p14="http://schemas.microsoft.com/office/powerpoint/2010/main" val="197878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a:extLst>
              <a:ext uri="{FF2B5EF4-FFF2-40B4-BE49-F238E27FC236}">
                <a16:creationId xmlns:a16="http://schemas.microsoft.com/office/drawing/2014/main" id="{4C859C50-C07D-6044-99B2-1AB3A45C8873}"/>
              </a:ext>
            </a:extLst>
          </p:cNvPr>
          <p:cNvSpPr>
            <a:spLocks noGrp="1"/>
          </p:cNvSpPr>
          <p:nvPr>
            <p:ph type="title"/>
          </p:nvPr>
        </p:nvSpPr>
        <p:spPr/>
        <p:txBody>
          <a:bodyPr/>
          <a:lstStyle/>
          <a:p>
            <a:pPr eaLnBrk="1" hangingPunct="1"/>
            <a:r>
              <a:rPr lang="tr-TR" altLang="tr-TR"/>
              <a:t>Pazarlama yönetimi süreci</a:t>
            </a:r>
          </a:p>
        </p:txBody>
      </p:sp>
      <p:sp>
        <p:nvSpPr>
          <p:cNvPr id="77826" name="Rectangle 3">
            <a:extLst>
              <a:ext uri="{FF2B5EF4-FFF2-40B4-BE49-F238E27FC236}">
                <a16:creationId xmlns:a16="http://schemas.microsoft.com/office/drawing/2014/main" id="{272121CF-5420-2148-BCCD-807DBBE48923}"/>
              </a:ext>
            </a:extLst>
          </p:cNvPr>
          <p:cNvSpPr>
            <a:spLocks noGrp="1"/>
          </p:cNvSpPr>
          <p:nvPr>
            <p:ph type="body" idx="1"/>
          </p:nvPr>
        </p:nvSpPr>
        <p:spPr/>
        <p:txBody>
          <a:bodyPr/>
          <a:lstStyle/>
          <a:p>
            <a:pPr eaLnBrk="1" hangingPunct="1"/>
            <a:r>
              <a:rPr lang="tr-TR" altLang="tr-TR"/>
              <a:t>Stratejik planlama ve pazarlama planlaması sürecinin organize edilmesi, pazar fırsatlarının analiz edilmesi, pazar araştırması ve hedef pazar seçimi, hedef pazara uygun pazarlama karması stratejilerinin belirlenmesi, pazarlama programlarının planlanması, organizasyonu, yürütülmesi, kontrolü...</a:t>
            </a:r>
          </a:p>
        </p:txBody>
      </p:sp>
    </p:spTree>
    <p:extLst>
      <p:ext uri="{BB962C8B-B14F-4D97-AF65-F5344CB8AC3E}">
        <p14:creationId xmlns:p14="http://schemas.microsoft.com/office/powerpoint/2010/main" val="2093987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Unvan 1">
            <a:extLst>
              <a:ext uri="{FF2B5EF4-FFF2-40B4-BE49-F238E27FC236}">
                <a16:creationId xmlns:a16="http://schemas.microsoft.com/office/drawing/2014/main" id="{199E71A1-C2FB-E243-995D-38CD77D20D90}"/>
              </a:ext>
            </a:extLst>
          </p:cNvPr>
          <p:cNvSpPr>
            <a:spLocks noGrp="1"/>
          </p:cNvSpPr>
          <p:nvPr>
            <p:ph type="title"/>
          </p:nvPr>
        </p:nvSpPr>
        <p:spPr/>
        <p:txBody>
          <a:bodyPr/>
          <a:lstStyle/>
          <a:p>
            <a:r>
              <a:rPr lang="tr-TR" altLang="tr-TR"/>
              <a:t>Kaynakça</a:t>
            </a:r>
          </a:p>
        </p:txBody>
      </p:sp>
      <p:sp>
        <p:nvSpPr>
          <p:cNvPr id="78850" name="İçerik Yer Tutucusu 2">
            <a:extLst>
              <a:ext uri="{FF2B5EF4-FFF2-40B4-BE49-F238E27FC236}">
                <a16:creationId xmlns:a16="http://schemas.microsoft.com/office/drawing/2014/main" id="{298DC0A6-DA27-2548-AE39-460063F51F0A}"/>
              </a:ext>
            </a:extLst>
          </p:cNvPr>
          <p:cNvSpPr>
            <a:spLocks noGrp="1"/>
          </p:cNvSpPr>
          <p:nvPr>
            <p:ph idx="1"/>
          </p:nvPr>
        </p:nvSpPr>
        <p:spPr/>
        <p:txBody>
          <a:bodyPr/>
          <a:lstStyle/>
          <a:p>
            <a:r>
              <a:rPr lang="tr-TR" altLang="tr-TR">
                <a:cs typeface="Times New Roman" panose="02020603050405020304" pitchFamily="18" charset="0"/>
              </a:rPr>
              <a:t>Kotler, P. ve Armstrong G. (2009) </a:t>
            </a:r>
            <a:r>
              <a:rPr lang="tr-TR" altLang="tr-TR" b="1">
                <a:cs typeface="Times New Roman" panose="02020603050405020304" pitchFamily="18" charset="0"/>
              </a:rPr>
              <a:t>Principles of Marketing</a:t>
            </a:r>
            <a:r>
              <a:rPr lang="tr-TR" altLang="tr-TR">
                <a:cs typeface="Times New Roman" panose="02020603050405020304" pitchFamily="18" charset="0"/>
              </a:rPr>
              <a:t> (13 ed) : Global Edition,Pearson Education</a:t>
            </a:r>
          </a:p>
          <a:p>
            <a:r>
              <a:rPr lang="tr-TR" altLang="tr-TR"/>
              <a:t>Korkmaz, S., Eser, Z., Öztürk, S.A ve Işın, B.F. (2009) </a:t>
            </a:r>
            <a:r>
              <a:rPr lang="tr-TR" altLang="tr-TR" b="1"/>
              <a:t>Pazarlama: Kavramlar, İlkeler, Kararlar</a:t>
            </a:r>
            <a:r>
              <a:rPr lang="tr-TR" altLang="tr-TR"/>
              <a:t>, Siyasal Kitabevi. </a:t>
            </a:r>
          </a:p>
          <a:p>
            <a:r>
              <a:rPr lang="tr-TR" altLang="tr-TR"/>
              <a:t>Masterson, R.; Phillips, N.; Picton, D. (2017). </a:t>
            </a:r>
            <a:r>
              <a:rPr lang="tr-TR" altLang="tr-TR" b="1"/>
              <a:t>Marketing: An Introduction</a:t>
            </a:r>
            <a:r>
              <a:rPr lang="tr-TR" altLang="tr-TR"/>
              <a:t>. Sage</a:t>
            </a:r>
          </a:p>
          <a:p>
            <a:endParaRPr lang="tr-TR" altLang="tr-TR"/>
          </a:p>
        </p:txBody>
      </p:sp>
    </p:spTree>
    <p:extLst>
      <p:ext uri="{BB962C8B-B14F-4D97-AF65-F5344CB8AC3E}">
        <p14:creationId xmlns:p14="http://schemas.microsoft.com/office/powerpoint/2010/main" val="3873738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a:extLst>
              <a:ext uri="{FF2B5EF4-FFF2-40B4-BE49-F238E27FC236}">
                <a16:creationId xmlns:a16="http://schemas.microsoft.com/office/drawing/2014/main" id="{E2939A56-A201-5247-9143-4DA873ACA7C6}"/>
              </a:ext>
            </a:extLst>
          </p:cNvPr>
          <p:cNvSpPr>
            <a:spLocks noGrp="1"/>
          </p:cNvSpPr>
          <p:nvPr>
            <p:ph type="title"/>
          </p:nvPr>
        </p:nvSpPr>
        <p:spPr/>
        <p:txBody>
          <a:bodyPr/>
          <a:lstStyle/>
          <a:p>
            <a:pPr eaLnBrk="1" hangingPunct="1"/>
            <a:r>
              <a:rPr lang="tr-TR" altLang="tr-TR"/>
              <a:t>Stratejik Yönetim</a:t>
            </a:r>
          </a:p>
        </p:txBody>
      </p:sp>
      <p:sp>
        <p:nvSpPr>
          <p:cNvPr id="67586" name="Rectangle 3">
            <a:extLst>
              <a:ext uri="{FF2B5EF4-FFF2-40B4-BE49-F238E27FC236}">
                <a16:creationId xmlns:a16="http://schemas.microsoft.com/office/drawing/2014/main" id="{E7B1FE59-CA48-9645-818A-A359CE650E32}"/>
              </a:ext>
            </a:extLst>
          </p:cNvPr>
          <p:cNvSpPr>
            <a:spLocks noGrp="1"/>
          </p:cNvSpPr>
          <p:nvPr>
            <p:ph type="body" idx="1"/>
          </p:nvPr>
        </p:nvSpPr>
        <p:spPr/>
        <p:txBody>
          <a:bodyPr/>
          <a:lstStyle/>
          <a:p>
            <a:pPr eaLnBrk="1" hangingPunct="1">
              <a:lnSpc>
                <a:spcPct val="90000"/>
              </a:lnSpc>
            </a:pPr>
            <a:r>
              <a:rPr lang="tr-TR" altLang="tr-TR"/>
              <a:t>İşletmelerin uzun dönemde yaşamını devam ettirmesi ve sürdürülebilir rekabet üstünlüğü sağlamasına yönelik bilgi toplama, analiz, seçim, karar ve uygulama faaliyetlerinin tümü</a:t>
            </a:r>
          </a:p>
          <a:p>
            <a:pPr eaLnBrk="1" hangingPunct="1">
              <a:lnSpc>
                <a:spcPct val="90000"/>
              </a:lnSpc>
            </a:pPr>
            <a:r>
              <a:rPr lang="tr-TR" altLang="tr-TR"/>
              <a:t>İşletmenin amaçlarına ulaşmasını sağlamak amacıyla rekabet üstünlüğü sağlayacak kararların alınması, uygulanması ve kontrolü</a:t>
            </a:r>
          </a:p>
        </p:txBody>
      </p:sp>
    </p:spTree>
    <p:extLst>
      <p:ext uri="{BB962C8B-B14F-4D97-AF65-F5344CB8AC3E}">
        <p14:creationId xmlns:p14="http://schemas.microsoft.com/office/powerpoint/2010/main" val="1761438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a:extLst>
              <a:ext uri="{FF2B5EF4-FFF2-40B4-BE49-F238E27FC236}">
                <a16:creationId xmlns:a16="http://schemas.microsoft.com/office/drawing/2014/main" id="{2590057A-8CC2-6B42-B752-B1EE366066C7}"/>
              </a:ext>
            </a:extLst>
          </p:cNvPr>
          <p:cNvSpPr>
            <a:spLocks noGrp="1"/>
          </p:cNvSpPr>
          <p:nvPr>
            <p:ph type="title"/>
          </p:nvPr>
        </p:nvSpPr>
        <p:spPr/>
        <p:txBody>
          <a:bodyPr/>
          <a:lstStyle/>
          <a:p>
            <a:pPr eaLnBrk="1" hangingPunct="1"/>
            <a:endParaRPr lang="tr-TR" altLang="tr-TR"/>
          </a:p>
        </p:txBody>
      </p:sp>
      <p:sp>
        <p:nvSpPr>
          <p:cNvPr id="68610" name="Rectangle 3">
            <a:extLst>
              <a:ext uri="{FF2B5EF4-FFF2-40B4-BE49-F238E27FC236}">
                <a16:creationId xmlns:a16="http://schemas.microsoft.com/office/drawing/2014/main" id="{9C5A1CFC-A29F-914F-885C-B66560808537}"/>
              </a:ext>
            </a:extLst>
          </p:cNvPr>
          <p:cNvSpPr>
            <a:spLocks noGrp="1"/>
          </p:cNvSpPr>
          <p:nvPr>
            <p:ph type="body" idx="1"/>
          </p:nvPr>
        </p:nvSpPr>
        <p:spPr/>
        <p:txBody>
          <a:bodyPr/>
          <a:lstStyle/>
          <a:p>
            <a:pPr eaLnBrk="1" hangingPunct="1"/>
            <a:r>
              <a:rPr lang="tr-TR" altLang="tr-TR"/>
              <a:t>Stratejik yönetim süreci, işletmelerin yönetim, pazarlama, finans, muhasebe, üretim, kontrol, araştırma ve geliştirme ve bilgi işleme sistemlerini uyum içinde çalıştırarak başarılı olmasını amaçlar</a:t>
            </a:r>
          </a:p>
          <a:p>
            <a:pPr eaLnBrk="1" hangingPunct="1"/>
            <a:endParaRPr lang="tr-TR" altLang="tr-TR"/>
          </a:p>
          <a:p>
            <a:pPr eaLnBrk="1" hangingPunct="1"/>
            <a:endParaRPr lang="tr-TR" altLang="tr-TR"/>
          </a:p>
          <a:p>
            <a:pPr eaLnBrk="1" hangingPunct="1"/>
            <a:endParaRPr lang="tr-TR" altLang="tr-TR"/>
          </a:p>
        </p:txBody>
      </p:sp>
    </p:spTree>
    <p:extLst>
      <p:ext uri="{BB962C8B-B14F-4D97-AF65-F5344CB8AC3E}">
        <p14:creationId xmlns:p14="http://schemas.microsoft.com/office/powerpoint/2010/main" val="4129519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a:extLst>
              <a:ext uri="{FF2B5EF4-FFF2-40B4-BE49-F238E27FC236}">
                <a16:creationId xmlns:a16="http://schemas.microsoft.com/office/drawing/2014/main" id="{DC803598-966C-614C-A19A-6B3499A82C7C}"/>
              </a:ext>
            </a:extLst>
          </p:cNvPr>
          <p:cNvSpPr>
            <a:spLocks noGrp="1"/>
          </p:cNvSpPr>
          <p:nvPr>
            <p:ph type="title"/>
          </p:nvPr>
        </p:nvSpPr>
        <p:spPr/>
        <p:txBody>
          <a:bodyPr/>
          <a:lstStyle/>
          <a:p>
            <a:pPr eaLnBrk="1" hangingPunct="1"/>
            <a:r>
              <a:rPr lang="tr-TR" altLang="tr-TR"/>
              <a:t>Stratejilerin öğeleri</a:t>
            </a:r>
          </a:p>
        </p:txBody>
      </p:sp>
      <p:sp>
        <p:nvSpPr>
          <p:cNvPr id="69634" name="Rectangle 3">
            <a:extLst>
              <a:ext uri="{FF2B5EF4-FFF2-40B4-BE49-F238E27FC236}">
                <a16:creationId xmlns:a16="http://schemas.microsoft.com/office/drawing/2014/main" id="{B2F8F4ED-4867-B544-B1D3-27E25860EECF}"/>
              </a:ext>
            </a:extLst>
          </p:cNvPr>
          <p:cNvSpPr>
            <a:spLocks noGrp="1"/>
          </p:cNvSpPr>
          <p:nvPr>
            <p:ph type="body" idx="1"/>
          </p:nvPr>
        </p:nvSpPr>
        <p:spPr/>
        <p:txBody>
          <a:bodyPr/>
          <a:lstStyle/>
          <a:p>
            <a:pPr eaLnBrk="1" hangingPunct="1">
              <a:lnSpc>
                <a:spcPct val="90000"/>
              </a:lnSpc>
            </a:pPr>
            <a:r>
              <a:rPr lang="tr-TR" altLang="tr-TR"/>
              <a:t>Faaliyet sahası: ekonomik birimin, işletmenin endüstri içinde ya da endüstriler arasında faaliyet gösterdiği iş alanlarına denir. </a:t>
            </a:r>
          </a:p>
          <a:p>
            <a:pPr eaLnBrk="1" hangingPunct="1">
              <a:lnSpc>
                <a:spcPct val="90000"/>
              </a:lnSpc>
            </a:pPr>
            <a:r>
              <a:rPr lang="tr-TR" altLang="tr-TR"/>
              <a:t>Rekabet avantajı: bir işletmenin ya da bir örgütün, rekabet ortamında, rakipleri karşısında kaynaklarını kullanma ya da faaliyet alanı nedeniyle elde ettiği üstünlüktür.</a:t>
            </a:r>
          </a:p>
        </p:txBody>
      </p:sp>
    </p:spTree>
    <p:extLst>
      <p:ext uri="{BB962C8B-B14F-4D97-AF65-F5344CB8AC3E}">
        <p14:creationId xmlns:p14="http://schemas.microsoft.com/office/powerpoint/2010/main" val="312288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a:extLst>
              <a:ext uri="{FF2B5EF4-FFF2-40B4-BE49-F238E27FC236}">
                <a16:creationId xmlns:a16="http://schemas.microsoft.com/office/drawing/2014/main" id="{A42FD36A-F272-6F43-8DBF-87AA6B37BC18}"/>
              </a:ext>
            </a:extLst>
          </p:cNvPr>
          <p:cNvSpPr>
            <a:spLocks noGrp="1"/>
          </p:cNvSpPr>
          <p:nvPr>
            <p:ph type="title"/>
          </p:nvPr>
        </p:nvSpPr>
        <p:spPr/>
        <p:txBody>
          <a:bodyPr/>
          <a:lstStyle/>
          <a:p>
            <a:pPr eaLnBrk="1" hangingPunct="1"/>
            <a:endParaRPr lang="tr-TR" altLang="tr-TR"/>
          </a:p>
        </p:txBody>
      </p:sp>
      <p:sp>
        <p:nvSpPr>
          <p:cNvPr id="70658" name="Rectangle 3">
            <a:extLst>
              <a:ext uri="{FF2B5EF4-FFF2-40B4-BE49-F238E27FC236}">
                <a16:creationId xmlns:a16="http://schemas.microsoft.com/office/drawing/2014/main" id="{E8AC98B7-4386-054D-8AE4-51B45F2960E2}"/>
              </a:ext>
            </a:extLst>
          </p:cNvPr>
          <p:cNvSpPr>
            <a:spLocks noGrp="1"/>
          </p:cNvSpPr>
          <p:nvPr>
            <p:ph type="body" idx="1"/>
          </p:nvPr>
        </p:nvSpPr>
        <p:spPr/>
        <p:txBody>
          <a:bodyPr/>
          <a:lstStyle/>
          <a:p>
            <a:pPr eaLnBrk="1" hangingPunct="1"/>
            <a:r>
              <a:rPr lang="tr-TR" altLang="tr-TR" sz="2800"/>
              <a:t>Pazar çekiciliği: işletme amaçları açısından, girilmesi halinde başarılı olunacağı umulan pazarlar için, çekici pazar kavramı kullanılır. Bir pazarın çekici olup olmadığına karar vermek için; pazar ve mal farklılaştırmaları, endüstrinin büyüme hızı, fiyat düzeyleri, enflasyondan yararlanma, yasal ve politik ortam, endüstri karlılığı, pazarın büyüme hızı, rekabetin yapısı ve yoğunluğu, giriş engelleri, ayrıcalıklar vb kullanılabilir.</a:t>
            </a:r>
          </a:p>
        </p:txBody>
      </p:sp>
    </p:spTree>
    <p:extLst>
      <p:ext uri="{BB962C8B-B14F-4D97-AF65-F5344CB8AC3E}">
        <p14:creationId xmlns:p14="http://schemas.microsoft.com/office/powerpoint/2010/main" val="2269347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a:extLst>
              <a:ext uri="{FF2B5EF4-FFF2-40B4-BE49-F238E27FC236}">
                <a16:creationId xmlns:a16="http://schemas.microsoft.com/office/drawing/2014/main" id="{26234515-A742-7746-8C01-7571FC817D08}"/>
              </a:ext>
            </a:extLst>
          </p:cNvPr>
          <p:cNvSpPr>
            <a:spLocks noGrp="1"/>
          </p:cNvSpPr>
          <p:nvPr>
            <p:ph type="title"/>
          </p:nvPr>
        </p:nvSpPr>
        <p:spPr/>
        <p:txBody>
          <a:bodyPr/>
          <a:lstStyle/>
          <a:p>
            <a:pPr eaLnBrk="1" hangingPunct="1"/>
            <a:endParaRPr lang="tr-TR" altLang="tr-TR"/>
          </a:p>
        </p:txBody>
      </p:sp>
      <p:sp>
        <p:nvSpPr>
          <p:cNvPr id="71682" name="Rectangle 3">
            <a:extLst>
              <a:ext uri="{FF2B5EF4-FFF2-40B4-BE49-F238E27FC236}">
                <a16:creationId xmlns:a16="http://schemas.microsoft.com/office/drawing/2014/main" id="{30123A53-AB5B-2543-83AC-CA37E1DE10A4}"/>
              </a:ext>
            </a:extLst>
          </p:cNvPr>
          <p:cNvSpPr>
            <a:spLocks noGrp="1"/>
          </p:cNvSpPr>
          <p:nvPr>
            <p:ph type="body" idx="1"/>
          </p:nvPr>
        </p:nvSpPr>
        <p:spPr/>
        <p:txBody>
          <a:bodyPr/>
          <a:lstStyle/>
          <a:p>
            <a:pPr eaLnBrk="1" hangingPunct="1"/>
            <a:r>
              <a:rPr lang="tr-TR" altLang="tr-TR"/>
              <a:t>Pazar payı: bir işletmenin satışlarının o endüstri satışları içindeki % payıdır. Bu pay genellikle, işletmenin pazarlama bileşenlerine yaptığı yatırımlara ve bu yatırımların etkinlik ve verimliliğine bağlıdır. </a:t>
            </a:r>
          </a:p>
        </p:txBody>
      </p:sp>
    </p:spTree>
    <p:extLst>
      <p:ext uri="{BB962C8B-B14F-4D97-AF65-F5344CB8AC3E}">
        <p14:creationId xmlns:p14="http://schemas.microsoft.com/office/powerpoint/2010/main" val="3281043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a:extLst>
              <a:ext uri="{FF2B5EF4-FFF2-40B4-BE49-F238E27FC236}">
                <a16:creationId xmlns:a16="http://schemas.microsoft.com/office/drawing/2014/main" id="{2A45BB8B-DEE9-7A48-8C31-78BFA5D340D6}"/>
              </a:ext>
            </a:extLst>
          </p:cNvPr>
          <p:cNvSpPr>
            <a:spLocks noGrp="1"/>
          </p:cNvSpPr>
          <p:nvPr>
            <p:ph type="title"/>
          </p:nvPr>
        </p:nvSpPr>
        <p:spPr/>
        <p:txBody>
          <a:bodyPr/>
          <a:lstStyle/>
          <a:p>
            <a:pPr eaLnBrk="1" hangingPunct="1"/>
            <a:r>
              <a:rPr lang="tr-TR" altLang="tr-TR"/>
              <a:t>Pazarlama yönetimi</a:t>
            </a:r>
          </a:p>
        </p:txBody>
      </p:sp>
      <p:sp>
        <p:nvSpPr>
          <p:cNvPr id="72706" name="Rectangle 3">
            <a:extLst>
              <a:ext uri="{FF2B5EF4-FFF2-40B4-BE49-F238E27FC236}">
                <a16:creationId xmlns:a16="http://schemas.microsoft.com/office/drawing/2014/main" id="{FA80BA3B-7265-FB42-838F-7EBDF1D2AB04}"/>
              </a:ext>
            </a:extLst>
          </p:cNvPr>
          <p:cNvSpPr>
            <a:spLocks noGrp="1"/>
          </p:cNvSpPr>
          <p:nvPr>
            <p:ph type="body" idx="1"/>
          </p:nvPr>
        </p:nvSpPr>
        <p:spPr/>
        <p:txBody>
          <a:bodyPr/>
          <a:lstStyle/>
          <a:p>
            <a:pPr eaLnBrk="1" hangingPunct="1">
              <a:lnSpc>
                <a:spcPct val="80000"/>
              </a:lnSpc>
            </a:pPr>
            <a:r>
              <a:rPr lang="tr-TR" altLang="tr-TR" sz="2400"/>
              <a:t>Stratejik yönetimin parçasıdır</a:t>
            </a:r>
          </a:p>
          <a:p>
            <a:pPr eaLnBrk="1" hangingPunct="1">
              <a:lnSpc>
                <a:spcPct val="80000"/>
              </a:lnSpc>
            </a:pPr>
            <a:r>
              <a:rPr lang="tr-TR" altLang="tr-TR" sz="2400"/>
              <a:t>Pazarlama yönetimi karşılıklı ya da kişisel kazanç sağlamak amacıyla hedef müşterilerde amaçlanan değişimleri yapmaya yönelen programların çözümlenmesi, planlanması, uygulanması</a:t>
            </a:r>
          </a:p>
          <a:p>
            <a:pPr eaLnBrk="1" hangingPunct="1">
              <a:lnSpc>
                <a:spcPct val="80000"/>
              </a:lnSpc>
            </a:pPr>
            <a:r>
              <a:rPr lang="tr-TR" altLang="tr-TR" sz="2400"/>
              <a:t>Talep yaratma, yaratılan talebi tatmin etme, karşılıklı memnuniyet yaratma</a:t>
            </a:r>
          </a:p>
          <a:p>
            <a:pPr eaLnBrk="1" hangingPunct="1">
              <a:lnSpc>
                <a:spcPct val="80000"/>
              </a:lnSpc>
            </a:pPr>
            <a:r>
              <a:rPr lang="tr-TR" altLang="tr-TR" sz="2400"/>
              <a:t>Pazarlama yöneticisinin başlıca sorumluluğu, işletmeyi kar amacına ulaştırmak için mal ve hizmetlere olan talebi etkileyecek pazarlama strateji ve programlarını geliştirmek ve bunları uygulamaktır. </a:t>
            </a:r>
          </a:p>
          <a:p>
            <a:pPr eaLnBrk="1" hangingPunct="1">
              <a:lnSpc>
                <a:spcPct val="80000"/>
              </a:lnSpc>
            </a:pPr>
            <a:r>
              <a:rPr lang="tr-TR" altLang="tr-TR" sz="2400"/>
              <a:t>Yeni ürün geliştirilmesi, yeni pazar olanaklarının araştırılması, ürünlerin etkin şekilde tüketiciye ulaştırılması yollarının araştırılması</a:t>
            </a:r>
          </a:p>
        </p:txBody>
      </p:sp>
    </p:spTree>
    <p:extLst>
      <p:ext uri="{BB962C8B-B14F-4D97-AF65-F5344CB8AC3E}">
        <p14:creationId xmlns:p14="http://schemas.microsoft.com/office/powerpoint/2010/main" val="1101331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a:extLst>
              <a:ext uri="{FF2B5EF4-FFF2-40B4-BE49-F238E27FC236}">
                <a16:creationId xmlns:a16="http://schemas.microsoft.com/office/drawing/2014/main" id="{240C999E-DC12-334E-94E6-4EB0FFAA7748}"/>
              </a:ext>
            </a:extLst>
          </p:cNvPr>
          <p:cNvSpPr>
            <a:spLocks noGrp="1"/>
          </p:cNvSpPr>
          <p:nvPr>
            <p:ph type="title"/>
          </p:nvPr>
        </p:nvSpPr>
        <p:spPr/>
        <p:txBody>
          <a:bodyPr/>
          <a:lstStyle/>
          <a:p>
            <a:pPr eaLnBrk="1" hangingPunct="1"/>
            <a:r>
              <a:rPr lang="tr-TR" altLang="tr-TR" sz="4000"/>
              <a:t>Pazarlama yönetimi süreci ve çevre ilişkileri</a:t>
            </a:r>
          </a:p>
        </p:txBody>
      </p:sp>
      <p:sp>
        <p:nvSpPr>
          <p:cNvPr id="73730" name="Rectangle 3">
            <a:extLst>
              <a:ext uri="{FF2B5EF4-FFF2-40B4-BE49-F238E27FC236}">
                <a16:creationId xmlns:a16="http://schemas.microsoft.com/office/drawing/2014/main" id="{C92D356B-4729-7749-B498-FB5A10A74A5E}"/>
              </a:ext>
            </a:extLst>
          </p:cNvPr>
          <p:cNvSpPr>
            <a:spLocks noGrp="1"/>
          </p:cNvSpPr>
          <p:nvPr>
            <p:ph type="body" idx="1"/>
          </p:nvPr>
        </p:nvSpPr>
        <p:spPr/>
        <p:txBody>
          <a:bodyPr/>
          <a:lstStyle/>
          <a:p>
            <a:pPr eaLnBrk="1" hangingPunct="1"/>
            <a:r>
              <a:rPr lang="tr-TR" altLang="tr-TR"/>
              <a:t>İşletmelerin varlığını sürdürebilmesi çevre-işletme ilişkilerinin doğru kurulması, analiz edilmesi ve yönetilmesine bağlıdır.</a:t>
            </a:r>
          </a:p>
          <a:p>
            <a:pPr eaLnBrk="1" hangingPunct="1"/>
            <a:r>
              <a:rPr lang="tr-TR" altLang="tr-TR"/>
              <a:t>Çevre koşullarına işletmelerin tepkisi çevreyi etkileme, karşılıklı etkileşim ve çevreye uyum durumlarıdır.</a:t>
            </a:r>
          </a:p>
          <a:p>
            <a:pPr eaLnBrk="1" hangingPunct="1"/>
            <a:r>
              <a:rPr lang="tr-TR" altLang="tr-TR"/>
              <a:t>İçinde bulunulan iç çevre ve dış çevrenin analizi yapılmalıdır. </a:t>
            </a:r>
          </a:p>
          <a:p>
            <a:pPr eaLnBrk="1" hangingPunct="1"/>
            <a:endParaRPr lang="tr-TR" altLang="tr-TR"/>
          </a:p>
          <a:p>
            <a:pPr eaLnBrk="1" hangingPunct="1"/>
            <a:endParaRPr lang="tr-TR" altLang="tr-TR"/>
          </a:p>
          <a:p>
            <a:pPr eaLnBrk="1" hangingPunct="1"/>
            <a:endParaRPr lang="tr-TR" altLang="tr-TR"/>
          </a:p>
        </p:txBody>
      </p:sp>
    </p:spTree>
    <p:extLst>
      <p:ext uri="{BB962C8B-B14F-4D97-AF65-F5344CB8AC3E}">
        <p14:creationId xmlns:p14="http://schemas.microsoft.com/office/powerpoint/2010/main" val="1011884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a:extLst>
              <a:ext uri="{FF2B5EF4-FFF2-40B4-BE49-F238E27FC236}">
                <a16:creationId xmlns:a16="http://schemas.microsoft.com/office/drawing/2014/main" id="{80B7DB53-77EA-134F-BD55-F88F75C015E2}"/>
              </a:ext>
            </a:extLst>
          </p:cNvPr>
          <p:cNvSpPr>
            <a:spLocks noGrp="1"/>
          </p:cNvSpPr>
          <p:nvPr>
            <p:ph type="title"/>
          </p:nvPr>
        </p:nvSpPr>
        <p:spPr/>
        <p:txBody>
          <a:bodyPr/>
          <a:lstStyle/>
          <a:p>
            <a:pPr eaLnBrk="1" hangingPunct="1"/>
            <a:r>
              <a:rPr lang="tr-TR" altLang="tr-TR" sz="4000"/>
              <a:t>Pazarlama yönetimi süreci ve çevre ilişkileri</a:t>
            </a:r>
          </a:p>
        </p:txBody>
      </p:sp>
      <p:sp>
        <p:nvSpPr>
          <p:cNvPr id="74754" name="Rectangle 3">
            <a:extLst>
              <a:ext uri="{FF2B5EF4-FFF2-40B4-BE49-F238E27FC236}">
                <a16:creationId xmlns:a16="http://schemas.microsoft.com/office/drawing/2014/main" id="{64079A0C-68B5-6541-8D3F-15ABA5D2E295}"/>
              </a:ext>
            </a:extLst>
          </p:cNvPr>
          <p:cNvSpPr>
            <a:spLocks noGrp="1"/>
          </p:cNvSpPr>
          <p:nvPr>
            <p:ph type="body" idx="1"/>
          </p:nvPr>
        </p:nvSpPr>
        <p:spPr/>
        <p:txBody>
          <a:bodyPr/>
          <a:lstStyle/>
          <a:p>
            <a:pPr eaLnBrk="1" hangingPunct="1"/>
            <a:r>
              <a:rPr lang="tr-TR" altLang="tr-TR"/>
              <a:t>Hedef pazarın ihtiyaç ve isteklerine uygun mal ve hizmet geliştirme ve sunumunda başarılı olabilmek için dış çevre ve iç çevre anlaşılmalıdır.</a:t>
            </a:r>
          </a:p>
          <a:p>
            <a:pPr eaLnBrk="1" hangingPunct="1"/>
            <a:r>
              <a:rPr lang="tr-TR" altLang="tr-TR"/>
              <a:t>Dış çevre: Genel veya uzak çevre- Sektör veya yakın çevre (fırsat ve tehditler)</a:t>
            </a:r>
          </a:p>
          <a:p>
            <a:pPr eaLnBrk="1" hangingPunct="1"/>
            <a:r>
              <a:rPr lang="tr-TR" altLang="tr-TR"/>
              <a:t>İç çevre: işletmeyi oluşturan alt sistemler (üstünlükler ve zayıflıklar)</a:t>
            </a:r>
          </a:p>
        </p:txBody>
      </p:sp>
    </p:spTree>
    <p:extLst>
      <p:ext uri="{BB962C8B-B14F-4D97-AF65-F5344CB8AC3E}">
        <p14:creationId xmlns:p14="http://schemas.microsoft.com/office/powerpoint/2010/main" val="124495350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639</Words>
  <Application>Microsoft Macintosh PowerPoint</Application>
  <PresentationFormat>Geniş ekran</PresentationFormat>
  <Paragraphs>39</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Times New Roman</vt:lpstr>
      <vt:lpstr>Ofis Teması</vt:lpstr>
      <vt:lpstr>PAZARLAMA-4</vt:lpstr>
      <vt:lpstr>Stratejik Yönetim</vt:lpstr>
      <vt:lpstr>PowerPoint Sunusu</vt:lpstr>
      <vt:lpstr>Stratejilerin öğeleri</vt:lpstr>
      <vt:lpstr>PowerPoint Sunusu</vt:lpstr>
      <vt:lpstr>PowerPoint Sunusu</vt:lpstr>
      <vt:lpstr>Pazarlama yönetimi</vt:lpstr>
      <vt:lpstr>Pazarlama yönetimi süreci ve çevre ilişkileri</vt:lpstr>
      <vt:lpstr>Pazarlama yönetimi süreci ve çevre ilişkileri</vt:lpstr>
      <vt:lpstr>Pazarlama çevresi </vt:lpstr>
      <vt:lpstr>PowerPoint Sunusu</vt:lpstr>
      <vt:lpstr>Pazarlama yönetimi süreci</vt:lpstr>
      <vt:lpstr>Kaynakça</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PAZARLAMA-4</dc:title>
  <dc:creator>Microsoft Office Kullanıcısı</dc:creator>
  <cp:lastModifiedBy>Microsoft Office Kullanıcısı</cp:lastModifiedBy>
  <cp:revision>1</cp:revision>
  <dcterms:created xsi:type="dcterms:W3CDTF">2019-05-15T10:09:53Z</dcterms:created>
  <dcterms:modified xsi:type="dcterms:W3CDTF">2019-05-15T10:10:36Z</dcterms:modified>
</cp:coreProperties>
</file>