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1E3E18-9274-4F39-B047-D46BC4878587}" type="doc">
      <dgm:prSet loTypeId="urn:microsoft.com/office/officeart/2005/8/layout/process4" loCatId="process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tr-TR"/>
        </a:p>
      </dgm:t>
    </dgm:pt>
    <dgm:pt modelId="{0C048965-7A6B-456F-9877-AE16D5E122D0}">
      <dgm:prSet/>
      <dgm:spPr/>
      <dgm:t>
        <a:bodyPr/>
        <a:lstStyle/>
        <a:p>
          <a:pPr rtl="0"/>
          <a:r>
            <a:rPr lang="tr-TR" smtClean="0"/>
            <a:t>CİNSEL YOLLA BULAŞAN ENFEKSİYONLAR VE HEMŞİRELİK BAKIMI</a:t>
          </a:r>
          <a:endParaRPr lang="tr-TR"/>
        </a:p>
      </dgm:t>
    </dgm:pt>
    <dgm:pt modelId="{27D6F12D-7AE9-4DFC-A958-0111A3D95AA6}" type="parTrans" cxnId="{19E4E4F4-4763-4FAA-8583-49AED249B110}">
      <dgm:prSet/>
      <dgm:spPr/>
      <dgm:t>
        <a:bodyPr/>
        <a:lstStyle/>
        <a:p>
          <a:endParaRPr lang="tr-TR"/>
        </a:p>
      </dgm:t>
    </dgm:pt>
    <dgm:pt modelId="{455C4F13-8223-4166-9685-F9F439C28B06}" type="sibTrans" cxnId="{19E4E4F4-4763-4FAA-8583-49AED249B110}">
      <dgm:prSet/>
      <dgm:spPr/>
      <dgm:t>
        <a:bodyPr/>
        <a:lstStyle/>
        <a:p>
          <a:endParaRPr lang="tr-TR"/>
        </a:p>
      </dgm:t>
    </dgm:pt>
    <dgm:pt modelId="{BB5A1C6B-2E28-495A-81FA-57FCC6232EAF}" type="pres">
      <dgm:prSet presAssocID="{771E3E18-9274-4F39-B047-D46BC48785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6DE9265-9D5F-4989-AA4B-2B62B32EBD4E}" type="pres">
      <dgm:prSet presAssocID="{0C048965-7A6B-456F-9877-AE16D5E122D0}" presName="boxAndChildren" presStyleCnt="0"/>
      <dgm:spPr/>
    </dgm:pt>
    <dgm:pt modelId="{510275C9-F43A-4841-903C-52ABB5715A10}" type="pres">
      <dgm:prSet presAssocID="{0C048965-7A6B-456F-9877-AE16D5E122D0}" presName="parentTextBox" presStyleLbl="node1" presStyleIdx="0" presStyleCnt="1"/>
      <dgm:spPr/>
      <dgm:t>
        <a:bodyPr/>
        <a:lstStyle/>
        <a:p>
          <a:endParaRPr lang="tr-TR"/>
        </a:p>
      </dgm:t>
    </dgm:pt>
  </dgm:ptLst>
  <dgm:cxnLst>
    <dgm:cxn modelId="{A6587E43-6EFB-4A9D-9CAD-910CE1FF839D}" type="presOf" srcId="{0C048965-7A6B-456F-9877-AE16D5E122D0}" destId="{510275C9-F43A-4841-903C-52ABB5715A10}" srcOrd="0" destOrd="0" presId="urn:microsoft.com/office/officeart/2005/8/layout/process4"/>
    <dgm:cxn modelId="{6106CCCF-0326-4CCC-A4AE-9352E23E827D}" type="presOf" srcId="{771E3E18-9274-4F39-B047-D46BC4878587}" destId="{BB5A1C6B-2E28-495A-81FA-57FCC6232EAF}" srcOrd="0" destOrd="0" presId="urn:microsoft.com/office/officeart/2005/8/layout/process4"/>
    <dgm:cxn modelId="{19E4E4F4-4763-4FAA-8583-49AED249B110}" srcId="{771E3E18-9274-4F39-B047-D46BC4878587}" destId="{0C048965-7A6B-456F-9877-AE16D5E122D0}" srcOrd="0" destOrd="0" parTransId="{27D6F12D-7AE9-4DFC-A958-0111A3D95AA6}" sibTransId="{455C4F13-8223-4166-9685-F9F439C28B06}"/>
    <dgm:cxn modelId="{A5172194-48EB-4D10-859B-3B11E1A909FA}" type="presParOf" srcId="{BB5A1C6B-2E28-495A-81FA-57FCC6232EAF}" destId="{76DE9265-9D5F-4989-AA4B-2B62B32EBD4E}" srcOrd="0" destOrd="0" presId="urn:microsoft.com/office/officeart/2005/8/layout/process4"/>
    <dgm:cxn modelId="{626ED3C0-4FD8-48AA-827E-AAA87231A090}" type="presParOf" srcId="{76DE9265-9D5F-4989-AA4B-2B62B32EBD4E}" destId="{510275C9-F43A-4841-903C-52ABB5715A1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ED9E58-BEC8-4999-AAB8-FA37B0F1C709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tr-TR"/>
        </a:p>
      </dgm:t>
    </dgm:pt>
    <dgm:pt modelId="{042AFA20-D085-436D-AE3A-88D8564AAE18}">
      <dgm:prSet/>
      <dgm:spPr/>
      <dgm:t>
        <a:bodyPr/>
        <a:lstStyle/>
        <a:p>
          <a:pPr rtl="0"/>
          <a:r>
            <a:rPr lang="tr-TR" smtClean="0"/>
            <a:t>Şankroid (Yumuşak şankr)</a:t>
          </a:r>
          <a:endParaRPr lang="tr-TR"/>
        </a:p>
      </dgm:t>
    </dgm:pt>
    <dgm:pt modelId="{B57A1F79-E424-4225-B9F3-77AC68867D1D}" type="parTrans" cxnId="{B4928D66-A961-4F8D-999F-61D455D43FA1}">
      <dgm:prSet/>
      <dgm:spPr/>
      <dgm:t>
        <a:bodyPr/>
        <a:lstStyle/>
        <a:p>
          <a:endParaRPr lang="tr-TR"/>
        </a:p>
      </dgm:t>
    </dgm:pt>
    <dgm:pt modelId="{1E6848CE-B90C-4BE4-8622-B71A22BB108D}" type="sibTrans" cxnId="{B4928D66-A961-4F8D-999F-61D455D43FA1}">
      <dgm:prSet/>
      <dgm:spPr/>
      <dgm:t>
        <a:bodyPr/>
        <a:lstStyle/>
        <a:p>
          <a:endParaRPr lang="tr-TR"/>
        </a:p>
      </dgm:t>
    </dgm:pt>
    <dgm:pt modelId="{76DB2E2D-CB9E-471C-BC1F-65EA4A2ACEB7}" type="pres">
      <dgm:prSet presAssocID="{04ED9E58-BEC8-4999-AAB8-FA37B0F1C7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FA76DFA-7405-4DC2-962A-48DE2410A4C1}" type="pres">
      <dgm:prSet presAssocID="{042AFA20-D085-436D-AE3A-88D8564AAE1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90F55DB-5B9F-43EA-9919-F4F8B45E94E2}" type="presOf" srcId="{04ED9E58-BEC8-4999-AAB8-FA37B0F1C709}" destId="{76DB2E2D-CB9E-471C-BC1F-65EA4A2ACEB7}" srcOrd="0" destOrd="0" presId="urn:microsoft.com/office/officeart/2005/8/layout/vList2"/>
    <dgm:cxn modelId="{B4928D66-A961-4F8D-999F-61D455D43FA1}" srcId="{04ED9E58-BEC8-4999-AAB8-FA37B0F1C709}" destId="{042AFA20-D085-436D-AE3A-88D8564AAE18}" srcOrd="0" destOrd="0" parTransId="{B57A1F79-E424-4225-B9F3-77AC68867D1D}" sibTransId="{1E6848CE-B90C-4BE4-8622-B71A22BB108D}"/>
    <dgm:cxn modelId="{6CAB9F90-C066-48FB-8157-386788094E8F}" type="presOf" srcId="{042AFA20-D085-436D-AE3A-88D8564AAE18}" destId="{BFA76DFA-7405-4DC2-962A-48DE2410A4C1}" srcOrd="0" destOrd="0" presId="urn:microsoft.com/office/officeart/2005/8/layout/vList2"/>
    <dgm:cxn modelId="{08196CB9-0022-438E-9CD6-596963B9CF17}" type="presParOf" srcId="{76DB2E2D-CB9E-471C-BC1F-65EA4A2ACEB7}" destId="{BFA76DFA-7405-4DC2-962A-48DE2410A4C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0275C9-F43A-4841-903C-52ABB5715A10}">
      <dsp:nvSpPr>
        <dsp:cNvPr id="0" name=""/>
        <dsp:cNvSpPr/>
      </dsp:nvSpPr>
      <dsp:spPr>
        <a:xfrm>
          <a:off x="0" y="0"/>
          <a:ext cx="7772400" cy="147002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smtClean="0"/>
            <a:t>CİNSEL YOLLA BULAŞAN ENFEKSİYONLAR VE HEMŞİRELİK BAKIMI</a:t>
          </a:r>
          <a:endParaRPr lang="tr-TR" sz="3400" kern="1200"/>
        </a:p>
      </dsp:txBody>
      <dsp:txXfrm>
        <a:off x="0" y="0"/>
        <a:ext cx="7772400" cy="14700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64BE1-1896-429E-B990-3D57DC48D83A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B0FD4-F072-4CD0-A398-30529B5489C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236738694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Öğr</a:t>
            </a:r>
            <a:r>
              <a:rPr lang="tr-TR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. Gör. Dr. Ayşegül ÖZTÜRK BİRGE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GONORE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427168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Belirti ve Bulgular:</a:t>
            </a:r>
          </a:p>
          <a:p>
            <a:pPr lvl="1"/>
            <a:r>
              <a:rPr lang="tr-TR" dirty="0" smtClean="0"/>
              <a:t>Erkekte; bol iltihaplı beyaz veya yeşilimsi-sarımsı </a:t>
            </a:r>
            <a:r>
              <a:rPr lang="tr-TR" dirty="0" err="1" smtClean="0"/>
              <a:t>pürülan</a:t>
            </a:r>
            <a:r>
              <a:rPr lang="tr-TR" dirty="0" smtClean="0"/>
              <a:t> </a:t>
            </a:r>
            <a:r>
              <a:rPr lang="tr-TR" dirty="0" err="1" smtClean="0"/>
              <a:t>üretral</a:t>
            </a:r>
            <a:r>
              <a:rPr lang="tr-TR" dirty="0" smtClean="0"/>
              <a:t> akıntı, sık idrara çıkma hissi, </a:t>
            </a:r>
            <a:r>
              <a:rPr lang="tr-TR" dirty="0" err="1" smtClean="0"/>
              <a:t>dizüri</a:t>
            </a:r>
            <a:r>
              <a:rPr lang="tr-TR" dirty="0" smtClean="0"/>
              <a:t> ve </a:t>
            </a:r>
            <a:r>
              <a:rPr lang="tr-TR" dirty="0" err="1" smtClean="0"/>
              <a:t>ereksiyon</a:t>
            </a:r>
            <a:r>
              <a:rPr lang="tr-TR" dirty="0" smtClean="0"/>
              <a:t> esnasında ağrı oluşur.</a:t>
            </a:r>
          </a:p>
          <a:p>
            <a:pPr lvl="1"/>
            <a:r>
              <a:rPr lang="tr-TR" dirty="0" smtClean="0"/>
              <a:t>Kadında; sık idrar yapma, </a:t>
            </a:r>
            <a:r>
              <a:rPr lang="tr-TR" dirty="0" err="1" smtClean="0"/>
              <a:t>dizüri</a:t>
            </a:r>
            <a:r>
              <a:rPr lang="tr-TR" dirty="0" smtClean="0"/>
              <a:t>, cerahatli </a:t>
            </a:r>
            <a:r>
              <a:rPr lang="tr-TR" dirty="0" err="1" smtClean="0"/>
              <a:t>vajinal</a:t>
            </a:r>
            <a:r>
              <a:rPr lang="tr-TR" dirty="0" smtClean="0"/>
              <a:t> akıntı, enfeksiyonun ilerlemesi ile </a:t>
            </a:r>
            <a:r>
              <a:rPr lang="tr-TR" dirty="0" err="1" smtClean="0"/>
              <a:t>sepsis</a:t>
            </a:r>
            <a:r>
              <a:rPr lang="tr-TR" dirty="0" smtClean="0"/>
              <a:t>, deri lezyonları, eklem ağrıları, septik </a:t>
            </a:r>
            <a:r>
              <a:rPr lang="tr-TR" dirty="0" err="1" smtClean="0"/>
              <a:t>artrit</a:t>
            </a:r>
            <a:r>
              <a:rPr lang="tr-TR" dirty="0" smtClean="0"/>
              <a:t>, </a:t>
            </a:r>
            <a:r>
              <a:rPr lang="tr-TR" dirty="0" err="1" smtClean="0"/>
              <a:t>endokardit</a:t>
            </a:r>
            <a:r>
              <a:rPr lang="tr-TR" dirty="0" smtClean="0"/>
              <a:t>, menenjit dahi oluşabilir.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GONORE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Oral bulaş sonucu boğazda da </a:t>
            </a:r>
            <a:r>
              <a:rPr lang="tr-TR" dirty="0" err="1" smtClean="0"/>
              <a:t>gonore</a:t>
            </a:r>
            <a:r>
              <a:rPr lang="tr-TR" dirty="0" smtClean="0"/>
              <a:t> enfeksiyonu oluşabilir.</a:t>
            </a:r>
          </a:p>
          <a:p>
            <a:r>
              <a:rPr lang="tr-TR" dirty="0" smtClean="0"/>
              <a:t>Salgıların göze bulaşması sonucu </a:t>
            </a:r>
            <a:r>
              <a:rPr lang="tr-TR" dirty="0" err="1" smtClean="0"/>
              <a:t>konjunktivit</a:t>
            </a:r>
            <a:r>
              <a:rPr lang="tr-TR" dirty="0" smtClean="0"/>
              <a:t> görülebilir. </a:t>
            </a:r>
          </a:p>
          <a:p>
            <a:r>
              <a:rPr lang="tr-TR" dirty="0" smtClean="0"/>
              <a:t>Tanı; </a:t>
            </a:r>
            <a:r>
              <a:rPr lang="tr-TR" dirty="0" err="1" smtClean="0"/>
              <a:t>üretradan</a:t>
            </a:r>
            <a:r>
              <a:rPr lang="tr-TR" dirty="0" smtClean="0"/>
              <a:t> </a:t>
            </a:r>
            <a:r>
              <a:rPr lang="tr-TR" dirty="0" err="1" smtClean="0"/>
              <a:t>sürüntü</a:t>
            </a:r>
            <a:r>
              <a:rPr lang="tr-TR" dirty="0" smtClean="0"/>
              <a:t> örneği alınması ile konur. </a:t>
            </a:r>
            <a:endParaRPr lang="tr-TR" dirty="0"/>
          </a:p>
        </p:txBody>
      </p:sp>
      <p:pic>
        <p:nvPicPr>
          <p:cNvPr id="2050" name="Picture 2" descr="http://www.burclab.com/images/stories/gonore-bebekte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727" y="2996952"/>
            <a:ext cx="2664296" cy="1882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19056" cy="1143000"/>
          </a:xfrm>
        </p:spPr>
        <p:txBody>
          <a:bodyPr/>
          <a:lstStyle/>
          <a:p>
            <a:r>
              <a:rPr lang="tr-TR" dirty="0" smtClean="0"/>
              <a:t>GONORE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211144" cy="4525963"/>
          </a:xfrm>
        </p:spPr>
        <p:txBody>
          <a:bodyPr>
            <a:normAutofit/>
          </a:bodyPr>
          <a:lstStyle/>
          <a:p>
            <a:r>
              <a:rPr lang="tr-TR" b="1" dirty="0" smtClean="0"/>
              <a:t>Tedavi; </a:t>
            </a:r>
            <a:r>
              <a:rPr lang="tr-TR" dirty="0" smtClean="0"/>
              <a:t>3. kuşak </a:t>
            </a:r>
            <a:r>
              <a:rPr lang="tr-TR" dirty="0" err="1" smtClean="0"/>
              <a:t>sefalosporin</a:t>
            </a:r>
            <a:r>
              <a:rPr lang="tr-TR" dirty="0" smtClean="0"/>
              <a:t> önerilmektedir. </a:t>
            </a:r>
          </a:p>
          <a:p>
            <a:pPr lvl="1"/>
            <a:r>
              <a:rPr lang="tr-TR" dirty="0" err="1" smtClean="0"/>
              <a:t>Seftriakson</a:t>
            </a:r>
            <a:r>
              <a:rPr lang="tr-TR" dirty="0" smtClean="0"/>
              <a:t> 250 mg tek doz İM</a:t>
            </a:r>
          </a:p>
          <a:p>
            <a:pPr lvl="1"/>
            <a:r>
              <a:rPr lang="tr-TR" dirty="0" err="1" smtClean="0"/>
              <a:t>Sefiksim</a:t>
            </a:r>
            <a:r>
              <a:rPr lang="tr-TR" dirty="0" smtClean="0"/>
              <a:t> 400 mg oral tek doz</a:t>
            </a:r>
          </a:p>
          <a:p>
            <a:pPr lvl="1"/>
            <a:r>
              <a:rPr lang="tr-TR" dirty="0" err="1" smtClean="0"/>
              <a:t>Siplofloksasisn</a:t>
            </a:r>
            <a:r>
              <a:rPr lang="tr-TR" dirty="0" smtClean="0"/>
              <a:t> 500mg oral</a:t>
            </a:r>
          </a:p>
          <a:p>
            <a:pPr lvl="1"/>
            <a:r>
              <a:rPr lang="tr-TR" dirty="0" smtClean="0"/>
              <a:t>Tek doz tedavi ucuz ve hasta için sıkıntılı değildir.</a:t>
            </a:r>
          </a:p>
          <a:p>
            <a:pPr lvl="1"/>
            <a:r>
              <a:rPr lang="tr-TR" dirty="0" smtClean="0"/>
              <a:t>Tedavi edilmez ise erkek ve kadında </a:t>
            </a:r>
            <a:r>
              <a:rPr lang="tr-TR" b="1" dirty="0" err="1" smtClean="0"/>
              <a:t>infertilite</a:t>
            </a:r>
            <a:r>
              <a:rPr lang="tr-TR" dirty="0" err="1" smtClean="0"/>
              <a:t>ye</a:t>
            </a:r>
            <a:r>
              <a:rPr lang="tr-TR" dirty="0" smtClean="0"/>
              <a:t> neden olabilir.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ÜRETRİT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Gonokok dışı enfeksiyonlar ile oluşan, cinsel ilişki ile insandan insana bulaşan </a:t>
            </a:r>
            <a:r>
              <a:rPr lang="tr-TR" dirty="0" err="1" smtClean="0"/>
              <a:t>üretrit</a:t>
            </a:r>
            <a:r>
              <a:rPr lang="tr-TR" dirty="0" smtClean="0"/>
              <a:t> ile seyreden bir hastalıktır.</a:t>
            </a:r>
          </a:p>
          <a:p>
            <a:r>
              <a:rPr lang="tr-TR" dirty="0" smtClean="0"/>
              <a:t>Sıklıkla </a:t>
            </a:r>
            <a:r>
              <a:rPr lang="tr-TR" dirty="0" err="1" smtClean="0"/>
              <a:t>Chlamydia</a:t>
            </a:r>
            <a:r>
              <a:rPr lang="tr-TR" dirty="0" smtClean="0"/>
              <a:t> </a:t>
            </a:r>
            <a:r>
              <a:rPr lang="tr-TR" dirty="0" err="1" smtClean="0"/>
              <a:t>trachomatis</a:t>
            </a:r>
            <a:r>
              <a:rPr lang="tr-TR" dirty="0" smtClean="0"/>
              <a:t> etiyolojide etken olan mikroorganizmadır.</a:t>
            </a:r>
          </a:p>
          <a:p>
            <a:r>
              <a:rPr lang="tr-TR" dirty="0" smtClean="0"/>
              <a:t>20-25 yaş arası heteroseksüel erkeklerde, ekonomik düzeyi daha iyi olanlarda görülme oranı daha yüksektir.</a:t>
            </a:r>
          </a:p>
          <a:p>
            <a:r>
              <a:rPr lang="tr-TR" dirty="0" smtClean="0"/>
              <a:t>Kuluçka süresi 1-2 haftadır.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ÜRETRİT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Belirti ve Bulgular; </a:t>
            </a:r>
            <a:r>
              <a:rPr lang="tr-TR" dirty="0" err="1" smtClean="0"/>
              <a:t>üretral</a:t>
            </a:r>
            <a:r>
              <a:rPr lang="tr-TR" dirty="0" smtClean="0"/>
              <a:t> akıntı genellikle sabahları görülür.</a:t>
            </a:r>
          </a:p>
          <a:p>
            <a:r>
              <a:rPr lang="tr-TR" dirty="0" err="1" smtClean="0"/>
              <a:t>Dizüri</a:t>
            </a:r>
            <a:r>
              <a:rPr lang="tr-TR" dirty="0" smtClean="0"/>
              <a:t> ve kaşıntı yaygın olarak görülür.</a:t>
            </a:r>
          </a:p>
          <a:p>
            <a:r>
              <a:rPr lang="tr-TR" dirty="0" err="1" smtClean="0"/>
              <a:t>Üretral</a:t>
            </a:r>
            <a:r>
              <a:rPr lang="tr-TR" dirty="0" smtClean="0"/>
              <a:t> </a:t>
            </a:r>
            <a:r>
              <a:rPr lang="tr-TR" dirty="0" err="1" smtClean="0"/>
              <a:t>sürüntü</a:t>
            </a:r>
            <a:r>
              <a:rPr lang="tr-TR" dirty="0" smtClean="0"/>
              <a:t> alınarak tanı kesinleştirilir.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Tedavi; </a:t>
            </a:r>
          </a:p>
          <a:p>
            <a:pPr lvl="1"/>
            <a:r>
              <a:rPr lang="tr-TR" dirty="0" err="1" smtClean="0"/>
              <a:t>Tetrasiklin</a:t>
            </a:r>
            <a:r>
              <a:rPr lang="tr-TR" dirty="0" smtClean="0"/>
              <a:t> 500mg oral x4</a:t>
            </a:r>
          </a:p>
          <a:p>
            <a:pPr lvl="1"/>
            <a:r>
              <a:rPr lang="tr-TR" dirty="0" err="1" smtClean="0"/>
              <a:t>Dokssiklin</a:t>
            </a:r>
            <a:r>
              <a:rPr lang="tr-TR" dirty="0" smtClean="0"/>
              <a:t> 100mg oralx2 yedi gün süre ile kullanılır.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SERVİSİT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Etiyolojisinde </a:t>
            </a:r>
            <a:r>
              <a:rPr lang="tr-TR" dirty="0" err="1" smtClean="0"/>
              <a:t>neisseria</a:t>
            </a:r>
            <a:r>
              <a:rPr lang="tr-TR" dirty="0" smtClean="0"/>
              <a:t> </a:t>
            </a:r>
            <a:r>
              <a:rPr lang="tr-TR" dirty="0" err="1" smtClean="0"/>
              <a:t>gonorrhoeae</a:t>
            </a:r>
            <a:r>
              <a:rPr lang="tr-TR" dirty="0" smtClean="0"/>
              <a:t> ve </a:t>
            </a:r>
            <a:r>
              <a:rPr lang="tr-TR" dirty="0" err="1" smtClean="0"/>
              <a:t>shlamydia</a:t>
            </a:r>
            <a:r>
              <a:rPr lang="tr-TR" dirty="0" smtClean="0"/>
              <a:t> </a:t>
            </a:r>
            <a:r>
              <a:rPr lang="tr-TR" dirty="0" err="1" smtClean="0"/>
              <a:t>trachomatis</a:t>
            </a:r>
            <a:r>
              <a:rPr lang="tr-TR" dirty="0" smtClean="0"/>
              <a:t> etkendir.</a:t>
            </a:r>
          </a:p>
          <a:p>
            <a:r>
              <a:rPr lang="tr-TR" dirty="0" smtClean="0"/>
              <a:t>Hastalığın süresi uzundur.</a:t>
            </a:r>
          </a:p>
          <a:p>
            <a:r>
              <a:rPr lang="tr-TR" dirty="0" err="1" smtClean="0"/>
              <a:t>Enfekte</a:t>
            </a:r>
            <a:r>
              <a:rPr lang="tr-TR" dirty="0" smtClean="0"/>
              <a:t> kişilerin </a:t>
            </a:r>
            <a:r>
              <a:rPr lang="tr-TR" dirty="0" err="1" smtClean="0"/>
              <a:t>mukoz</a:t>
            </a:r>
            <a:r>
              <a:rPr lang="tr-TR" dirty="0" smtClean="0"/>
              <a:t> </a:t>
            </a:r>
            <a:r>
              <a:rPr lang="tr-TR" dirty="0" err="1" smtClean="0"/>
              <a:t>membranlarından</a:t>
            </a:r>
            <a:r>
              <a:rPr lang="tr-TR" dirty="0" smtClean="0"/>
              <a:t> akıntı ile temas sonucu bulaşır.</a:t>
            </a:r>
          </a:p>
          <a:p>
            <a:r>
              <a:rPr lang="tr-TR" dirty="0" smtClean="0"/>
              <a:t>Kirli beyaz renkli, yeşil veya sarımsı, mukusumsu bir akıntı görülür.</a:t>
            </a:r>
          </a:p>
          <a:p>
            <a:r>
              <a:rPr lang="tr-TR" dirty="0" err="1" smtClean="0"/>
              <a:t>Dizüri</a:t>
            </a:r>
            <a:r>
              <a:rPr lang="tr-TR" dirty="0" smtClean="0"/>
              <a:t>, vulva ve </a:t>
            </a:r>
            <a:r>
              <a:rPr lang="tr-TR" dirty="0" err="1" smtClean="0"/>
              <a:t>perinede</a:t>
            </a:r>
            <a:r>
              <a:rPr lang="tr-TR" dirty="0" smtClean="0"/>
              <a:t> kaşıntı, cinsel ilişki sonrası sızıntısal kanama görülür.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/>
          <a:lstStyle/>
          <a:p>
            <a:r>
              <a:rPr lang="tr-TR" dirty="0" smtClean="0"/>
              <a:t>SERVİSİT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995120" cy="4525963"/>
          </a:xfrm>
        </p:spPr>
        <p:txBody>
          <a:bodyPr/>
          <a:lstStyle/>
          <a:p>
            <a:r>
              <a:rPr lang="tr-TR" dirty="0" err="1" smtClean="0"/>
              <a:t>Vjinal</a:t>
            </a:r>
            <a:r>
              <a:rPr lang="tr-TR" dirty="0" smtClean="0"/>
              <a:t> akıntıdan alınan örnek gram (-)boya ile incelenir.</a:t>
            </a:r>
          </a:p>
          <a:p>
            <a:r>
              <a:rPr lang="tr-TR" dirty="0" smtClean="0"/>
              <a:t>Tedavi; </a:t>
            </a:r>
          </a:p>
          <a:p>
            <a:pPr lvl="1"/>
            <a:r>
              <a:rPr lang="tr-TR" dirty="0" err="1" smtClean="0"/>
              <a:t>Azitromisin</a:t>
            </a:r>
            <a:r>
              <a:rPr lang="tr-TR" dirty="0" smtClean="0"/>
              <a:t> 1 gr oral tek doz</a:t>
            </a:r>
          </a:p>
          <a:p>
            <a:pPr lvl="1"/>
            <a:r>
              <a:rPr lang="tr-TR" dirty="0" err="1" smtClean="0"/>
              <a:t>Doksisilin</a:t>
            </a:r>
            <a:r>
              <a:rPr lang="tr-TR" dirty="0" smtClean="0"/>
              <a:t> 100mg oral x2</a:t>
            </a:r>
          </a:p>
          <a:p>
            <a:pPr lvl="1">
              <a:buNone/>
            </a:pPr>
            <a:r>
              <a:rPr lang="tr-TR" dirty="0" smtClean="0"/>
              <a:t>(yedi gün boyunca)</a:t>
            </a:r>
          </a:p>
          <a:p>
            <a:pPr lvl="1">
              <a:buNone/>
            </a:pPr>
            <a:r>
              <a:rPr lang="tr-TR" dirty="0"/>
              <a:t>	</a:t>
            </a:r>
            <a:r>
              <a:rPr lang="tr-TR" dirty="0" err="1" smtClean="0"/>
              <a:t>Tetrasiklin</a:t>
            </a:r>
            <a:r>
              <a:rPr lang="tr-TR" dirty="0" smtClean="0"/>
              <a:t> 500mg x4 (yedi gün boyunca)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SİFİLİZ (FRENGİ)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Treponema</a:t>
            </a:r>
            <a:r>
              <a:rPr lang="tr-TR" dirty="0" smtClean="0"/>
              <a:t> </a:t>
            </a:r>
            <a:r>
              <a:rPr lang="tr-TR" dirty="0" err="1" smtClean="0"/>
              <a:t>pallidum’un</a:t>
            </a:r>
            <a:r>
              <a:rPr lang="tr-TR" dirty="0" smtClean="0"/>
              <a:t> etkeni olduğu, sistemik belirtilere yol açabilen, hastalık süreci değişken ve uzun olan, bir çok hastalığı taklit edebilen ve fetüse geçebilen bildirimi zorunlu bir enfeksiyon hastalığıdır.</a:t>
            </a:r>
          </a:p>
          <a:p>
            <a:r>
              <a:rPr lang="tr-TR" dirty="0" err="1" smtClean="0"/>
              <a:t>Treponema</a:t>
            </a:r>
            <a:r>
              <a:rPr lang="tr-TR" dirty="0" smtClean="0"/>
              <a:t> </a:t>
            </a:r>
            <a:r>
              <a:rPr lang="tr-TR" dirty="0" err="1" smtClean="0"/>
              <a:t>pallidum</a:t>
            </a:r>
            <a:r>
              <a:rPr lang="tr-TR" dirty="0" smtClean="0"/>
              <a:t> aşırı sıcak ve kuru ortamda ölür. 0- 4 °C kanda 1-3 gün yaşayabilir. Bu nedenle kan transfüzyonunda dikkatli olunmalıdır.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SİFİLİZ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Etken </a:t>
            </a:r>
            <a:r>
              <a:rPr lang="tr-TR" dirty="0" err="1" smtClean="0"/>
              <a:t>enfekte</a:t>
            </a:r>
            <a:r>
              <a:rPr lang="tr-TR" dirty="0" smtClean="0"/>
              <a:t> kişilerin deri ve mukoza lezyonlarından, vücut sıvı ve salgılarında (tükürük, </a:t>
            </a:r>
            <a:r>
              <a:rPr lang="tr-TR" dirty="0" err="1" smtClean="0"/>
              <a:t>vajinal</a:t>
            </a:r>
            <a:r>
              <a:rPr lang="tr-TR" dirty="0" smtClean="0"/>
              <a:t> akıntı, kan) bulunur. Cinsel ilişki ve yakın temas ile bulaşır.</a:t>
            </a:r>
          </a:p>
          <a:p>
            <a:r>
              <a:rPr lang="tr-TR" dirty="0" err="1" smtClean="0"/>
              <a:t>Primer</a:t>
            </a:r>
            <a:r>
              <a:rPr lang="tr-TR" dirty="0" smtClean="0"/>
              <a:t> lezyona sahip hastaların %70-80’inde bakteriye karşı antikor oluşur.</a:t>
            </a:r>
          </a:p>
          <a:p>
            <a:r>
              <a:rPr lang="tr-TR" dirty="0" smtClean="0"/>
              <a:t>Kuluçka süresi 10-90 gün arasında değişir. </a:t>
            </a:r>
          </a:p>
          <a:p>
            <a:endParaRPr lang="tr-TR" dirty="0"/>
          </a:p>
        </p:txBody>
      </p:sp>
      <p:pic>
        <p:nvPicPr>
          <p:cNvPr id="3074" name="Picture 2" descr="sifiliz ile ilgili g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366324"/>
            <a:ext cx="316835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Edinsel</a:t>
            </a:r>
            <a:r>
              <a:rPr lang="tr-TR" dirty="0" smtClean="0"/>
              <a:t> </a:t>
            </a:r>
            <a:r>
              <a:rPr lang="tr-TR" dirty="0" err="1" smtClean="0"/>
              <a:t>Sifiliz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b="1" dirty="0" smtClean="0"/>
              <a:t>Erken </a:t>
            </a:r>
            <a:r>
              <a:rPr lang="tr-TR" b="1" dirty="0" err="1" smtClean="0"/>
              <a:t>sifiliz</a:t>
            </a:r>
            <a:r>
              <a:rPr lang="tr-TR" b="1" dirty="0" smtClean="0"/>
              <a:t> evresi: </a:t>
            </a:r>
            <a:r>
              <a:rPr lang="tr-TR" dirty="0"/>
              <a:t>H</a:t>
            </a:r>
            <a:r>
              <a:rPr lang="tr-TR" dirty="0" smtClean="0"/>
              <a:t>asta ile temastan yaklaşık 3 hafta sonra etkenin giriş yerinde kızarmış bir benek şeklinde çıkan kısa sürede </a:t>
            </a:r>
            <a:r>
              <a:rPr lang="tr-TR" dirty="0" err="1" smtClean="0"/>
              <a:t>papül</a:t>
            </a:r>
            <a:r>
              <a:rPr lang="tr-TR" dirty="0" smtClean="0"/>
              <a:t> şeklinde deriden yükselerek ülserleşen </a:t>
            </a:r>
            <a:r>
              <a:rPr lang="tr-TR" b="1" dirty="0" err="1" smtClean="0"/>
              <a:t>şankr</a:t>
            </a:r>
            <a:r>
              <a:rPr lang="tr-TR" dirty="0" smtClean="0"/>
              <a:t> gelişir.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-</a:t>
            </a:r>
            <a:r>
              <a:rPr lang="tr-TR" dirty="0" err="1" smtClean="0"/>
              <a:t>Şankr</a:t>
            </a:r>
            <a:r>
              <a:rPr lang="tr-TR" dirty="0" smtClean="0"/>
              <a:t> </a:t>
            </a:r>
            <a:r>
              <a:rPr lang="tr-TR" dirty="0" err="1" smtClean="0"/>
              <a:t>genital</a:t>
            </a:r>
            <a:r>
              <a:rPr lang="tr-TR" dirty="0" smtClean="0"/>
              <a:t> organlar, perine bölgesi ve dudakta bulunabilir. 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-Genellikle tek veya birden fazla, ağrısız, </a:t>
            </a:r>
            <a:r>
              <a:rPr lang="tr-TR" dirty="0" err="1" smtClean="0"/>
              <a:t>seröz</a:t>
            </a:r>
            <a:r>
              <a:rPr lang="tr-TR" dirty="0" smtClean="0"/>
              <a:t> sızıntılı, kıkırdak sertliğinde bir ülserdir. Buna bölgesel </a:t>
            </a:r>
            <a:r>
              <a:rPr lang="tr-TR" dirty="0" err="1" smtClean="0"/>
              <a:t>lenfadenopati</a:t>
            </a:r>
            <a:r>
              <a:rPr lang="tr-TR" dirty="0" smtClean="0"/>
              <a:t> eşlik edebilir. </a:t>
            </a:r>
          </a:p>
        </p:txBody>
      </p:sp>
      <p:pic>
        <p:nvPicPr>
          <p:cNvPr id="4098" name="Picture 2" descr="http://www.saglikvediyet.info/wp-content/Freng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556792"/>
            <a:ext cx="2736304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saglikuzerine.net/wp-content/uploads/2010/04/Sfilizde-deri-belirtiler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514" y="4293096"/>
            <a:ext cx="2736304" cy="2156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Cinsel yolla bulaşan hastalıklar (CYBH- zührevi hastalıklar) </a:t>
            </a:r>
            <a:r>
              <a:rPr lang="tr-TR" b="1" dirty="0" smtClean="0"/>
              <a:t>bildirimi zorunlu </a:t>
            </a:r>
            <a:r>
              <a:rPr lang="tr-TR" dirty="0" smtClean="0"/>
              <a:t>enfeksiyon hastalıklarıdır.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Edinsel</a:t>
            </a:r>
            <a:r>
              <a:rPr lang="tr-TR" dirty="0" smtClean="0"/>
              <a:t> </a:t>
            </a:r>
            <a:r>
              <a:rPr lang="tr-TR" dirty="0" err="1" smtClean="0"/>
              <a:t>Sifiliz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tr-TR" b="1" dirty="0" err="1" smtClean="0"/>
              <a:t>Latent</a:t>
            </a:r>
            <a:r>
              <a:rPr lang="tr-TR" b="1" dirty="0" smtClean="0"/>
              <a:t>/</a:t>
            </a:r>
            <a:r>
              <a:rPr lang="tr-TR" b="1" dirty="0" err="1" smtClean="0"/>
              <a:t>sekonder</a:t>
            </a:r>
            <a:r>
              <a:rPr lang="tr-TR" b="1" dirty="0" smtClean="0"/>
              <a:t> </a:t>
            </a:r>
            <a:r>
              <a:rPr lang="tr-TR" b="1" dirty="0" err="1" smtClean="0"/>
              <a:t>sifiliz</a:t>
            </a:r>
            <a:r>
              <a:rPr lang="tr-TR" b="1" dirty="0" smtClean="0"/>
              <a:t> evresi: </a:t>
            </a:r>
            <a:r>
              <a:rPr lang="tr-TR" dirty="0" smtClean="0"/>
              <a:t>Hasta kuluçka ve </a:t>
            </a:r>
            <a:r>
              <a:rPr lang="tr-TR" dirty="0" err="1" smtClean="0"/>
              <a:t>primer</a:t>
            </a:r>
            <a:r>
              <a:rPr lang="tr-TR" dirty="0" smtClean="0"/>
              <a:t> evrede tedavi edilmemişse </a:t>
            </a:r>
            <a:r>
              <a:rPr lang="tr-TR" dirty="0" err="1" smtClean="0"/>
              <a:t>şankr</a:t>
            </a:r>
            <a:r>
              <a:rPr lang="tr-TR" dirty="0" smtClean="0"/>
              <a:t> oluşumundan 3-8 hafta sonra </a:t>
            </a:r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sifiliz</a:t>
            </a:r>
            <a:r>
              <a:rPr lang="tr-TR" dirty="0" smtClean="0"/>
              <a:t> evresi başlar. Bakteri sistemik yayılım göstererek tüm vücuda yayılır. 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- Ateş, kırıklık, boğaz ağrısı, halsizlik, yaygın </a:t>
            </a:r>
            <a:r>
              <a:rPr lang="tr-TR" dirty="0" err="1" smtClean="0"/>
              <a:t>lenfadenopati</a:t>
            </a:r>
            <a:r>
              <a:rPr lang="tr-TR" dirty="0" smtClean="0"/>
              <a:t>, deri ve mukozada döküntülü lezyonlar görülebilir. 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-El ve ayaklarda bütün vücudu kaplayan pembe renkli döküntüler tipiktir ve </a:t>
            </a:r>
            <a:r>
              <a:rPr lang="tr-TR" dirty="0" err="1" smtClean="0"/>
              <a:t>rozeol</a:t>
            </a:r>
            <a:r>
              <a:rPr lang="tr-TR" dirty="0" smtClean="0"/>
              <a:t> olarak adlandırılır. Ağrı ve kaşıntı yoktur. 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 err="1" smtClean="0"/>
              <a:t>Alopesi</a:t>
            </a:r>
            <a:r>
              <a:rPr lang="tr-TR" dirty="0" smtClean="0"/>
              <a:t>, sakal ve kaşlarda yer yer dökülme, </a:t>
            </a:r>
            <a:r>
              <a:rPr lang="tr-TR" dirty="0" err="1" smtClean="0"/>
              <a:t>pigmentasyon</a:t>
            </a:r>
            <a:r>
              <a:rPr lang="tr-TR" dirty="0" smtClean="0"/>
              <a:t> değişiklikleri, </a:t>
            </a:r>
            <a:r>
              <a:rPr lang="tr-TR" dirty="0" err="1" smtClean="0"/>
              <a:t>glomerulonefrit</a:t>
            </a:r>
            <a:r>
              <a:rPr lang="tr-TR" dirty="0" smtClean="0"/>
              <a:t>, </a:t>
            </a:r>
            <a:r>
              <a:rPr lang="tr-TR" dirty="0" err="1" smtClean="0"/>
              <a:t>üveit</a:t>
            </a:r>
            <a:r>
              <a:rPr lang="tr-TR" dirty="0" smtClean="0"/>
              <a:t>, </a:t>
            </a:r>
            <a:r>
              <a:rPr lang="tr-TR" dirty="0" err="1" smtClean="0"/>
              <a:t>artrit</a:t>
            </a:r>
            <a:r>
              <a:rPr lang="tr-TR" dirty="0" smtClean="0"/>
              <a:t>, hepatit, menenjit gelişebilir.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Edinsel</a:t>
            </a:r>
            <a:r>
              <a:rPr lang="tr-TR" dirty="0" smtClean="0"/>
              <a:t> </a:t>
            </a:r>
            <a:r>
              <a:rPr lang="tr-TR" dirty="0" err="1" smtClean="0"/>
              <a:t>Sifiliz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859216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tr-TR" b="1" dirty="0" smtClean="0"/>
              <a:t>Tersiyer </a:t>
            </a:r>
            <a:r>
              <a:rPr lang="tr-TR" b="1" dirty="0" err="1" smtClean="0"/>
              <a:t>sifiliz</a:t>
            </a:r>
            <a:r>
              <a:rPr lang="tr-TR" b="1" dirty="0" smtClean="0"/>
              <a:t> evresi: </a:t>
            </a:r>
            <a:r>
              <a:rPr lang="tr-TR" dirty="0" smtClean="0"/>
              <a:t>Tedavi edilmeyen hastalarda görülmektedir. Bu evrede santral sinir sistemi ve </a:t>
            </a:r>
            <a:r>
              <a:rPr lang="tr-TR" dirty="0" err="1" smtClean="0"/>
              <a:t>kardiyovasküler</a:t>
            </a:r>
            <a:r>
              <a:rPr lang="tr-TR" dirty="0" smtClean="0"/>
              <a:t> sistem tutulumları nedeniyle ciddi hastalık tablosu gelişir. 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- Kalp tutulumları nedeniyle bulaşmadan 30-40 yıl sonra aort kapak yetmezliği, sinir sistemi tutulumu nedeniyle frengi menenjit, kısmi felç gelişebilir.</a:t>
            </a:r>
          </a:p>
          <a:p>
            <a:pPr marL="514350" indent="-514350">
              <a:buNone/>
            </a:pPr>
            <a:r>
              <a:rPr lang="tr-TR" dirty="0"/>
              <a:t>	</a:t>
            </a:r>
            <a:r>
              <a:rPr lang="tr-TR" dirty="0" smtClean="0"/>
              <a:t>- Deri ve kemikte </a:t>
            </a:r>
            <a:r>
              <a:rPr lang="tr-TR" dirty="0" err="1" smtClean="0"/>
              <a:t>gom</a:t>
            </a:r>
            <a:r>
              <a:rPr lang="tr-TR" dirty="0" smtClean="0"/>
              <a:t> adı verilen sert, ağrısız, deri altı nodülü oluşur. </a:t>
            </a:r>
            <a:r>
              <a:rPr lang="tr-TR" dirty="0" err="1" smtClean="0"/>
              <a:t>Gomlar</a:t>
            </a:r>
            <a:r>
              <a:rPr lang="tr-TR" dirty="0" smtClean="0"/>
              <a:t> doku </a:t>
            </a:r>
            <a:r>
              <a:rPr lang="tr-TR" dirty="0" err="1" smtClean="0"/>
              <a:t>harabiyetine</a:t>
            </a:r>
            <a:r>
              <a:rPr lang="tr-TR" dirty="0" smtClean="0"/>
              <a:t> neden olurlar.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tr-TR" dirty="0" err="1" smtClean="0"/>
              <a:t>Sifiliz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15200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Sifiliz</a:t>
            </a:r>
            <a:r>
              <a:rPr lang="tr-TR" dirty="0" smtClean="0"/>
              <a:t> enfeksiyonunun anneden bebeğe bulaşması nedeniyle görülebilir. Anneden bebeğe dokuzuncu </a:t>
            </a:r>
            <a:r>
              <a:rPr lang="tr-TR" dirty="0" err="1" smtClean="0"/>
              <a:t>gestasyonel</a:t>
            </a:r>
            <a:r>
              <a:rPr lang="tr-TR" dirty="0" smtClean="0"/>
              <a:t> haftasından itibaren plasenta yolu ile geçer. Nadiren de doğum kanalından geçerken görülebilir. </a:t>
            </a:r>
          </a:p>
          <a:p>
            <a:r>
              <a:rPr lang="tr-TR" dirty="0" smtClean="0"/>
              <a:t>Enfeksiyon düşük veya ölü doğuma neden olabilir. Fetüste büyüme ve gelişme geriliklerine neden olur.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tr-TR" b="1" dirty="0" err="1" smtClean="0"/>
              <a:t>Sifilizde</a:t>
            </a:r>
            <a:r>
              <a:rPr lang="tr-TR" b="1" dirty="0" smtClean="0"/>
              <a:t> tanı; </a:t>
            </a:r>
            <a:r>
              <a:rPr lang="tr-TR" dirty="0" smtClean="0"/>
              <a:t>bakteriyolojik ve </a:t>
            </a:r>
            <a:r>
              <a:rPr lang="tr-TR" dirty="0" err="1" smtClean="0"/>
              <a:t>serolojik</a:t>
            </a:r>
            <a:r>
              <a:rPr lang="tr-TR" dirty="0" smtClean="0"/>
              <a:t> testlerle konulur. Her türlü lezyondan elde edilen sıvı mikroskop ile incelenir ve </a:t>
            </a:r>
            <a:r>
              <a:rPr lang="tr-TR" dirty="0" err="1" smtClean="0"/>
              <a:t>Traponeo</a:t>
            </a:r>
            <a:r>
              <a:rPr lang="tr-TR" dirty="0" smtClean="0"/>
              <a:t> </a:t>
            </a:r>
            <a:r>
              <a:rPr lang="tr-TR" dirty="0" err="1" smtClean="0"/>
              <a:t>Pallidum</a:t>
            </a:r>
            <a:r>
              <a:rPr lang="tr-TR" dirty="0" smtClean="0"/>
              <a:t> bakterisi aranır. Test sonucu başlangıçta negatif çıkarsa üç gün üst üste tekrarlanması önerilir.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 - </a:t>
            </a:r>
            <a:r>
              <a:rPr lang="tr-TR" dirty="0" err="1" smtClean="0"/>
              <a:t>Traponema</a:t>
            </a:r>
            <a:r>
              <a:rPr lang="tr-TR" dirty="0" smtClean="0"/>
              <a:t> </a:t>
            </a:r>
            <a:r>
              <a:rPr lang="tr-TR" dirty="0" err="1" smtClean="0"/>
              <a:t>pallidum</a:t>
            </a:r>
            <a:r>
              <a:rPr lang="tr-TR" dirty="0" smtClean="0"/>
              <a:t> </a:t>
            </a:r>
            <a:r>
              <a:rPr lang="tr-TR" dirty="0" err="1" smtClean="0"/>
              <a:t>immobilizasyon</a:t>
            </a:r>
            <a:r>
              <a:rPr lang="tr-TR" dirty="0" smtClean="0"/>
              <a:t> testi (TPI) güvenilirdir ve erken tanılamada kullanılır.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8003232" cy="5217443"/>
          </a:xfrm>
        </p:spPr>
        <p:txBody>
          <a:bodyPr>
            <a:normAutofit/>
          </a:bodyPr>
          <a:lstStyle/>
          <a:p>
            <a:r>
              <a:rPr lang="tr-TR" dirty="0" err="1" smtClean="0"/>
              <a:t>Sifilizde</a:t>
            </a:r>
            <a:r>
              <a:rPr lang="tr-TR" dirty="0" smtClean="0"/>
              <a:t> tedavi; ilk tercih edilen ilaç penisilindir.</a:t>
            </a:r>
          </a:p>
          <a:p>
            <a:pPr lvl="1"/>
            <a:r>
              <a:rPr lang="tr-TR" dirty="0" err="1" smtClean="0"/>
              <a:t>Benzatin</a:t>
            </a:r>
            <a:r>
              <a:rPr lang="tr-TR" dirty="0" smtClean="0"/>
              <a:t> penisilin G 2.4milyon Ü/</a:t>
            </a:r>
            <a:r>
              <a:rPr lang="tr-TR" dirty="0" err="1" smtClean="0"/>
              <a:t>hft</a:t>
            </a:r>
            <a:r>
              <a:rPr lang="tr-TR" dirty="0" smtClean="0"/>
              <a:t> iki hafta süre ile (IM)</a:t>
            </a:r>
          </a:p>
          <a:p>
            <a:pPr lvl="1"/>
            <a:r>
              <a:rPr lang="tr-TR" dirty="0" err="1" smtClean="0"/>
              <a:t>Prokain</a:t>
            </a:r>
            <a:r>
              <a:rPr lang="tr-TR" dirty="0" smtClean="0"/>
              <a:t> penisilin 800.000Ü/gün 12 gün süre ile. (IM)</a:t>
            </a:r>
          </a:p>
          <a:p>
            <a:pPr lvl="1"/>
            <a:r>
              <a:rPr lang="tr-TR" dirty="0" smtClean="0"/>
              <a:t>Penisilin kullanılmadığı durumlarda; 2.100mg/gün oral </a:t>
            </a:r>
            <a:r>
              <a:rPr lang="tr-TR" dirty="0" err="1" smtClean="0"/>
              <a:t>doksisilin</a:t>
            </a:r>
            <a:r>
              <a:rPr lang="tr-TR" dirty="0" smtClean="0"/>
              <a:t> ya da 4x500mg/gün oral </a:t>
            </a:r>
            <a:r>
              <a:rPr lang="tr-TR" dirty="0" err="1" smtClean="0"/>
              <a:t>tetrasiklin</a:t>
            </a:r>
            <a:r>
              <a:rPr lang="tr-TR" dirty="0" smtClean="0"/>
              <a:t> ya da </a:t>
            </a:r>
            <a:r>
              <a:rPr lang="tr-TR" dirty="0" err="1" smtClean="0"/>
              <a:t>eritromisin</a:t>
            </a:r>
            <a:r>
              <a:rPr lang="tr-TR" dirty="0" smtClean="0"/>
              <a:t> 15 gün süre ile verilir. </a:t>
            </a:r>
            <a:r>
              <a:rPr lang="tr-TR" dirty="0" err="1" smtClean="0"/>
              <a:t>Latent</a:t>
            </a:r>
            <a:r>
              <a:rPr lang="tr-TR" dirty="0" smtClean="0"/>
              <a:t> ve geç </a:t>
            </a:r>
            <a:r>
              <a:rPr lang="tr-TR" dirty="0" err="1" smtClean="0"/>
              <a:t>sifilizde</a:t>
            </a:r>
            <a:r>
              <a:rPr lang="tr-TR" dirty="0" smtClean="0"/>
              <a:t> aynı ilaçlar 30 gün süre ile kullanılır.</a:t>
            </a:r>
          </a:p>
          <a:p>
            <a:pPr lvl="1"/>
            <a:r>
              <a:rPr lang="tr-TR" dirty="0" smtClean="0"/>
              <a:t>Tedavinin etkinliği 3.6 ve 12. aylarda </a:t>
            </a:r>
            <a:r>
              <a:rPr lang="tr-TR" dirty="0" err="1" smtClean="0"/>
              <a:t>serolojik</a:t>
            </a:r>
            <a:r>
              <a:rPr lang="tr-TR" dirty="0" smtClean="0"/>
              <a:t> testlerin tekrarlanması ile değerlendirilir. Erken </a:t>
            </a:r>
            <a:r>
              <a:rPr lang="tr-TR" dirty="0" err="1" smtClean="0"/>
              <a:t>sifilizde</a:t>
            </a:r>
            <a:r>
              <a:rPr lang="tr-TR" dirty="0" smtClean="0"/>
              <a:t> testler 1 yıl içinde negatifleşirken, geç </a:t>
            </a:r>
            <a:r>
              <a:rPr lang="tr-TR" dirty="0" err="1" smtClean="0"/>
              <a:t>sifilizde</a:t>
            </a:r>
            <a:r>
              <a:rPr lang="tr-TR" dirty="0" smtClean="0"/>
              <a:t> daha uzun zaman alabilir.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67681536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Şankroid</a:t>
            </a:r>
            <a:r>
              <a:rPr lang="tr-TR" dirty="0" smtClean="0"/>
              <a:t> akut, lokalize, ağrılı, kendi kendine yeniden tekrarlama, </a:t>
            </a:r>
            <a:r>
              <a:rPr lang="tr-TR" dirty="0" err="1" smtClean="0"/>
              <a:t>genital</a:t>
            </a:r>
            <a:r>
              <a:rPr lang="tr-TR" dirty="0" smtClean="0"/>
              <a:t> ülserle karakterize bir enfeksiyon hastalığıdır.</a:t>
            </a:r>
          </a:p>
          <a:p>
            <a:r>
              <a:rPr lang="tr-TR" dirty="0" smtClean="0"/>
              <a:t>Etken </a:t>
            </a:r>
            <a:r>
              <a:rPr lang="tr-TR" dirty="0" err="1" smtClean="0"/>
              <a:t>haemophilus</a:t>
            </a:r>
            <a:r>
              <a:rPr lang="tr-TR" dirty="0" smtClean="0"/>
              <a:t> </a:t>
            </a:r>
            <a:r>
              <a:rPr lang="tr-TR" dirty="0" err="1" smtClean="0"/>
              <a:t>ducreyi’dir</a:t>
            </a:r>
            <a:r>
              <a:rPr lang="tr-TR" dirty="0" smtClean="0"/>
              <a:t>. Erkeklerde kadınlardan 10 kat daha fazla görülmektedir. </a:t>
            </a:r>
          </a:p>
          <a:p>
            <a:r>
              <a:rPr lang="tr-TR" dirty="0" smtClean="0"/>
              <a:t>Cinsel yoldan </a:t>
            </a:r>
            <a:r>
              <a:rPr lang="tr-TR" dirty="0" err="1" smtClean="0"/>
              <a:t>enfekte</a:t>
            </a:r>
            <a:r>
              <a:rPr lang="tr-TR" dirty="0" smtClean="0"/>
              <a:t> kişinin lezyonlarından çıkan akıntı ile temas sonucu bulaşır. </a:t>
            </a:r>
          </a:p>
          <a:p>
            <a:r>
              <a:rPr lang="tr-TR" dirty="0" smtClean="0"/>
              <a:t>Kuluçka süresi 2-14 gündür. </a:t>
            </a:r>
          </a:p>
          <a:p>
            <a:r>
              <a:rPr lang="tr-TR" dirty="0" smtClean="0"/>
              <a:t>Lezyonlar iyileşinceye kadar bulaştırıcılık devam eder.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Şankroid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/>
              <a:t>Belirti ve bulgular; </a:t>
            </a:r>
            <a:r>
              <a:rPr lang="tr-TR" dirty="0" smtClean="0"/>
              <a:t>küçük </a:t>
            </a:r>
            <a:r>
              <a:rPr lang="tr-TR" dirty="0" err="1" smtClean="0"/>
              <a:t>eritem</a:t>
            </a:r>
            <a:r>
              <a:rPr lang="tr-TR" dirty="0" smtClean="0"/>
              <a:t> ile çevrili, hassa bir </a:t>
            </a:r>
            <a:r>
              <a:rPr lang="tr-TR" dirty="0" err="1" smtClean="0"/>
              <a:t>papül</a:t>
            </a:r>
            <a:r>
              <a:rPr lang="tr-TR" dirty="0" smtClean="0"/>
              <a:t> varlığı mevcuttur. 2-3 gün </a:t>
            </a:r>
            <a:r>
              <a:rPr lang="tr-TR" dirty="0" err="1" smtClean="0"/>
              <a:t>içinte</a:t>
            </a:r>
            <a:r>
              <a:rPr lang="tr-TR" dirty="0" smtClean="0"/>
              <a:t> püstüle dönüşür, hızla </a:t>
            </a:r>
            <a:r>
              <a:rPr lang="tr-TR" dirty="0" err="1" smtClean="0"/>
              <a:t>rüptüre</a:t>
            </a:r>
            <a:r>
              <a:rPr lang="tr-TR" dirty="0" smtClean="0"/>
              <a:t> olur ve kenarları düzensiz bir </a:t>
            </a:r>
            <a:r>
              <a:rPr lang="tr-TR" dirty="0" err="1" smtClean="0"/>
              <a:t>ülserasyona</a:t>
            </a:r>
            <a:r>
              <a:rPr lang="tr-TR" dirty="0" smtClean="0"/>
              <a:t> dönüşür. Bu hastalarda aynı zamanda </a:t>
            </a:r>
            <a:r>
              <a:rPr lang="tr-TR" dirty="0" err="1" smtClean="0"/>
              <a:t>inguinal</a:t>
            </a:r>
            <a:r>
              <a:rPr lang="tr-TR" dirty="0" smtClean="0"/>
              <a:t> </a:t>
            </a:r>
            <a:r>
              <a:rPr lang="tr-TR" dirty="0" err="1" smtClean="0"/>
              <a:t>lenfadenopati</a:t>
            </a:r>
            <a:r>
              <a:rPr lang="tr-TR" dirty="0" smtClean="0"/>
              <a:t> görülür. </a:t>
            </a:r>
          </a:p>
          <a:p>
            <a:r>
              <a:rPr lang="tr-TR" b="1" dirty="0" smtClean="0"/>
              <a:t>Tanı; </a:t>
            </a:r>
            <a:r>
              <a:rPr lang="tr-TR" dirty="0" smtClean="0"/>
              <a:t>ülserden veya lenf nodüllerinden alınan </a:t>
            </a:r>
            <a:r>
              <a:rPr lang="tr-TR" dirty="0" err="1" smtClean="0"/>
              <a:t>eksüdadan</a:t>
            </a:r>
            <a:r>
              <a:rPr lang="tr-TR" dirty="0" smtClean="0"/>
              <a:t> hazırlanan yaymanın </a:t>
            </a:r>
            <a:r>
              <a:rPr lang="tr-TR" dirty="0" err="1" smtClean="0"/>
              <a:t>giemsa</a:t>
            </a:r>
            <a:r>
              <a:rPr lang="tr-TR" dirty="0" smtClean="0"/>
              <a:t> </a:t>
            </a:r>
            <a:r>
              <a:rPr lang="tr-TR" dirty="0" err="1" smtClean="0"/>
              <a:t>wright</a:t>
            </a:r>
            <a:r>
              <a:rPr lang="tr-TR" dirty="0" smtClean="0"/>
              <a:t> boyalarla yapılan boyamasında anlaşılır.</a:t>
            </a:r>
            <a:endParaRPr lang="tr-TR" dirty="0"/>
          </a:p>
        </p:txBody>
      </p:sp>
      <p:pic>
        <p:nvPicPr>
          <p:cNvPr id="5122" name="Picture 2" descr="http://www.aylacongar.com.tr/uploads/haberler/2010/01/25/54b63ab421145f56_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0156" y="2204864"/>
            <a:ext cx="209550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Şankroid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4525963"/>
          </a:xfrm>
        </p:spPr>
        <p:txBody>
          <a:bodyPr/>
          <a:lstStyle/>
          <a:p>
            <a:r>
              <a:rPr lang="tr-TR" b="1" dirty="0" smtClean="0"/>
              <a:t>Tedavi; </a:t>
            </a:r>
            <a:r>
              <a:rPr lang="tr-TR" dirty="0" smtClean="0"/>
              <a:t>oral yol ile </a:t>
            </a:r>
            <a:r>
              <a:rPr lang="tr-TR" dirty="0" err="1" smtClean="0"/>
              <a:t>azitromisin</a:t>
            </a:r>
            <a:r>
              <a:rPr lang="tr-TR" dirty="0" smtClean="0"/>
              <a:t> 1 gr tek doz ya da </a:t>
            </a:r>
            <a:r>
              <a:rPr lang="tr-TR" dirty="0" err="1" smtClean="0"/>
              <a:t>eritromisin</a:t>
            </a:r>
            <a:r>
              <a:rPr lang="tr-TR" dirty="0" smtClean="0"/>
              <a:t> 500mg/gün (yedi gün süre ile)</a:t>
            </a:r>
          </a:p>
          <a:p>
            <a:pPr lvl="1"/>
            <a:r>
              <a:rPr lang="tr-TR" dirty="0" err="1" smtClean="0"/>
              <a:t>Seftriakson</a:t>
            </a:r>
            <a:r>
              <a:rPr lang="tr-TR" dirty="0" smtClean="0"/>
              <a:t> 250mg/tek doz IM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Genital</a:t>
            </a:r>
            <a:r>
              <a:rPr lang="tr-TR" dirty="0" smtClean="0"/>
              <a:t> </a:t>
            </a:r>
            <a:r>
              <a:rPr lang="tr-TR" dirty="0" err="1" smtClean="0"/>
              <a:t>Herpes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Herpes</a:t>
            </a:r>
            <a:r>
              <a:rPr lang="tr-TR" dirty="0" smtClean="0"/>
              <a:t> </a:t>
            </a:r>
            <a:r>
              <a:rPr lang="tr-TR" dirty="0" err="1" smtClean="0"/>
              <a:t>simplex</a:t>
            </a:r>
            <a:r>
              <a:rPr lang="tr-TR" dirty="0" smtClean="0"/>
              <a:t> virüsünün (HSV) etken olduğu, yaşam boyu süren, ağrılı ve tekrarlayıcı </a:t>
            </a:r>
            <a:r>
              <a:rPr lang="tr-TR" dirty="0" err="1" smtClean="0"/>
              <a:t>genital</a:t>
            </a:r>
            <a:r>
              <a:rPr lang="tr-TR" dirty="0" smtClean="0"/>
              <a:t> </a:t>
            </a:r>
            <a:r>
              <a:rPr lang="tr-TR" dirty="0" err="1" smtClean="0"/>
              <a:t>ülserasyonlarla</a:t>
            </a:r>
            <a:r>
              <a:rPr lang="tr-TR" dirty="0" smtClean="0"/>
              <a:t> seyreden sistemik ve cinsel ilişki ile bulaşan </a:t>
            </a:r>
            <a:r>
              <a:rPr lang="tr-TR" dirty="0" err="1" smtClean="0"/>
              <a:t>viral</a:t>
            </a:r>
            <a:r>
              <a:rPr lang="tr-TR" dirty="0" smtClean="0"/>
              <a:t> bir enfeksiyon hastalığıdır.</a:t>
            </a:r>
          </a:p>
          <a:p>
            <a:r>
              <a:rPr lang="tr-TR" dirty="0" smtClean="0"/>
              <a:t>Klinik olarak vücudun farklı bölgelerinde vezikül ve </a:t>
            </a:r>
            <a:r>
              <a:rPr lang="tr-TR" dirty="0" err="1" smtClean="0"/>
              <a:t>büllere</a:t>
            </a:r>
            <a:r>
              <a:rPr lang="tr-TR" dirty="0" smtClean="0"/>
              <a:t> neden olurlar.</a:t>
            </a:r>
          </a:p>
          <a:p>
            <a:r>
              <a:rPr lang="tr-TR" dirty="0" smtClean="0"/>
              <a:t>HSV ile </a:t>
            </a:r>
            <a:r>
              <a:rPr lang="tr-TR" dirty="0" err="1" smtClean="0"/>
              <a:t>enfekte</a:t>
            </a:r>
            <a:r>
              <a:rPr lang="tr-TR" dirty="0" smtClean="0"/>
              <a:t> kişilerin vücut salgıları ve lezyonlarla doğrudan temas sonucu deriden deriye bulaşır.</a:t>
            </a:r>
          </a:p>
          <a:p>
            <a:r>
              <a:rPr lang="tr-TR" dirty="0" err="1" smtClean="0"/>
              <a:t>Kuluşka</a:t>
            </a:r>
            <a:r>
              <a:rPr lang="tr-TR" dirty="0" smtClean="0"/>
              <a:t> süresi 2-20 gün arasında değişir.</a:t>
            </a:r>
          </a:p>
          <a:p>
            <a:endParaRPr lang="tr-TR" dirty="0"/>
          </a:p>
        </p:txBody>
      </p:sp>
      <p:pic>
        <p:nvPicPr>
          <p:cNvPr id="6146" name="Picture 2" descr="http://www.antiherpes.com/images/genital-herpesM-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916832"/>
            <a:ext cx="4091729" cy="3109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Genital</a:t>
            </a:r>
            <a:r>
              <a:rPr lang="tr-TR" dirty="0" smtClean="0"/>
              <a:t> </a:t>
            </a:r>
            <a:r>
              <a:rPr lang="tr-TR" dirty="0" err="1" smtClean="0"/>
              <a:t>Herpes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Belirti ve bulgular; kaşıntılı </a:t>
            </a:r>
            <a:r>
              <a:rPr lang="tr-TR" dirty="0" err="1" smtClean="0"/>
              <a:t>eritemli</a:t>
            </a:r>
            <a:r>
              <a:rPr lang="tr-TR" dirty="0" smtClean="0"/>
              <a:t> bir plak oluşumu vardır. </a:t>
            </a:r>
            <a:r>
              <a:rPr lang="tr-TR" dirty="0" err="1" smtClean="0"/>
              <a:t>Eritemli</a:t>
            </a:r>
            <a:r>
              <a:rPr lang="tr-TR" dirty="0" smtClean="0"/>
              <a:t> plaklar, içi sıvı dolu veziküllere dönüşür.</a:t>
            </a:r>
          </a:p>
          <a:p>
            <a:r>
              <a:rPr lang="tr-TR" dirty="0" smtClean="0"/>
              <a:t>Lezyonlar genellikle birden fazladır. Erkeklerde en sık </a:t>
            </a:r>
            <a:r>
              <a:rPr lang="tr-TR" dirty="0" err="1" smtClean="0"/>
              <a:t>glans</a:t>
            </a:r>
            <a:r>
              <a:rPr lang="tr-TR" dirty="0" smtClean="0"/>
              <a:t> penis, sünnet derisi, penis gövdesinde yerleşir. Kadında, </a:t>
            </a:r>
            <a:r>
              <a:rPr lang="tr-TR" dirty="0" err="1" smtClean="0"/>
              <a:t>serviks</a:t>
            </a:r>
            <a:r>
              <a:rPr lang="tr-TR" dirty="0" smtClean="0"/>
              <a:t>, vulva, vajina, </a:t>
            </a:r>
            <a:r>
              <a:rPr lang="tr-TR" dirty="0" err="1" smtClean="0"/>
              <a:t>perinede</a:t>
            </a:r>
            <a:r>
              <a:rPr lang="tr-TR" dirty="0" smtClean="0"/>
              <a:t> ortaya çıkar. </a:t>
            </a:r>
          </a:p>
          <a:p>
            <a:r>
              <a:rPr lang="tr-TR" dirty="0" smtClean="0"/>
              <a:t>Lezyonlarla beraber ateş, baş ağrısı, kırıklık, kas ağrısı gibi semptomlar görülür. </a:t>
            </a:r>
          </a:p>
          <a:p>
            <a:r>
              <a:rPr lang="tr-TR" dirty="0" smtClean="0"/>
              <a:t>Lokal belirti ve bulgular 20 gün içinde geriler.</a:t>
            </a:r>
            <a:endParaRPr lang="tr-TR" dirty="0"/>
          </a:p>
        </p:txBody>
      </p:sp>
      <p:pic>
        <p:nvPicPr>
          <p:cNvPr id="7172" name="Picture 4" descr="https://encrypted-tbn1.gstatic.com/images?q=tbn:ANd9GcQyP60ycT1zoe7ldo3AWr3j8XCuA8O21u3C5C4k0eHdvoXgUpJ1jQ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276872"/>
            <a:ext cx="3970495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/>
          <a:lstStyle/>
          <a:p>
            <a:r>
              <a:rPr lang="tr-TR" dirty="0" err="1" smtClean="0"/>
              <a:t>CYBH’da</a:t>
            </a:r>
            <a:r>
              <a:rPr lang="tr-TR" dirty="0" smtClean="0"/>
              <a:t> enfeksiyon etkenleri vücuda;</a:t>
            </a:r>
          </a:p>
          <a:p>
            <a:pPr lvl="1"/>
            <a:r>
              <a:rPr lang="tr-TR" dirty="0" err="1" smtClean="0"/>
              <a:t>Vajen</a:t>
            </a:r>
            <a:endParaRPr lang="tr-TR" dirty="0" smtClean="0"/>
          </a:p>
          <a:p>
            <a:pPr lvl="1"/>
            <a:r>
              <a:rPr lang="tr-TR" dirty="0" err="1" smtClean="0"/>
              <a:t>Serviks</a:t>
            </a:r>
            <a:endParaRPr lang="tr-TR" dirty="0" smtClean="0"/>
          </a:p>
          <a:p>
            <a:pPr lvl="1"/>
            <a:r>
              <a:rPr lang="tr-TR" dirty="0" err="1" smtClean="0"/>
              <a:t>Üretra</a:t>
            </a:r>
            <a:endParaRPr lang="tr-TR" dirty="0" smtClean="0"/>
          </a:p>
          <a:p>
            <a:pPr lvl="1"/>
            <a:r>
              <a:rPr lang="tr-TR" dirty="0" smtClean="0"/>
              <a:t>Rektum</a:t>
            </a:r>
          </a:p>
          <a:p>
            <a:pPr lvl="1"/>
            <a:r>
              <a:rPr lang="tr-TR" dirty="0" err="1" smtClean="0"/>
              <a:t>Farinks</a:t>
            </a:r>
            <a:r>
              <a:rPr lang="tr-TR" dirty="0" smtClean="0"/>
              <a:t> gibi mukoza ile kaplı bölgelerden girmektedir.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Genital</a:t>
            </a:r>
            <a:r>
              <a:rPr lang="tr-TR" dirty="0" smtClean="0"/>
              <a:t> </a:t>
            </a:r>
            <a:r>
              <a:rPr lang="tr-TR" dirty="0" err="1" smtClean="0"/>
              <a:t>Herpes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Tanı; klinik görünüm ve hastanın öyküsü ile konulur. </a:t>
            </a:r>
            <a:r>
              <a:rPr lang="tr-TR" dirty="0" err="1" smtClean="0"/>
              <a:t>Sitolojik</a:t>
            </a:r>
            <a:r>
              <a:rPr lang="tr-TR" dirty="0" smtClean="0"/>
              <a:t> olarak ta veziküllerden alınan yayma </a:t>
            </a:r>
            <a:r>
              <a:rPr lang="tr-TR" dirty="0" err="1" smtClean="0"/>
              <a:t>preperatları</a:t>
            </a:r>
            <a:r>
              <a:rPr lang="tr-TR" dirty="0" smtClean="0"/>
              <a:t> incelenir. </a:t>
            </a:r>
            <a:r>
              <a:rPr lang="tr-TR" dirty="0" err="1" smtClean="0"/>
              <a:t>Smear</a:t>
            </a:r>
            <a:r>
              <a:rPr lang="tr-TR" dirty="0" smtClean="0"/>
              <a:t> testi ile de HSV antijen tayini yapılabilir. </a:t>
            </a:r>
          </a:p>
          <a:p>
            <a:r>
              <a:rPr lang="tr-TR" dirty="0" smtClean="0"/>
              <a:t>Tedavi; </a:t>
            </a:r>
            <a:r>
              <a:rPr lang="tr-TR" dirty="0" err="1" smtClean="0"/>
              <a:t>antiviral</a:t>
            </a:r>
            <a:r>
              <a:rPr lang="tr-TR" dirty="0" smtClean="0"/>
              <a:t> bir ajan olan </a:t>
            </a:r>
            <a:r>
              <a:rPr lang="tr-TR" dirty="0" err="1" smtClean="0"/>
              <a:t>asiklovir</a:t>
            </a:r>
            <a:r>
              <a:rPr lang="tr-TR" dirty="0" smtClean="0"/>
              <a:t> günde 5 kez 200 mg oral 7-10 gün süre ile verilir. </a:t>
            </a:r>
            <a:r>
              <a:rPr lang="tr-TR" dirty="0" err="1" smtClean="0"/>
              <a:t>Topikal</a:t>
            </a:r>
            <a:r>
              <a:rPr lang="tr-TR" dirty="0" smtClean="0"/>
              <a:t> </a:t>
            </a:r>
            <a:r>
              <a:rPr lang="tr-TR" dirty="0" err="1" smtClean="0"/>
              <a:t>asiklovir</a:t>
            </a:r>
            <a:r>
              <a:rPr lang="tr-TR" dirty="0" smtClean="0"/>
              <a:t> en az etkili tedavi yöntemidir. </a:t>
            </a:r>
          </a:p>
          <a:p>
            <a:r>
              <a:rPr lang="tr-TR" dirty="0" err="1" smtClean="0"/>
              <a:t>Genital</a:t>
            </a:r>
            <a:r>
              <a:rPr lang="tr-TR" dirty="0" smtClean="0"/>
              <a:t> </a:t>
            </a:r>
            <a:r>
              <a:rPr lang="tr-TR" dirty="0" err="1" smtClean="0"/>
              <a:t>herpesi</a:t>
            </a:r>
            <a:r>
              <a:rPr lang="tr-TR" dirty="0" smtClean="0"/>
              <a:t> olan kadınlara 6 ayda bir PAP testi önerilmektedir. </a:t>
            </a: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Papilloma</a:t>
            </a:r>
            <a:r>
              <a:rPr lang="tr-TR" dirty="0" smtClean="0"/>
              <a:t> Virüs (</a:t>
            </a:r>
            <a:r>
              <a:rPr lang="tr-TR" dirty="0" err="1" smtClean="0"/>
              <a:t>Genital</a:t>
            </a:r>
            <a:r>
              <a:rPr lang="tr-TR" dirty="0" smtClean="0"/>
              <a:t> siğiller)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HPV cinsel yolla bulaşan </a:t>
            </a:r>
            <a:r>
              <a:rPr lang="tr-TR" dirty="0" err="1" smtClean="0"/>
              <a:t>anogenital</a:t>
            </a:r>
            <a:r>
              <a:rPr lang="tr-TR" dirty="0" smtClean="0"/>
              <a:t> bölgenin deri ve mukozalarında siğillere neden olan </a:t>
            </a:r>
            <a:r>
              <a:rPr lang="tr-TR" dirty="0" err="1" smtClean="0"/>
              <a:t>serviks</a:t>
            </a:r>
            <a:r>
              <a:rPr lang="tr-TR" dirty="0" smtClean="0"/>
              <a:t> kanseri başta olmak üzere her iki cinsiyette de kanserlere neden olan bir virüstür.</a:t>
            </a:r>
          </a:p>
          <a:p>
            <a:r>
              <a:rPr lang="tr-TR" dirty="0" smtClean="0"/>
              <a:t>Cinsel yolla bulaşan en yaygın enfeksiyonlardan biridir. </a:t>
            </a:r>
          </a:p>
          <a:p>
            <a:r>
              <a:rPr lang="tr-TR" dirty="0" smtClean="0"/>
              <a:t>Kadınlarda HPV enfeksiyon </a:t>
            </a:r>
            <a:r>
              <a:rPr lang="tr-TR" dirty="0" err="1" smtClean="0"/>
              <a:t>prevelansı</a:t>
            </a:r>
            <a:r>
              <a:rPr lang="tr-TR" dirty="0" smtClean="0"/>
              <a:t> %2-44 arasında değişir.</a:t>
            </a:r>
          </a:p>
          <a:p>
            <a:r>
              <a:rPr lang="tr-TR" dirty="0" smtClean="0"/>
              <a:t>HPV </a:t>
            </a:r>
            <a:r>
              <a:rPr lang="tr-TR" dirty="0" err="1" smtClean="0"/>
              <a:t>vajinal</a:t>
            </a:r>
            <a:r>
              <a:rPr lang="tr-TR" dirty="0" smtClean="0"/>
              <a:t>, anal kanserlerin yanı sıra oral, </a:t>
            </a:r>
            <a:r>
              <a:rPr lang="tr-TR" dirty="0" err="1" smtClean="0"/>
              <a:t>orafarengeal</a:t>
            </a:r>
            <a:r>
              <a:rPr lang="tr-TR" dirty="0" smtClean="0"/>
              <a:t>, </a:t>
            </a:r>
            <a:r>
              <a:rPr lang="tr-TR" dirty="0" err="1" smtClean="0"/>
              <a:t>larenks</a:t>
            </a:r>
            <a:r>
              <a:rPr lang="tr-TR" dirty="0" smtClean="0"/>
              <a:t> gibi baş ve boyun kanserlerine de neden olmaktadır.</a:t>
            </a:r>
          </a:p>
          <a:p>
            <a:r>
              <a:rPr lang="tr-TR" dirty="0" smtClean="0"/>
              <a:t>HPV genellikle cinsel yolla, </a:t>
            </a:r>
            <a:r>
              <a:rPr lang="tr-TR" dirty="0" err="1" smtClean="0"/>
              <a:t>enfekte</a:t>
            </a:r>
            <a:r>
              <a:rPr lang="tr-TR" dirty="0" smtClean="0"/>
              <a:t> kişilerin deri ve </a:t>
            </a:r>
            <a:r>
              <a:rPr lang="tr-TR" dirty="0" err="1" smtClean="0"/>
              <a:t>mukoz</a:t>
            </a:r>
            <a:r>
              <a:rPr lang="tr-TR" dirty="0" smtClean="0"/>
              <a:t> </a:t>
            </a:r>
            <a:r>
              <a:rPr lang="tr-TR" dirty="0" err="1" smtClean="0"/>
              <a:t>membranlarına</a:t>
            </a:r>
            <a:r>
              <a:rPr lang="tr-TR" dirty="0" smtClean="0"/>
              <a:t> direkt temas ile bulaşır.</a:t>
            </a:r>
            <a:endParaRPr lang="tr-TR" dirty="0"/>
          </a:p>
        </p:txBody>
      </p:sp>
      <p:sp>
        <p:nvSpPr>
          <p:cNvPr id="5" name="AutoShape 2" descr="makatta genital siğil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4" descr="makatta genital siğil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8" descr="makatta genital siğil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8" name="AutoShape 10" descr="makatta genital siğil ile ilgili görsel sonucu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8204" name="Picture 12" descr="http://www.jinekoestetik.com/wp-content/uploads/2014/03/Genital-Si%C4%9Fil-Tedavis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844824"/>
            <a:ext cx="3810000" cy="327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HPV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Kuluçka süresi 3 hafta-8 ay arasındadır.</a:t>
            </a:r>
          </a:p>
          <a:p>
            <a:r>
              <a:rPr lang="tr-TR" dirty="0" smtClean="0"/>
              <a:t>HPV tamamen tedavi edilemediği için kişi yaşam boyu taşıyıcı ya da bulaştırıcı olabilir.</a:t>
            </a:r>
          </a:p>
          <a:p>
            <a:r>
              <a:rPr lang="tr-TR" b="1" dirty="0" smtClean="0"/>
              <a:t>Tanı; </a:t>
            </a:r>
            <a:r>
              <a:rPr lang="tr-TR" dirty="0" err="1" smtClean="0"/>
              <a:t>genital</a:t>
            </a:r>
            <a:r>
              <a:rPr lang="tr-TR" dirty="0" smtClean="0"/>
              <a:t> siğillerin görülmesi ile konulur. Kesin tanı için biyopsi örneği alınır. </a:t>
            </a:r>
          </a:p>
          <a:p>
            <a:r>
              <a:rPr lang="tr-TR" b="1" dirty="0" smtClean="0"/>
              <a:t>Tedavi; </a:t>
            </a:r>
            <a:r>
              <a:rPr lang="tr-TR" dirty="0" err="1" smtClean="0"/>
              <a:t>podofilin</a:t>
            </a:r>
            <a:r>
              <a:rPr lang="tr-TR" dirty="0" smtClean="0"/>
              <a:t> %25’lik solüsyon ya da </a:t>
            </a:r>
            <a:r>
              <a:rPr lang="tr-TR" dirty="0" err="1" smtClean="0"/>
              <a:t>pomad</a:t>
            </a:r>
            <a:r>
              <a:rPr lang="tr-TR" dirty="0" smtClean="0"/>
              <a:t> ile lezyon üzerine haftada iki kez 4-6 saat ara ile sürülür. 1-2 saat beklendikten sonra bölge yıkanır.</a:t>
            </a:r>
          </a:p>
          <a:p>
            <a:r>
              <a:rPr lang="tr-TR" dirty="0" smtClean="0"/>
              <a:t>İnterferon, tedaviye cevap vermeyen ve sık tekrarlayan vakalarda kullanılır.</a:t>
            </a: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CYBH’da</a:t>
            </a:r>
            <a:r>
              <a:rPr lang="tr-TR" dirty="0" smtClean="0"/>
              <a:t> Hemşirelik Bakımı-I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CYBH’dan</a:t>
            </a:r>
            <a:r>
              <a:rPr lang="tr-TR" dirty="0" smtClean="0"/>
              <a:t> korunma oldukça önemlidir. Hemşire eğitim ve danışmanlık rolünü kullanmalıdır.</a:t>
            </a:r>
          </a:p>
          <a:p>
            <a:r>
              <a:rPr lang="tr-TR" dirty="0" smtClean="0"/>
              <a:t>Topluma ve risk altındaki kişilere cinsel sağlık ve cinsel yolla bulaşan hastalıklardan korunma eğitimi yapılır.</a:t>
            </a:r>
          </a:p>
          <a:p>
            <a:r>
              <a:rPr lang="tr-TR" dirty="0" err="1" smtClean="0"/>
              <a:t>Enfekte</a:t>
            </a:r>
            <a:r>
              <a:rPr lang="tr-TR" dirty="0" smtClean="0"/>
              <a:t> </a:t>
            </a:r>
            <a:r>
              <a:rPr lang="tr-TR" dirty="0" err="1" smtClean="0"/>
              <a:t>vajinal</a:t>
            </a:r>
            <a:r>
              <a:rPr lang="tr-TR" dirty="0" smtClean="0"/>
              <a:t> ve </a:t>
            </a:r>
            <a:r>
              <a:rPr lang="tr-TR" dirty="0" err="1" smtClean="0"/>
              <a:t>üretral</a:t>
            </a:r>
            <a:r>
              <a:rPr lang="tr-TR" dirty="0" smtClean="0"/>
              <a:t> akıntılarla temasta ellerin yıkanması, gözlerin </a:t>
            </a:r>
            <a:r>
              <a:rPr lang="tr-TR" dirty="0" err="1" smtClean="0"/>
              <a:t>kontaminasyonundan</a:t>
            </a:r>
            <a:r>
              <a:rPr lang="tr-TR" dirty="0" smtClean="0"/>
              <a:t> kaçınılmalıdır.</a:t>
            </a:r>
          </a:p>
          <a:p>
            <a:r>
              <a:rPr lang="tr-TR" dirty="0" smtClean="0"/>
              <a:t>Hastaya hastalık, tedavi ve bakımı konusunda bilgi verilir. </a:t>
            </a:r>
          </a:p>
          <a:p>
            <a:r>
              <a:rPr lang="tr-TR" dirty="0" err="1" smtClean="0"/>
              <a:t>Enfekte</a:t>
            </a:r>
            <a:r>
              <a:rPr lang="tr-TR" dirty="0" smtClean="0"/>
              <a:t> eş ve temasta bulunan herkes tedavi edilmelidir. </a:t>
            </a:r>
          </a:p>
          <a:p>
            <a:r>
              <a:rPr lang="tr-TR" dirty="0" smtClean="0"/>
              <a:t>Tüm </a:t>
            </a:r>
            <a:r>
              <a:rPr lang="tr-TR" dirty="0" err="1" smtClean="0"/>
              <a:t>enfekte</a:t>
            </a:r>
            <a:r>
              <a:rPr lang="tr-TR" dirty="0" smtClean="0"/>
              <a:t> kişilerin bildirimi zorunludur.</a:t>
            </a:r>
          </a:p>
          <a:p>
            <a:r>
              <a:rPr lang="tr-TR" dirty="0" smtClean="0"/>
              <a:t>Tedavi süresi ve uygun ilaç dozunun kullanımı oldukça önemlidir. Semptomları azalan ya da ortadan kalkan durumlarda tedavi kesilmemelidir.</a:t>
            </a:r>
          </a:p>
          <a:p>
            <a:r>
              <a:rPr lang="tr-TR" dirty="0" smtClean="0"/>
              <a:t>Gebe kalan riskli kişilerde CYBH açısından değerlendirilmeli ve var ise hem anne hem de fetüsün sağlığı için tedavisi sağlanmalıdır.</a:t>
            </a:r>
          </a:p>
          <a:p>
            <a:r>
              <a:rPr lang="tr-TR" dirty="0" smtClean="0"/>
              <a:t>Bulaştırıcılığın aktif döneminde cinsel ilişkiden kaçınılmalıdır.</a:t>
            </a:r>
          </a:p>
          <a:p>
            <a:r>
              <a:rPr lang="tr-TR" dirty="0" smtClean="0"/>
              <a:t>Hastalık </a:t>
            </a:r>
            <a:r>
              <a:rPr lang="tr-TR" dirty="0" err="1" smtClean="0"/>
              <a:t>insidansının</a:t>
            </a:r>
            <a:r>
              <a:rPr lang="tr-TR" dirty="0" smtClean="0"/>
              <a:t> yüksek olduğu gruplarda (genelev kadınları vb.) düzenli </a:t>
            </a:r>
            <a:r>
              <a:rPr lang="tr-TR" dirty="0" err="1" smtClean="0"/>
              <a:t>serolojik</a:t>
            </a:r>
            <a:r>
              <a:rPr lang="tr-TR" dirty="0" smtClean="0"/>
              <a:t> incelemelerde bulunulmalıdır.</a:t>
            </a: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CYBH’da</a:t>
            </a:r>
            <a:r>
              <a:rPr lang="tr-TR" dirty="0" smtClean="0"/>
              <a:t> Hemşirelik Bakımı-II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Hastalara lezyonun bakımı ve veziküllere temas sonrası mutlaka el yıkaması gerektiğinin önemi anlatılır.</a:t>
            </a:r>
          </a:p>
          <a:p>
            <a:r>
              <a:rPr lang="tr-TR" dirty="0" err="1" smtClean="0"/>
              <a:t>Vajinal</a:t>
            </a:r>
            <a:r>
              <a:rPr lang="tr-TR" dirty="0" smtClean="0"/>
              <a:t> akıntısı olan kadınlarda uygun perine hijyeninin sağlanması ve pamuklu iç çamaşırı kullanmasının önemi vurgulanır.</a:t>
            </a:r>
          </a:p>
          <a:p>
            <a:r>
              <a:rPr lang="tr-TR" dirty="0" smtClean="0"/>
              <a:t>Mahrem konular olması nedeniyle hasta ve ailesinin </a:t>
            </a:r>
            <a:r>
              <a:rPr lang="tr-TR" dirty="0" err="1" smtClean="0"/>
              <a:t>anksiyetesi</a:t>
            </a:r>
            <a:r>
              <a:rPr lang="tr-TR" dirty="0" smtClean="0"/>
              <a:t> azaltılmalı uygun iletişim teknikleri ile hasta ve yakınlarının güveni kazanılmalıdır.</a:t>
            </a:r>
          </a:p>
          <a:p>
            <a:r>
              <a:rPr lang="tr-TR" dirty="0" smtClean="0"/>
              <a:t>Genç </a:t>
            </a:r>
            <a:r>
              <a:rPr lang="tr-TR" dirty="0" err="1" smtClean="0"/>
              <a:t>adölesan</a:t>
            </a:r>
            <a:r>
              <a:rPr lang="tr-TR" dirty="0" smtClean="0"/>
              <a:t> kızların HPV aşı yaptırmaları konusunda eğitim ve danışmanlık yapılır.</a:t>
            </a:r>
          </a:p>
          <a:p>
            <a:pPr lvl="1"/>
            <a:r>
              <a:rPr lang="tr-TR" dirty="0" smtClean="0"/>
              <a:t>HPV aşısı (</a:t>
            </a:r>
            <a:r>
              <a:rPr lang="tr-TR" dirty="0" err="1" smtClean="0"/>
              <a:t>Gardasil</a:t>
            </a:r>
            <a:r>
              <a:rPr lang="tr-TR" dirty="0" smtClean="0"/>
              <a:t>), 11-12 yaşındaki kızlara önerilir. Daha önce aşılanmamış 13-26 yaşındaki kızlara da önerilmektedir. Aşı 0, 2, ve 6. ay şeklinde 3 doz ve IM olarak yapılır. Kişi daha önce HPV ile </a:t>
            </a:r>
            <a:r>
              <a:rPr lang="tr-TR" dirty="0" err="1" smtClean="0"/>
              <a:t>enfekte</a:t>
            </a:r>
            <a:r>
              <a:rPr lang="tr-TR" dirty="0" smtClean="0"/>
              <a:t> olmuş ise aşı etkili olmaz. Bu nedenle ilk cinsel deneyimden önce aşılanmanın yapılanması gerekir. Koruyuculuk süresi 5 yıldır.</a:t>
            </a:r>
          </a:p>
          <a:p>
            <a:r>
              <a:rPr lang="tr-TR" dirty="0" smtClean="0"/>
              <a:t>HPV aşısı yapılsa daha riskli kişiler </a:t>
            </a:r>
            <a:r>
              <a:rPr lang="tr-TR" dirty="0" err="1" smtClean="0"/>
              <a:t>servikal</a:t>
            </a:r>
            <a:r>
              <a:rPr lang="tr-TR" dirty="0" smtClean="0"/>
              <a:t> kanser açısından PAP </a:t>
            </a:r>
            <a:r>
              <a:rPr lang="tr-TR" dirty="0" err="1" smtClean="0"/>
              <a:t>smear</a:t>
            </a:r>
            <a:r>
              <a:rPr lang="tr-TR" dirty="0" smtClean="0"/>
              <a:t> </a:t>
            </a:r>
            <a:r>
              <a:rPr lang="tr-TR" smtClean="0"/>
              <a:t>testi yapılmalıdır.</a:t>
            </a: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HIV pozitif bir gebe kadından </a:t>
            </a:r>
            <a:r>
              <a:rPr lang="tr-TR" dirty="0" err="1"/>
              <a:t>perinatal</a:t>
            </a:r>
            <a:r>
              <a:rPr lang="tr-TR" dirty="0"/>
              <a:t> </a:t>
            </a:r>
            <a:r>
              <a:rPr lang="tr-TR" dirty="0" err="1"/>
              <a:t>bulaşı</a:t>
            </a:r>
            <a:r>
              <a:rPr lang="tr-TR" dirty="0"/>
              <a:t> önlemek için </a:t>
            </a:r>
            <a:r>
              <a:rPr lang="tr-TR" dirty="0" smtClean="0"/>
              <a:t>yapılması gereken yaklaşımları </a:t>
            </a:r>
            <a:r>
              <a:rPr lang="tr-TR" smtClean="0"/>
              <a:t>sıralayınız.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7700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CYBH’ın</a:t>
            </a:r>
            <a:r>
              <a:rPr lang="tr-TR" dirty="0" smtClean="0"/>
              <a:t> artma nedenleri;</a:t>
            </a:r>
          </a:p>
          <a:p>
            <a:pPr lvl="1"/>
            <a:r>
              <a:rPr lang="tr-TR" dirty="0" smtClean="0"/>
              <a:t>Cinsel olgunluk yaşının küçülmesi,</a:t>
            </a:r>
          </a:p>
          <a:p>
            <a:pPr lvl="1"/>
            <a:r>
              <a:rPr lang="tr-TR" dirty="0" smtClean="0"/>
              <a:t>Evlilik öncesi korunmasız cinsel ilişkinin yaygınlaşması,</a:t>
            </a:r>
          </a:p>
          <a:p>
            <a:pPr lvl="1"/>
            <a:r>
              <a:rPr lang="tr-TR" dirty="0" smtClean="0"/>
              <a:t>Doğum kontrol yöntemlerinin gelişmesi,</a:t>
            </a:r>
          </a:p>
          <a:p>
            <a:pPr lvl="1"/>
            <a:r>
              <a:rPr lang="tr-TR" dirty="0" smtClean="0"/>
              <a:t>Tanı ve tedavi yöntemlerinin gelişmesi,</a:t>
            </a:r>
          </a:p>
          <a:p>
            <a:pPr lvl="1"/>
            <a:r>
              <a:rPr lang="tr-TR" dirty="0" smtClean="0"/>
              <a:t>15-40 yaş arası yetişkin nüfusa sahip olma.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/>
              <a:t>Cinsel Yolla Bulaşan Enfeksiyonlarda Her İki Cinste de Görülebilen Ortak </a:t>
            </a:r>
            <a:r>
              <a:rPr lang="tr-TR" b="1" dirty="0" smtClean="0"/>
              <a:t>Belirtiler</a:t>
            </a:r>
            <a:endParaRPr lang="tr-TR" dirty="0" smtClean="0"/>
          </a:p>
          <a:p>
            <a:pPr lvl="1"/>
            <a:r>
              <a:rPr lang="tr-TR" dirty="0" smtClean="0"/>
              <a:t> </a:t>
            </a:r>
            <a:r>
              <a:rPr lang="tr-TR" dirty="0" err="1" smtClean="0"/>
              <a:t>Dizüri</a:t>
            </a:r>
            <a:r>
              <a:rPr lang="tr-TR" dirty="0" smtClean="0"/>
              <a:t>, </a:t>
            </a:r>
            <a:r>
              <a:rPr lang="tr-TR" dirty="0"/>
              <a:t>idrar yaparken güçlük, </a:t>
            </a:r>
            <a:r>
              <a:rPr lang="tr-TR" dirty="0" err="1" smtClean="0"/>
              <a:t>poliüri</a:t>
            </a:r>
            <a:r>
              <a:rPr lang="tr-TR" dirty="0" smtClean="0"/>
              <a:t>.</a:t>
            </a:r>
            <a:endParaRPr lang="tr-TR" dirty="0"/>
          </a:p>
          <a:p>
            <a:pPr lvl="1"/>
            <a:r>
              <a:rPr lang="tr-TR" dirty="0"/>
              <a:t> </a:t>
            </a:r>
            <a:r>
              <a:rPr lang="tr-TR" dirty="0" smtClean="0"/>
              <a:t>Cinsel </a:t>
            </a:r>
            <a:r>
              <a:rPr lang="tr-TR" dirty="0"/>
              <a:t>organlarda ağrılı/ağrısız açık yaralar ya </a:t>
            </a:r>
            <a:r>
              <a:rPr lang="tr-TR" dirty="0" smtClean="0"/>
              <a:t>da kabarıklar</a:t>
            </a:r>
            <a:r>
              <a:rPr lang="tr-TR" dirty="0"/>
              <a:t>.          </a:t>
            </a:r>
          </a:p>
          <a:p>
            <a:pPr lvl="1"/>
            <a:r>
              <a:rPr lang="tr-TR" dirty="0"/>
              <a:t> </a:t>
            </a:r>
            <a:r>
              <a:rPr lang="tr-TR" dirty="0" smtClean="0"/>
              <a:t>Cinsel </a:t>
            </a:r>
            <a:r>
              <a:rPr lang="tr-TR" dirty="0"/>
              <a:t>organlarda siğil ve uçuklar.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Kol ve bacaklarda kaşıntısız kızarıklıklar, döküntüler. 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Cinsel organda karıncalanma hissi ya da kaşıntı.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Baş ağrısı, halsizlik, bulantı, kusma. </a:t>
            </a:r>
          </a:p>
          <a:p>
            <a:pPr lvl="1"/>
            <a:r>
              <a:rPr lang="tr-TR" dirty="0"/>
              <a:t> </a:t>
            </a:r>
            <a:r>
              <a:rPr lang="tr-TR" dirty="0" smtClean="0"/>
              <a:t>Ateş</a:t>
            </a:r>
            <a:r>
              <a:rPr lang="tr-TR" dirty="0"/>
              <a:t>, üşüme.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Ağızda yaralar. 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Kasıklarda şiş ve ağrılı bezeler. 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Deri altında şişlikler.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tr-TR" b="1" dirty="0"/>
              <a:t>Erkeklerdeki Belirtiler</a:t>
            </a:r>
          </a:p>
          <a:p>
            <a:pPr lvl="1"/>
            <a:r>
              <a:rPr lang="tr-TR" dirty="0" smtClean="0"/>
              <a:t>Penisten </a:t>
            </a:r>
            <a:r>
              <a:rPr lang="tr-TR" dirty="0"/>
              <a:t>akıntı (yeşil, sarı renkli) gelmesi.</a:t>
            </a:r>
          </a:p>
          <a:p>
            <a:pPr>
              <a:buNone/>
            </a:pPr>
            <a:endParaRPr lang="tr-TR" dirty="0"/>
          </a:p>
          <a:p>
            <a:r>
              <a:rPr lang="tr-TR" b="1" dirty="0" smtClean="0"/>
              <a:t> </a:t>
            </a:r>
            <a:r>
              <a:rPr lang="tr-TR" b="1" dirty="0"/>
              <a:t>Kadınlardaki Belirtiler</a:t>
            </a:r>
          </a:p>
          <a:p>
            <a:pPr lvl="1"/>
            <a:r>
              <a:rPr lang="tr-TR" dirty="0" smtClean="0"/>
              <a:t>Düzensiz </a:t>
            </a:r>
            <a:r>
              <a:rPr lang="tr-TR" dirty="0" err="1" smtClean="0"/>
              <a:t>menstrual</a:t>
            </a:r>
            <a:r>
              <a:rPr lang="tr-TR" dirty="0" smtClean="0"/>
              <a:t> </a:t>
            </a:r>
            <a:r>
              <a:rPr lang="tr-TR" dirty="0" err="1" smtClean="0"/>
              <a:t>siklus</a:t>
            </a:r>
            <a:r>
              <a:rPr lang="tr-TR" dirty="0" smtClean="0"/>
              <a:t>.</a:t>
            </a:r>
            <a:endParaRPr lang="tr-TR" dirty="0"/>
          </a:p>
          <a:p>
            <a:pPr lvl="1"/>
            <a:r>
              <a:rPr lang="tr-TR" dirty="0" smtClean="0"/>
              <a:t>Kasık </a:t>
            </a:r>
            <a:r>
              <a:rPr lang="tr-TR" dirty="0"/>
              <a:t>ve/veya bel ağrısı.</a:t>
            </a:r>
          </a:p>
          <a:p>
            <a:pPr lvl="1"/>
            <a:r>
              <a:rPr lang="tr-TR" dirty="0" smtClean="0"/>
              <a:t>Her </a:t>
            </a:r>
            <a:r>
              <a:rPr lang="tr-TR" dirty="0"/>
              <a:t>zamankinden farklı nitelikte </a:t>
            </a:r>
            <a:r>
              <a:rPr lang="tr-TR" dirty="0" err="1"/>
              <a:t>vajinal</a:t>
            </a:r>
            <a:r>
              <a:rPr lang="tr-TR" dirty="0"/>
              <a:t> akıntı (beyaz, grimsi, yeşil, sarı, köpüklü, iltihaplı, kokulu)</a:t>
            </a:r>
          </a:p>
          <a:p>
            <a:pPr lvl="1"/>
            <a:r>
              <a:rPr lang="tr-TR" dirty="0" smtClean="0"/>
              <a:t>Ağrılı </a:t>
            </a:r>
            <a:r>
              <a:rPr lang="tr-TR" dirty="0"/>
              <a:t>ya da güç cinsel ilişki.</a:t>
            </a:r>
          </a:p>
          <a:p>
            <a:pPr>
              <a:buNone/>
            </a:pPr>
            <a:r>
              <a:rPr lang="tr-TR" dirty="0"/>
              <a:t> </a:t>
            </a:r>
          </a:p>
          <a:p>
            <a:r>
              <a:rPr lang="tr-TR" b="1" dirty="0" smtClean="0"/>
              <a:t>Bebek </a:t>
            </a:r>
            <a:r>
              <a:rPr lang="tr-TR" b="1" dirty="0"/>
              <a:t>ve Çocuklardaki Belirtiler</a:t>
            </a:r>
          </a:p>
          <a:p>
            <a:pPr lvl="1"/>
            <a:r>
              <a:rPr lang="tr-TR" dirty="0" smtClean="0"/>
              <a:t>Göz </a:t>
            </a:r>
            <a:r>
              <a:rPr lang="tr-TR" dirty="0"/>
              <a:t>iltihabı, tedavi edilmezse gözde yaralara ve körlüğe yol açabilir. Doğumsal </a:t>
            </a:r>
            <a:r>
              <a:rPr lang="tr-TR" dirty="0" err="1"/>
              <a:t>sifilizde</a:t>
            </a:r>
            <a:r>
              <a:rPr lang="tr-TR" dirty="0"/>
              <a:t> burun kökü çöküklüğü.</a:t>
            </a:r>
          </a:p>
          <a:p>
            <a:pPr lvl="1"/>
            <a:r>
              <a:rPr lang="tr-TR" dirty="0" err="1" smtClean="0"/>
              <a:t>Pnömoni</a:t>
            </a:r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CYBH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Gonore</a:t>
            </a:r>
            <a:r>
              <a:rPr lang="tr-TR" dirty="0" smtClean="0"/>
              <a:t> (bel soğukluğu)</a:t>
            </a:r>
          </a:p>
          <a:p>
            <a:r>
              <a:rPr lang="tr-TR" dirty="0" err="1" smtClean="0"/>
              <a:t>Üretrit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Servisit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Sifiliz</a:t>
            </a:r>
            <a:r>
              <a:rPr lang="tr-TR" dirty="0" smtClean="0"/>
              <a:t> (frengi)</a:t>
            </a:r>
          </a:p>
          <a:p>
            <a:r>
              <a:rPr lang="tr-TR" dirty="0" err="1" smtClean="0"/>
              <a:t>Şankroid</a:t>
            </a:r>
            <a:r>
              <a:rPr lang="tr-TR" dirty="0" smtClean="0"/>
              <a:t> (Yumuşak </a:t>
            </a:r>
            <a:r>
              <a:rPr lang="tr-TR" dirty="0" err="1" smtClean="0"/>
              <a:t>şankr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Genital</a:t>
            </a:r>
            <a:r>
              <a:rPr lang="tr-TR" dirty="0" smtClean="0"/>
              <a:t> </a:t>
            </a:r>
            <a:r>
              <a:rPr lang="tr-TR" dirty="0" err="1" smtClean="0"/>
              <a:t>herpes</a:t>
            </a:r>
            <a:endParaRPr lang="tr-TR" dirty="0" smtClean="0"/>
          </a:p>
          <a:p>
            <a:r>
              <a:rPr lang="tr-TR" dirty="0" err="1" smtClean="0"/>
              <a:t>Genital</a:t>
            </a:r>
            <a:r>
              <a:rPr lang="tr-TR" dirty="0" smtClean="0"/>
              <a:t> siğil (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/>
              <a:t>P</a:t>
            </a:r>
            <a:r>
              <a:rPr lang="tr-TR" dirty="0" err="1" smtClean="0"/>
              <a:t>apilloma</a:t>
            </a:r>
            <a:r>
              <a:rPr lang="tr-TR" dirty="0" smtClean="0"/>
              <a:t> Virüs Enfeksiyonu)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GONORE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Neisseria</a:t>
            </a:r>
            <a:r>
              <a:rPr lang="tr-TR" dirty="0" smtClean="0"/>
              <a:t> </a:t>
            </a:r>
            <a:r>
              <a:rPr lang="tr-TR" dirty="0" err="1" smtClean="0"/>
              <a:t>gonorrhoeae</a:t>
            </a:r>
            <a:r>
              <a:rPr lang="tr-TR" dirty="0" smtClean="0"/>
              <a:t> etkeni olduğu, </a:t>
            </a:r>
            <a:r>
              <a:rPr lang="tr-TR" dirty="0" err="1" smtClean="0"/>
              <a:t>üretrite</a:t>
            </a:r>
            <a:r>
              <a:rPr lang="tr-TR" dirty="0" smtClean="0"/>
              <a:t> neden olan bir hastalıktır.</a:t>
            </a:r>
          </a:p>
          <a:p>
            <a:r>
              <a:rPr lang="tr-TR" dirty="0" smtClean="0"/>
              <a:t>Sporsuz, kapsülsüz ve hareketsiz bir bakteridir.</a:t>
            </a:r>
          </a:p>
          <a:p>
            <a:r>
              <a:rPr lang="tr-TR" dirty="0" smtClean="0"/>
              <a:t>Soğuğa kuruluğa dayanıksızdır.</a:t>
            </a:r>
          </a:p>
          <a:p>
            <a:r>
              <a:rPr lang="tr-TR" dirty="0" smtClean="0"/>
              <a:t>Vücut ısısında ve nemli ortamda üremelerini sürdürür.</a:t>
            </a:r>
          </a:p>
          <a:p>
            <a:r>
              <a:rPr lang="tr-TR" dirty="0" err="1" smtClean="0"/>
              <a:t>Enfekte</a:t>
            </a:r>
            <a:r>
              <a:rPr lang="tr-TR" dirty="0" smtClean="0"/>
              <a:t> kadından erkeğe bulaşma riski tek ilişkide %20 iken, erkekten kadına bulaşma riski tek ilişkide %50 dolayındadır.</a:t>
            </a:r>
            <a:endParaRPr lang="tr-TR" dirty="0"/>
          </a:p>
        </p:txBody>
      </p:sp>
      <p:pic>
        <p:nvPicPr>
          <p:cNvPr id="1026" name="Picture 2" descr="http://www.aybalaakil.com/wp-content/uploads/2012/12/servisi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348880"/>
            <a:ext cx="31116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GONORE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1"/>
          </p:nvPr>
        </p:nvSpPr>
        <p:spPr>
          <a:xfrm>
            <a:off x="899592" y="1484784"/>
            <a:ext cx="7643192" cy="4525963"/>
          </a:xfrm>
        </p:spPr>
        <p:txBody>
          <a:bodyPr>
            <a:normAutofit fontScale="92500"/>
          </a:bodyPr>
          <a:lstStyle/>
          <a:p>
            <a:r>
              <a:rPr lang="tr-TR" dirty="0" err="1" smtClean="0"/>
              <a:t>Enfekte</a:t>
            </a:r>
            <a:r>
              <a:rPr lang="tr-TR" dirty="0" smtClean="0"/>
              <a:t> kişilerin mukoza salgıları ile bulaşır (oral-anal seks).</a:t>
            </a:r>
          </a:p>
          <a:p>
            <a:r>
              <a:rPr lang="tr-TR" dirty="0" err="1" smtClean="0"/>
              <a:t>Gonore</a:t>
            </a:r>
            <a:r>
              <a:rPr lang="tr-TR" dirty="0" smtClean="0"/>
              <a:t> aynı zamanda </a:t>
            </a:r>
            <a:r>
              <a:rPr lang="tr-TR" dirty="0" err="1" smtClean="0"/>
              <a:t>perinatal</a:t>
            </a:r>
            <a:r>
              <a:rPr lang="tr-TR" dirty="0" smtClean="0"/>
              <a:t> yolla da geçmektedir.</a:t>
            </a:r>
          </a:p>
          <a:p>
            <a:r>
              <a:rPr lang="tr-TR" dirty="0" err="1" smtClean="0"/>
              <a:t>Üretra</a:t>
            </a:r>
            <a:r>
              <a:rPr lang="tr-TR" dirty="0" smtClean="0"/>
              <a:t>, </a:t>
            </a:r>
            <a:r>
              <a:rPr lang="tr-TR" dirty="0" err="1" smtClean="0"/>
              <a:t>bartholin</a:t>
            </a:r>
            <a:r>
              <a:rPr lang="tr-TR" dirty="0" smtClean="0"/>
              <a:t> bezleri ve </a:t>
            </a:r>
            <a:r>
              <a:rPr lang="tr-TR" dirty="0" err="1" smtClean="0"/>
              <a:t>serviks</a:t>
            </a:r>
            <a:r>
              <a:rPr lang="tr-TR" dirty="0" smtClean="0"/>
              <a:t> gibi yapılara enfeksiyon etkeninin yerleşmesi ile lökosit yanıt ve cerahatli bir akıntı oluşur.</a:t>
            </a:r>
          </a:p>
          <a:p>
            <a:r>
              <a:rPr lang="tr-TR" dirty="0" smtClean="0"/>
              <a:t>Kuluçka süresi 2-7 gündür. 14 güne kadar da uzayabilir.</a:t>
            </a:r>
          </a:p>
          <a:p>
            <a:r>
              <a:rPr lang="tr-TR" dirty="0" smtClean="0"/>
              <a:t>Tedavi edilmediği sürece bulaştırıcılık devam eder.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1760</Words>
  <Application>Microsoft Office PowerPoint</Application>
  <PresentationFormat>Ekran Gösterisi (4:3)</PresentationFormat>
  <Paragraphs>186</Paragraphs>
  <Slides>35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9" baseType="lpstr">
      <vt:lpstr>Arabic Typesetting</vt:lpstr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CYBH</vt:lpstr>
      <vt:lpstr>GONORE</vt:lpstr>
      <vt:lpstr>GONORE</vt:lpstr>
      <vt:lpstr>GONORE</vt:lpstr>
      <vt:lpstr>GONORE</vt:lpstr>
      <vt:lpstr>GONORE</vt:lpstr>
      <vt:lpstr>ÜRETRİT</vt:lpstr>
      <vt:lpstr>ÜRETRİT</vt:lpstr>
      <vt:lpstr>SERVİSİT</vt:lpstr>
      <vt:lpstr>SERVİSİT</vt:lpstr>
      <vt:lpstr>SİFİLİZ (FRENGİ)</vt:lpstr>
      <vt:lpstr>SİFİLİZ</vt:lpstr>
      <vt:lpstr>Edinsel Sifiliz</vt:lpstr>
      <vt:lpstr>Edinsel Sifiliz</vt:lpstr>
      <vt:lpstr>Edinsel Sifiliz</vt:lpstr>
      <vt:lpstr>Konjenital Sifiliz</vt:lpstr>
      <vt:lpstr>PowerPoint Sunusu</vt:lpstr>
      <vt:lpstr>PowerPoint Sunusu</vt:lpstr>
      <vt:lpstr>PowerPoint Sunusu</vt:lpstr>
      <vt:lpstr>Şankroid </vt:lpstr>
      <vt:lpstr>Şankroid</vt:lpstr>
      <vt:lpstr>Genital Herpes </vt:lpstr>
      <vt:lpstr>Genital Herpes</vt:lpstr>
      <vt:lpstr>Genital Herpes</vt:lpstr>
      <vt:lpstr>Human Papilloma Virüs (Genital siğiller)</vt:lpstr>
      <vt:lpstr>HPV</vt:lpstr>
      <vt:lpstr>CYBH’da Hemşirelik Bakımı-I</vt:lpstr>
      <vt:lpstr>CYBH’da Hemşirelik Bakımı-II</vt:lpstr>
      <vt:lpstr>Örnek soru;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CİNSEL YOLLA BULAŞAN ENFEKSİYONLAR VE HEMŞİRELİK BAKIMI</dc:title>
  <dc:creator>saglık</dc:creator>
  <cp:lastModifiedBy>exper</cp:lastModifiedBy>
  <cp:revision>78</cp:revision>
  <dcterms:created xsi:type="dcterms:W3CDTF">2015-03-23T11:34:43Z</dcterms:created>
  <dcterms:modified xsi:type="dcterms:W3CDTF">2019-09-03T10:45:20Z</dcterms:modified>
</cp:coreProperties>
</file>