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8" r:id="rId3"/>
    <p:sldId id="259" r:id="rId4"/>
    <p:sldId id="306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307" r:id="rId24"/>
    <p:sldId id="308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305" r:id="rId38"/>
    <p:sldId id="292" r:id="rId39"/>
    <p:sldId id="293" r:id="rId40"/>
    <p:sldId id="295" r:id="rId41"/>
    <p:sldId id="296" r:id="rId42"/>
    <p:sldId id="302" r:id="rId43"/>
    <p:sldId id="303" r:id="rId44"/>
    <p:sldId id="304" r:id="rId45"/>
    <p:sldId id="294" r:id="rId46"/>
    <p:sldId id="309" r:id="rId4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7EA9DA-A943-46CA-8244-9E1A3A4896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EE71FE3-D87D-4366-8AFF-C0B74DC861BD}">
      <dgm:prSet phldrT="[Metin]" custT="1"/>
      <dgm:spPr/>
      <dgm:t>
        <a:bodyPr/>
        <a:lstStyle/>
        <a:p>
          <a:r>
            <a:rPr lang="tr-TR" sz="3600" b="1" dirty="0" smtClean="0"/>
            <a:t>EĞİTİM PROGRAMI</a:t>
          </a:r>
          <a:endParaRPr lang="tr-TR" sz="3600" b="1" dirty="0"/>
        </a:p>
      </dgm:t>
    </dgm:pt>
    <dgm:pt modelId="{55976917-AE11-4D6C-9E9B-C54EA6B590C4}" type="parTrans" cxnId="{8772545E-D4A3-48A8-996B-218984836DBF}">
      <dgm:prSet/>
      <dgm:spPr/>
      <dgm:t>
        <a:bodyPr/>
        <a:lstStyle/>
        <a:p>
          <a:endParaRPr lang="tr-TR"/>
        </a:p>
      </dgm:t>
    </dgm:pt>
    <dgm:pt modelId="{CE97743E-7CDF-47B5-86C3-0A29F8866380}" type="sibTrans" cxnId="{8772545E-D4A3-48A8-996B-218984836DBF}">
      <dgm:prSet/>
      <dgm:spPr/>
      <dgm:t>
        <a:bodyPr/>
        <a:lstStyle/>
        <a:p>
          <a:endParaRPr lang="tr-TR"/>
        </a:p>
      </dgm:t>
    </dgm:pt>
    <dgm:pt modelId="{4B3F5296-02DD-4689-9627-6A0775BF2297}">
      <dgm:prSet phldrT="[Metin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tr-TR" dirty="0" smtClean="0"/>
            <a:t>Neden? Niçin? AMAÇ_HEDEFLER</a:t>
          </a:r>
          <a:endParaRPr lang="tr-TR" dirty="0"/>
        </a:p>
      </dgm:t>
    </dgm:pt>
    <dgm:pt modelId="{B0E1E537-0B5A-487D-8EA0-7FDB9AB44CBB}" type="parTrans" cxnId="{2C6B6D57-AE64-4ECB-A8A2-F6E2911CC929}">
      <dgm:prSet/>
      <dgm:spPr/>
      <dgm:t>
        <a:bodyPr/>
        <a:lstStyle/>
        <a:p>
          <a:endParaRPr lang="tr-TR"/>
        </a:p>
      </dgm:t>
    </dgm:pt>
    <dgm:pt modelId="{75B6A33E-5702-41C5-AC17-C0230324C276}" type="sibTrans" cxnId="{2C6B6D57-AE64-4ECB-A8A2-F6E2911CC929}">
      <dgm:prSet/>
      <dgm:spPr/>
      <dgm:t>
        <a:bodyPr/>
        <a:lstStyle/>
        <a:p>
          <a:endParaRPr lang="tr-TR"/>
        </a:p>
      </dgm:t>
    </dgm:pt>
    <dgm:pt modelId="{C997A5FF-613D-4B9C-9929-45F7E8B23545}">
      <dgm:prSet phldrT="[Metin]"/>
      <dgm:spPr/>
      <dgm:t>
        <a:bodyPr/>
        <a:lstStyle/>
        <a:p>
          <a:r>
            <a:rPr lang="tr-TR" dirty="0" smtClean="0"/>
            <a:t>Ne? Neler?Hangi sıra ile? İÇERİK</a:t>
          </a:r>
          <a:endParaRPr lang="tr-TR" dirty="0"/>
        </a:p>
      </dgm:t>
    </dgm:pt>
    <dgm:pt modelId="{FE351875-ADA6-4FDE-B269-D1F60D2CD937}" type="parTrans" cxnId="{1F3ED88F-D781-4C56-A0EA-F817CD2323E1}">
      <dgm:prSet/>
      <dgm:spPr/>
      <dgm:t>
        <a:bodyPr/>
        <a:lstStyle/>
        <a:p>
          <a:endParaRPr lang="tr-TR"/>
        </a:p>
      </dgm:t>
    </dgm:pt>
    <dgm:pt modelId="{4A224C7E-D266-41E5-BAB3-673BDA8BB68C}" type="sibTrans" cxnId="{1F3ED88F-D781-4C56-A0EA-F817CD2323E1}">
      <dgm:prSet/>
      <dgm:spPr/>
      <dgm:t>
        <a:bodyPr/>
        <a:lstStyle/>
        <a:p>
          <a:endParaRPr lang="tr-TR"/>
        </a:p>
      </dgm:t>
    </dgm:pt>
    <dgm:pt modelId="{02334D16-4941-45FF-97E4-675411123171}">
      <dgm:prSet phldrT="[Metin]"/>
      <dgm:spPr/>
      <dgm:t>
        <a:bodyPr/>
        <a:lstStyle/>
        <a:p>
          <a:r>
            <a:rPr lang="tr-TR" dirty="0" smtClean="0"/>
            <a:t>Nasıl?Ne ile? YÖNTEM ARAÇ</a:t>
          </a:r>
          <a:endParaRPr lang="tr-TR" dirty="0"/>
        </a:p>
      </dgm:t>
    </dgm:pt>
    <dgm:pt modelId="{2C232162-E368-435C-B5D5-95C72849D905}" type="parTrans" cxnId="{453A2A59-4382-4DF8-BA17-A8F462CE6EA3}">
      <dgm:prSet/>
      <dgm:spPr/>
      <dgm:t>
        <a:bodyPr/>
        <a:lstStyle/>
        <a:p>
          <a:endParaRPr lang="tr-TR"/>
        </a:p>
      </dgm:t>
    </dgm:pt>
    <dgm:pt modelId="{CEAA026E-0948-4953-8F7B-F9AD2F80E9ED}" type="sibTrans" cxnId="{453A2A59-4382-4DF8-BA17-A8F462CE6EA3}">
      <dgm:prSet/>
      <dgm:spPr/>
      <dgm:t>
        <a:bodyPr/>
        <a:lstStyle/>
        <a:p>
          <a:endParaRPr lang="tr-TR"/>
        </a:p>
      </dgm:t>
    </dgm:pt>
    <dgm:pt modelId="{9203E78F-D595-4A38-8995-5AC44E0088FE}">
      <dgm:prSet phldrT="[Metin]"/>
      <dgm:spPr/>
      <dgm:t>
        <a:bodyPr/>
        <a:lstStyle/>
        <a:p>
          <a:r>
            <a:rPr lang="tr-TR" dirty="0" smtClean="0"/>
            <a:t>Ne kadar? Ne Derece? DEĞERLENDİRME</a:t>
          </a:r>
          <a:endParaRPr lang="tr-TR" dirty="0"/>
        </a:p>
      </dgm:t>
    </dgm:pt>
    <dgm:pt modelId="{E06E6888-E430-4E45-B83B-33982F870A6D}" type="parTrans" cxnId="{A1B23C79-2DCF-403B-8738-3A36FD946530}">
      <dgm:prSet/>
      <dgm:spPr/>
      <dgm:t>
        <a:bodyPr/>
        <a:lstStyle/>
        <a:p>
          <a:endParaRPr lang="tr-TR"/>
        </a:p>
      </dgm:t>
    </dgm:pt>
    <dgm:pt modelId="{5C8F6789-AB4A-4607-A350-1E712ED714B4}" type="sibTrans" cxnId="{A1B23C79-2DCF-403B-8738-3A36FD946530}">
      <dgm:prSet/>
      <dgm:spPr/>
      <dgm:t>
        <a:bodyPr/>
        <a:lstStyle/>
        <a:p>
          <a:endParaRPr lang="tr-TR"/>
        </a:p>
      </dgm:t>
    </dgm:pt>
    <dgm:pt modelId="{BEAE81EF-8374-47FC-9237-5EA238B5EDC5}">
      <dgm:prSet phldrT="[Metin]"/>
      <dgm:spPr/>
      <dgm:t>
        <a:bodyPr/>
        <a:lstStyle/>
        <a:p>
          <a:r>
            <a:rPr lang="tr-TR" dirty="0" smtClean="0"/>
            <a:t>Ne zaman?Nerede? SÜRE ORTAM</a:t>
          </a:r>
          <a:endParaRPr lang="tr-TR" dirty="0"/>
        </a:p>
      </dgm:t>
    </dgm:pt>
    <dgm:pt modelId="{9D92CB9D-45BA-43B2-A5D0-FC1633854C48}" type="parTrans" cxnId="{34EFCCD4-B334-4157-BE51-F6F4AE548D25}">
      <dgm:prSet/>
      <dgm:spPr/>
      <dgm:t>
        <a:bodyPr/>
        <a:lstStyle/>
        <a:p>
          <a:endParaRPr lang="tr-TR"/>
        </a:p>
      </dgm:t>
    </dgm:pt>
    <dgm:pt modelId="{42859E66-663D-4FCF-9421-166DB79F2B98}" type="sibTrans" cxnId="{34EFCCD4-B334-4157-BE51-F6F4AE548D25}">
      <dgm:prSet/>
      <dgm:spPr/>
      <dgm:t>
        <a:bodyPr/>
        <a:lstStyle/>
        <a:p>
          <a:endParaRPr lang="tr-TR"/>
        </a:p>
      </dgm:t>
    </dgm:pt>
    <dgm:pt modelId="{9E573C49-08E6-439D-9C27-C12A9DF03F6B}" type="pres">
      <dgm:prSet presAssocID="{957EA9DA-A943-46CA-8244-9E1A3A4896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9436817-B6ED-47BD-9BD5-E2BEF44A15F8}" type="pres">
      <dgm:prSet presAssocID="{5EE71FE3-D87D-4366-8AFF-C0B74DC861BD}" presName="hierRoot1" presStyleCnt="0">
        <dgm:presLayoutVars>
          <dgm:hierBranch val="init"/>
        </dgm:presLayoutVars>
      </dgm:prSet>
      <dgm:spPr/>
    </dgm:pt>
    <dgm:pt modelId="{C493B652-E05B-40EA-9609-859E4A0983B1}" type="pres">
      <dgm:prSet presAssocID="{5EE71FE3-D87D-4366-8AFF-C0B74DC861BD}" presName="rootComposite1" presStyleCnt="0"/>
      <dgm:spPr/>
    </dgm:pt>
    <dgm:pt modelId="{79D6A72E-0E98-4ACC-97AC-A92FE61B75D7}" type="pres">
      <dgm:prSet presAssocID="{5EE71FE3-D87D-4366-8AFF-C0B74DC861BD}" presName="rootText1" presStyleLbl="node0" presStyleIdx="0" presStyleCnt="1" custScaleX="190640" custScaleY="3164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CC1BA53-35C9-4231-97B9-4507932F5774}" type="pres">
      <dgm:prSet presAssocID="{5EE71FE3-D87D-4366-8AFF-C0B74DC861BD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29BC708-532B-4B6E-8B93-56F67D8025F3}" type="pres">
      <dgm:prSet presAssocID="{5EE71FE3-D87D-4366-8AFF-C0B74DC861BD}" presName="hierChild2" presStyleCnt="0"/>
      <dgm:spPr/>
    </dgm:pt>
    <dgm:pt modelId="{8569AAC3-AC73-470D-AC0F-D9612351091A}" type="pres">
      <dgm:prSet presAssocID="{B0E1E537-0B5A-487D-8EA0-7FDB9AB44CBB}" presName="Name37" presStyleLbl="parChTrans1D2" presStyleIdx="0" presStyleCnt="5"/>
      <dgm:spPr/>
      <dgm:t>
        <a:bodyPr/>
        <a:lstStyle/>
        <a:p>
          <a:endParaRPr lang="tr-TR"/>
        </a:p>
      </dgm:t>
    </dgm:pt>
    <dgm:pt modelId="{B1B82B07-C63D-4E07-8BC7-7726344BFADE}" type="pres">
      <dgm:prSet presAssocID="{4B3F5296-02DD-4689-9627-6A0775BF2297}" presName="hierRoot2" presStyleCnt="0">
        <dgm:presLayoutVars>
          <dgm:hierBranch val="init"/>
        </dgm:presLayoutVars>
      </dgm:prSet>
      <dgm:spPr/>
    </dgm:pt>
    <dgm:pt modelId="{3F7EA10F-75B2-4C3F-BBA5-AD8A46210B14}" type="pres">
      <dgm:prSet presAssocID="{4B3F5296-02DD-4689-9627-6A0775BF2297}" presName="rootComposite" presStyleCnt="0"/>
      <dgm:spPr/>
    </dgm:pt>
    <dgm:pt modelId="{90AA100D-947E-4827-BD55-4CDFD3E46791}" type="pres">
      <dgm:prSet presAssocID="{4B3F5296-02DD-4689-9627-6A0775BF2297}" presName="rootText" presStyleLbl="node2" presStyleIdx="0" presStyleCnt="5" custScaleY="237370" custLinFactNeighborX="4010" custLinFactNeighborY="-944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98EACD5-A31A-4388-9A58-8450282179D5}" type="pres">
      <dgm:prSet presAssocID="{4B3F5296-02DD-4689-9627-6A0775BF2297}" presName="rootConnector" presStyleLbl="node2" presStyleIdx="0" presStyleCnt="5"/>
      <dgm:spPr/>
      <dgm:t>
        <a:bodyPr/>
        <a:lstStyle/>
        <a:p>
          <a:endParaRPr lang="tr-TR"/>
        </a:p>
      </dgm:t>
    </dgm:pt>
    <dgm:pt modelId="{4C944C27-FA6B-477F-8160-63AA929F8D47}" type="pres">
      <dgm:prSet presAssocID="{4B3F5296-02DD-4689-9627-6A0775BF2297}" presName="hierChild4" presStyleCnt="0"/>
      <dgm:spPr/>
    </dgm:pt>
    <dgm:pt modelId="{24ABCD7A-2F4D-42A6-A79A-4D683F2985BD}" type="pres">
      <dgm:prSet presAssocID="{4B3F5296-02DD-4689-9627-6A0775BF2297}" presName="hierChild5" presStyleCnt="0"/>
      <dgm:spPr/>
    </dgm:pt>
    <dgm:pt modelId="{59C2DD6F-C339-481B-8A32-0887CFCD5555}" type="pres">
      <dgm:prSet presAssocID="{FE351875-ADA6-4FDE-B269-D1F60D2CD937}" presName="Name37" presStyleLbl="parChTrans1D2" presStyleIdx="1" presStyleCnt="5"/>
      <dgm:spPr/>
      <dgm:t>
        <a:bodyPr/>
        <a:lstStyle/>
        <a:p>
          <a:endParaRPr lang="tr-TR"/>
        </a:p>
      </dgm:t>
    </dgm:pt>
    <dgm:pt modelId="{85314F3A-3523-41A1-978C-2B260A261606}" type="pres">
      <dgm:prSet presAssocID="{C997A5FF-613D-4B9C-9929-45F7E8B23545}" presName="hierRoot2" presStyleCnt="0">
        <dgm:presLayoutVars>
          <dgm:hierBranch val="init"/>
        </dgm:presLayoutVars>
      </dgm:prSet>
      <dgm:spPr/>
    </dgm:pt>
    <dgm:pt modelId="{0FCB36D3-3FC7-4BFA-B96E-9775FF651606}" type="pres">
      <dgm:prSet presAssocID="{C997A5FF-613D-4B9C-9929-45F7E8B23545}" presName="rootComposite" presStyleCnt="0"/>
      <dgm:spPr/>
    </dgm:pt>
    <dgm:pt modelId="{904A94DC-AA3A-4915-9F90-8BFC9ABBEDF4}" type="pres">
      <dgm:prSet presAssocID="{C997A5FF-613D-4B9C-9929-45F7E8B23545}" presName="rootText" presStyleLbl="node2" presStyleIdx="1" presStyleCnt="5" custScaleY="22864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C4E19B4-7B37-44E1-8685-537CB5682229}" type="pres">
      <dgm:prSet presAssocID="{C997A5FF-613D-4B9C-9929-45F7E8B23545}" presName="rootConnector" presStyleLbl="node2" presStyleIdx="1" presStyleCnt="5"/>
      <dgm:spPr/>
      <dgm:t>
        <a:bodyPr/>
        <a:lstStyle/>
        <a:p>
          <a:endParaRPr lang="tr-TR"/>
        </a:p>
      </dgm:t>
    </dgm:pt>
    <dgm:pt modelId="{2FFC35AB-C7C7-4730-8DC3-DFE77D0DD97F}" type="pres">
      <dgm:prSet presAssocID="{C997A5FF-613D-4B9C-9929-45F7E8B23545}" presName="hierChild4" presStyleCnt="0"/>
      <dgm:spPr/>
    </dgm:pt>
    <dgm:pt modelId="{8E20B94C-33C2-47D3-8116-25FFF3EF3A9A}" type="pres">
      <dgm:prSet presAssocID="{C997A5FF-613D-4B9C-9929-45F7E8B23545}" presName="hierChild5" presStyleCnt="0"/>
      <dgm:spPr/>
    </dgm:pt>
    <dgm:pt modelId="{F93C7144-6E75-4EE8-A2AD-BCD173CA935D}" type="pres">
      <dgm:prSet presAssocID="{2C232162-E368-435C-B5D5-95C72849D905}" presName="Name37" presStyleLbl="parChTrans1D2" presStyleIdx="2" presStyleCnt="5"/>
      <dgm:spPr/>
      <dgm:t>
        <a:bodyPr/>
        <a:lstStyle/>
        <a:p>
          <a:endParaRPr lang="tr-TR"/>
        </a:p>
      </dgm:t>
    </dgm:pt>
    <dgm:pt modelId="{149503E4-8995-413F-AF16-D037AE4053EE}" type="pres">
      <dgm:prSet presAssocID="{02334D16-4941-45FF-97E4-675411123171}" presName="hierRoot2" presStyleCnt="0">
        <dgm:presLayoutVars>
          <dgm:hierBranch val="init"/>
        </dgm:presLayoutVars>
      </dgm:prSet>
      <dgm:spPr/>
    </dgm:pt>
    <dgm:pt modelId="{05A2093D-D287-4C01-844C-DCCEF0A70A67}" type="pres">
      <dgm:prSet presAssocID="{02334D16-4941-45FF-97E4-675411123171}" presName="rootComposite" presStyleCnt="0"/>
      <dgm:spPr/>
    </dgm:pt>
    <dgm:pt modelId="{EAE6C2BC-6B30-4195-B663-D59C94EAE921}" type="pres">
      <dgm:prSet presAssocID="{02334D16-4941-45FF-97E4-675411123171}" presName="rootText" presStyleLbl="node2" presStyleIdx="2" presStyleCnt="5" custScaleY="22864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BBE3704-8F2A-41EF-8A32-AC46DA6D9CAA}" type="pres">
      <dgm:prSet presAssocID="{02334D16-4941-45FF-97E4-675411123171}" presName="rootConnector" presStyleLbl="node2" presStyleIdx="2" presStyleCnt="5"/>
      <dgm:spPr/>
      <dgm:t>
        <a:bodyPr/>
        <a:lstStyle/>
        <a:p>
          <a:endParaRPr lang="tr-TR"/>
        </a:p>
      </dgm:t>
    </dgm:pt>
    <dgm:pt modelId="{2172CDDE-C3D5-4DAA-824F-D63EC200CC40}" type="pres">
      <dgm:prSet presAssocID="{02334D16-4941-45FF-97E4-675411123171}" presName="hierChild4" presStyleCnt="0"/>
      <dgm:spPr/>
    </dgm:pt>
    <dgm:pt modelId="{99D6927D-74C1-4213-8DC4-ED33DAC2FA0E}" type="pres">
      <dgm:prSet presAssocID="{02334D16-4941-45FF-97E4-675411123171}" presName="hierChild5" presStyleCnt="0"/>
      <dgm:spPr/>
    </dgm:pt>
    <dgm:pt modelId="{16309B90-02C1-4E25-8A4A-88644DA8D2C1}" type="pres">
      <dgm:prSet presAssocID="{9D92CB9D-45BA-43B2-A5D0-FC1633854C48}" presName="Name37" presStyleLbl="parChTrans1D2" presStyleIdx="3" presStyleCnt="5"/>
      <dgm:spPr/>
      <dgm:t>
        <a:bodyPr/>
        <a:lstStyle/>
        <a:p>
          <a:endParaRPr lang="tr-TR"/>
        </a:p>
      </dgm:t>
    </dgm:pt>
    <dgm:pt modelId="{BE42280E-5908-45FF-9669-0A51DC686D4F}" type="pres">
      <dgm:prSet presAssocID="{BEAE81EF-8374-47FC-9237-5EA238B5EDC5}" presName="hierRoot2" presStyleCnt="0">
        <dgm:presLayoutVars>
          <dgm:hierBranch val="init"/>
        </dgm:presLayoutVars>
      </dgm:prSet>
      <dgm:spPr/>
    </dgm:pt>
    <dgm:pt modelId="{FEAA7AD2-FB44-465D-8F4C-1F0782C318B0}" type="pres">
      <dgm:prSet presAssocID="{BEAE81EF-8374-47FC-9237-5EA238B5EDC5}" presName="rootComposite" presStyleCnt="0"/>
      <dgm:spPr/>
    </dgm:pt>
    <dgm:pt modelId="{139BC1DC-2FCB-4659-A862-A6B866352259}" type="pres">
      <dgm:prSet presAssocID="{BEAE81EF-8374-47FC-9237-5EA238B5EDC5}" presName="rootText" presStyleLbl="node2" presStyleIdx="3" presStyleCnt="5" custScaleY="22716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F669BAE-66B6-42E9-82E8-F44695323E29}" type="pres">
      <dgm:prSet presAssocID="{BEAE81EF-8374-47FC-9237-5EA238B5EDC5}" presName="rootConnector" presStyleLbl="node2" presStyleIdx="3" presStyleCnt="5"/>
      <dgm:spPr/>
      <dgm:t>
        <a:bodyPr/>
        <a:lstStyle/>
        <a:p>
          <a:endParaRPr lang="tr-TR"/>
        </a:p>
      </dgm:t>
    </dgm:pt>
    <dgm:pt modelId="{4614CE83-DA43-4F21-9D4B-3A0E89414A07}" type="pres">
      <dgm:prSet presAssocID="{BEAE81EF-8374-47FC-9237-5EA238B5EDC5}" presName="hierChild4" presStyleCnt="0"/>
      <dgm:spPr/>
    </dgm:pt>
    <dgm:pt modelId="{B3EDFCC2-52F6-44EC-9CF0-420A2177B202}" type="pres">
      <dgm:prSet presAssocID="{BEAE81EF-8374-47FC-9237-5EA238B5EDC5}" presName="hierChild5" presStyleCnt="0"/>
      <dgm:spPr/>
    </dgm:pt>
    <dgm:pt modelId="{754BED2B-0F48-46C0-91F0-6AA693778F86}" type="pres">
      <dgm:prSet presAssocID="{E06E6888-E430-4E45-B83B-33982F870A6D}" presName="Name37" presStyleLbl="parChTrans1D2" presStyleIdx="4" presStyleCnt="5"/>
      <dgm:spPr/>
      <dgm:t>
        <a:bodyPr/>
        <a:lstStyle/>
        <a:p>
          <a:endParaRPr lang="tr-TR"/>
        </a:p>
      </dgm:t>
    </dgm:pt>
    <dgm:pt modelId="{FC321983-9283-4204-B0EB-37F3341DED21}" type="pres">
      <dgm:prSet presAssocID="{9203E78F-D595-4A38-8995-5AC44E0088FE}" presName="hierRoot2" presStyleCnt="0">
        <dgm:presLayoutVars>
          <dgm:hierBranch val="init"/>
        </dgm:presLayoutVars>
      </dgm:prSet>
      <dgm:spPr/>
    </dgm:pt>
    <dgm:pt modelId="{B91934B4-FB22-4EEA-9ECE-A79C24185BEC}" type="pres">
      <dgm:prSet presAssocID="{9203E78F-D595-4A38-8995-5AC44E0088FE}" presName="rootComposite" presStyleCnt="0"/>
      <dgm:spPr/>
    </dgm:pt>
    <dgm:pt modelId="{12D24597-3A62-46D1-8A33-39B56A4EDD6B}" type="pres">
      <dgm:prSet presAssocID="{9203E78F-D595-4A38-8995-5AC44E0088FE}" presName="rootText" presStyleLbl="node2" presStyleIdx="4" presStyleCnt="5" custScaleY="22470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92EC407-F5A7-4323-8529-CB2FA69B0DF4}" type="pres">
      <dgm:prSet presAssocID="{9203E78F-D595-4A38-8995-5AC44E0088FE}" presName="rootConnector" presStyleLbl="node2" presStyleIdx="4" presStyleCnt="5"/>
      <dgm:spPr/>
      <dgm:t>
        <a:bodyPr/>
        <a:lstStyle/>
        <a:p>
          <a:endParaRPr lang="tr-TR"/>
        </a:p>
      </dgm:t>
    </dgm:pt>
    <dgm:pt modelId="{E7A02C9E-4C3E-4976-A524-CB6F32E424DA}" type="pres">
      <dgm:prSet presAssocID="{9203E78F-D595-4A38-8995-5AC44E0088FE}" presName="hierChild4" presStyleCnt="0"/>
      <dgm:spPr/>
    </dgm:pt>
    <dgm:pt modelId="{F0C4F9E9-CBF8-493F-9908-6B9F9FA83184}" type="pres">
      <dgm:prSet presAssocID="{9203E78F-D595-4A38-8995-5AC44E0088FE}" presName="hierChild5" presStyleCnt="0"/>
      <dgm:spPr/>
    </dgm:pt>
    <dgm:pt modelId="{7EE76EEB-CD18-4BE7-BF50-37238F1286E3}" type="pres">
      <dgm:prSet presAssocID="{5EE71FE3-D87D-4366-8AFF-C0B74DC861BD}" presName="hierChild3" presStyleCnt="0"/>
      <dgm:spPr/>
    </dgm:pt>
  </dgm:ptLst>
  <dgm:cxnLst>
    <dgm:cxn modelId="{A1B23C79-2DCF-403B-8738-3A36FD946530}" srcId="{5EE71FE3-D87D-4366-8AFF-C0B74DC861BD}" destId="{9203E78F-D595-4A38-8995-5AC44E0088FE}" srcOrd="4" destOrd="0" parTransId="{E06E6888-E430-4E45-B83B-33982F870A6D}" sibTransId="{5C8F6789-AB4A-4607-A350-1E712ED714B4}"/>
    <dgm:cxn modelId="{99019A39-DE62-4FD8-A6BC-2E02FA8EB710}" type="presOf" srcId="{02334D16-4941-45FF-97E4-675411123171}" destId="{EAE6C2BC-6B30-4195-B663-D59C94EAE921}" srcOrd="0" destOrd="0" presId="urn:microsoft.com/office/officeart/2005/8/layout/orgChart1"/>
    <dgm:cxn modelId="{34EFCCD4-B334-4157-BE51-F6F4AE548D25}" srcId="{5EE71FE3-D87D-4366-8AFF-C0B74DC861BD}" destId="{BEAE81EF-8374-47FC-9237-5EA238B5EDC5}" srcOrd="3" destOrd="0" parTransId="{9D92CB9D-45BA-43B2-A5D0-FC1633854C48}" sibTransId="{42859E66-663D-4FCF-9421-166DB79F2B98}"/>
    <dgm:cxn modelId="{BB82A08E-6304-4453-8580-947FA486321A}" type="presOf" srcId="{FE351875-ADA6-4FDE-B269-D1F60D2CD937}" destId="{59C2DD6F-C339-481B-8A32-0887CFCD5555}" srcOrd="0" destOrd="0" presId="urn:microsoft.com/office/officeart/2005/8/layout/orgChart1"/>
    <dgm:cxn modelId="{0493831A-F89B-4F95-A56B-44C953C11677}" type="presOf" srcId="{4B3F5296-02DD-4689-9627-6A0775BF2297}" destId="{198EACD5-A31A-4388-9A58-8450282179D5}" srcOrd="1" destOrd="0" presId="urn:microsoft.com/office/officeart/2005/8/layout/orgChart1"/>
    <dgm:cxn modelId="{A789F881-31ED-4C8C-9195-F52EA3F31356}" type="presOf" srcId="{02334D16-4941-45FF-97E4-675411123171}" destId="{CBBE3704-8F2A-41EF-8A32-AC46DA6D9CAA}" srcOrd="1" destOrd="0" presId="urn:microsoft.com/office/officeart/2005/8/layout/orgChart1"/>
    <dgm:cxn modelId="{DA240A29-B77F-4719-88D0-6CFFAAABC9FB}" type="presOf" srcId="{957EA9DA-A943-46CA-8244-9E1A3A4896E6}" destId="{9E573C49-08E6-439D-9C27-C12A9DF03F6B}" srcOrd="0" destOrd="0" presId="urn:microsoft.com/office/officeart/2005/8/layout/orgChart1"/>
    <dgm:cxn modelId="{65410049-B64B-42DC-BB90-3CAE3C492236}" type="presOf" srcId="{BEAE81EF-8374-47FC-9237-5EA238B5EDC5}" destId="{0F669BAE-66B6-42E9-82E8-F44695323E29}" srcOrd="1" destOrd="0" presId="urn:microsoft.com/office/officeart/2005/8/layout/orgChart1"/>
    <dgm:cxn modelId="{8772545E-D4A3-48A8-996B-218984836DBF}" srcId="{957EA9DA-A943-46CA-8244-9E1A3A4896E6}" destId="{5EE71FE3-D87D-4366-8AFF-C0B74DC861BD}" srcOrd="0" destOrd="0" parTransId="{55976917-AE11-4D6C-9E9B-C54EA6B590C4}" sibTransId="{CE97743E-7CDF-47B5-86C3-0A29F8866380}"/>
    <dgm:cxn modelId="{80411AE7-9C8A-464D-BF66-3DFD6E1F2DA4}" type="presOf" srcId="{E06E6888-E430-4E45-B83B-33982F870A6D}" destId="{754BED2B-0F48-46C0-91F0-6AA693778F86}" srcOrd="0" destOrd="0" presId="urn:microsoft.com/office/officeart/2005/8/layout/orgChart1"/>
    <dgm:cxn modelId="{F8D4326C-A783-4DE3-8957-BC0463474BCC}" type="presOf" srcId="{BEAE81EF-8374-47FC-9237-5EA238B5EDC5}" destId="{139BC1DC-2FCB-4659-A862-A6B866352259}" srcOrd="0" destOrd="0" presId="urn:microsoft.com/office/officeart/2005/8/layout/orgChart1"/>
    <dgm:cxn modelId="{A7124403-3EB4-44EA-9F2D-BBA95E617470}" type="presOf" srcId="{9203E78F-D595-4A38-8995-5AC44E0088FE}" destId="{792EC407-F5A7-4323-8529-CB2FA69B0DF4}" srcOrd="1" destOrd="0" presId="urn:microsoft.com/office/officeart/2005/8/layout/orgChart1"/>
    <dgm:cxn modelId="{826E4C70-507D-4273-AB11-66C074908728}" type="presOf" srcId="{C997A5FF-613D-4B9C-9929-45F7E8B23545}" destId="{904A94DC-AA3A-4915-9F90-8BFC9ABBEDF4}" srcOrd="0" destOrd="0" presId="urn:microsoft.com/office/officeart/2005/8/layout/orgChart1"/>
    <dgm:cxn modelId="{F0801677-D29B-4BC3-BD33-0109CE4E473D}" type="presOf" srcId="{9D92CB9D-45BA-43B2-A5D0-FC1633854C48}" destId="{16309B90-02C1-4E25-8A4A-88644DA8D2C1}" srcOrd="0" destOrd="0" presId="urn:microsoft.com/office/officeart/2005/8/layout/orgChart1"/>
    <dgm:cxn modelId="{453A2A59-4382-4DF8-BA17-A8F462CE6EA3}" srcId="{5EE71FE3-D87D-4366-8AFF-C0B74DC861BD}" destId="{02334D16-4941-45FF-97E4-675411123171}" srcOrd="2" destOrd="0" parTransId="{2C232162-E368-435C-B5D5-95C72849D905}" sibTransId="{CEAA026E-0948-4953-8F7B-F9AD2F80E9ED}"/>
    <dgm:cxn modelId="{727C4D6D-59D9-45B8-AB42-7F83CAF908F5}" type="presOf" srcId="{5EE71FE3-D87D-4366-8AFF-C0B74DC861BD}" destId="{79D6A72E-0E98-4ACC-97AC-A92FE61B75D7}" srcOrd="0" destOrd="0" presId="urn:microsoft.com/office/officeart/2005/8/layout/orgChart1"/>
    <dgm:cxn modelId="{E994ADE8-64F8-4D08-A0A7-98A17E5EFB5E}" type="presOf" srcId="{2C232162-E368-435C-B5D5-95C72849D905}" destId="{F93C7144-6E75-4EE8-A2AD-BCD173CA935D}" srcOrd="0" destOrd="0" presId="urn:microsoft.com/office/officeart/2005/8/layout/orgChart1"/>
    <dgm:cxn modelId="{E847EA66-0DBC-4F5F-B76D-D47BEECC75F2}" type="presOf" srcId="{5EE71FE3-D87D-4366-8AFF-C0B74DC861BD}" destId="{DCC1BA53-35C9-4231-97B9-4507932F5774}" srcOrd="1" destOrd="0" presId="urn:microsoft.com/office/officeart/2005/8/layout/orgChart1"/>
    <dgm:cxn modelId="{2C6B6D57-AE64-4ECB-A8A2-F6E2911CC929}" srcId="{5EE71FE3-D87D-4366-8AFF-C0B74DC861BD}" destId="{4B3F5296-02DD-4689-9627-6A0775BF2297}" srcOrd="0" destOrd="0" parTransId="{B0E1E537-0B5A-487D-8EA0-7FDB9AB44CBB}" sibTransId="{75B6A33E-5702-41C5-AC17-C0230324C276}"/>
    <dgm:cxn modelId="{5A2C6D19-A1E6-4E49-8AEF-233A9E56AEA3}" type="presOf" srcId="{9203E78F-D595-4A38-8995-5AC44E0088FE}" destId="{12D24597-3A62-46D1-8A33-39B56A4EDD6B}" srcOrd="0" destOrd="0" presId="urn:microsoft.com/office/officeart/2005/8/layout/orgChart1"/>
    <dgm:cxn modelId="{1F3ED88F-D781-4C56-A0EA-F817CD2323E1}" srcId="{5EE71FE3-D87D-4366-8AFF-C0B74DC861BD}" destId="{C997A5FF-613D-4B9C-9929-45F7E8B23545}" srcOrd="1" destOrd="0" parTransId="{FE351875-ADA6-4FDE-B269-D1F60D2CD937}" sibTransId="{4A224C7E-D266-41E5-BAB3-673BDA8BB68C}"/>
    <dgm:cxn modelId="{8D2C7544-688D-4737-B409-FAF0DEA921EB}" type="presOf" srcId="{B0E1E537-0B5A-487D-8EA0-7FDB9AB44CBB}" destId="{8569AAC3-AC73-470D-AC0F-D9612351091A}" srcOrd="0" destOrd="0" presId="urn:microsoft.com/office/officeart/2005/8/layout/orgChart1"/>
    <dgm:cxn modelId="{35884285-58EE-469D-99EF-C5AC8A7DE001}" type="presOf" srcId="{C997A5FF-613D-4B9C-9929-45F7E8B23545}" destId="{CC4E19B4-7B37-44E1-8685-537CB5682229}" srcOrd="1" destOrd="0" presId="urn:microsoft.com/office/officeart/2005/8/layout/orgChart1"/>
    <dgm:cxn modelId="{0E525643-3668-411D-AA32-A9C1E1E5F155}" type="presOf" srcId="{4B3F5296-02DD-4689-9627-6A0775BF2297}" destId="{90AA100D-947E-4827-BD55-4CDFD3E46791}" srcOrd="0" destOrd="0" presId="urn:microsoft.com/office/officeart/2005/8/layout/orgChart1"/>
    <dgm:cxn modelId="{E16B5A0B-7733-4E31-9D03-3FC700392F13}" type="presParOf" srcId="{9E573C49-08E6-439D-9C27-C12A9DF03F6B}" destId="{49436817-B6ED-47BD-9BD5-E2BEF44A15F8}" srcOrd="0" destOrd="0" presId="urn:microsoft.com/office/officeart/2005/8/layout/orgChart1"/>
    <dgm:cxn modelId="{4592C81F-3BAD-4FA7-91C2-AF14BD3BB9AF}" type="presParOf" srcId="{49436817-B6ED-47BD-9BD5-E2BEF44A15F8}" destId="{C493B652-E05B-40EA-9609-859E4A0983B1}" srcOrd="0" destOrd="0" presId="urn:microsoft.com/office/officeart/2005/8/layout/orgChart1"/>
    <dgm:cxn modelId="{9429D922-5C49-4536-B343-C2C9B69A7E4F}" type="presParOf" srcId="{C493B652-E05B-40EA-9609-859E4A0983B1}" destId="{79D6A72E-0E98-4ACC-97AC-A92FE61B75D7}" srcOrd="0" destOrd="0" presId="urn:microsoft.com/office/officeart/2005/8/layout/orgChart1"/>
    <dgm:cxn modelId="{F9C1911C-E96A-4A78-8A41-170022424437}" type="presParOf" srcId="{C493B652-E05B-40EA-9609-859E4A0983B1}" destId="{DCC1BA53-35C9-4231-97B9-4507932F5774}" srcOrd="1" destOrd="0" presId="urn:microsoft.com/office/officeart/2005/8/layout/orgChart1"/>
    <dgm:cxn modelId="{9B0D5FED-F5C0-4883-BA31-441B8CF2BA15}" type="presParOf" srcId="{49436817-B6ED-47BD-9BD5-E2BEF44A15F8}" destId="{F29BC708-532B-4B6E-8B93-56F67D8025F3}" srcOrd="1" destOrd="0" presId="urn:microsoft.com/office/officeart/2005/8/layout/orgChart1"/>
    <dgm:cxn modelId="{4EB0591B-C259-4730-AA79-E8751DD270DE}" type="presParOf" srcId="{F29BC708-532B-4B6E-8B93-56F67D8025F3}" destId="{8569AAC3-AC73-470D-AC0F-D9612351091A}" srcOrd="0" destOrd="0" presId="urn:microsoft.com/office/officeart/2005/8/layout/orgChart1"/>
    <dgm:cxn modelId="{081BBC0E-52D6-43DD-A1BD-B3461638FDAE}" type="presParOf" srcId="{F29BC708-532B-4B6E-8B93-56F67D8025F3}" destId="{B1B82B07-C63D-4E07-8BC7-7726344BFADE}" srcOrd="1" destOrd="0" presId="urn:microsoft.com/office/officeart/2005/8/layout/orgChart1"/>
    <dgm:cxn modelId="{E76A77C2-C5B6-4C21-8A9D-0089F70A23C6}" type="presParOf" srcId="{B1B82B07-C63D-4E07-8BC7-7726344BFADE}" destId="{3F7EA10F-75B2-4C3F-BBA5-AD8A46210B14}" srcOrd="0" destOrd="0" presId="urn:microsoft.com/office/officeart/2005/8/layout/orgChart1"/>
    <dgm:cxn modelId="{74D0370D-17CC-47A9-8DC4-5778483F7243}" type="presParOf" srcId="{3F7EA10F-75B2-4C3F-BBA5-AD8A46210B14}" destId="{90AA100D-947E-4827-BD55-4CDFD3E46791}" srcOrd="0" destOrd="0" presId="urn:microsoft.com/office/officeart/2005/8/layout/orgChart1"/>
    <dgm:cxn modelId="{7C285647-3011-4717-B454-6D0569D8D257}" type="presParOf" srcId="{3F7EA10F-75B2-4C3F-BBA5-AD8A46210B14}" destId="{198EACD5-A31A-4388-9A58-8450282179D5}" srcOrd="1" destOrd="0" presId="urn:microsoft.com/office/officeart/2005/8/layout/orgChart1"/>
    <dgm:cxn modelId="{7E4E0655-BF19-4429-A622-A86D51F74793}" type="presParOf" srcId="{B1B82B07-C63D-4E07-8BC7-7726344BFADE}" destId="{4C944C27-FA6B-477F-8160-63AA929F8D47}" srcOrd="1" destOrd="0" presId="urn:microsoft.com/office/officeart/2005/8/layout/orgChart1"/>
    <dgm:cxn modelId="{46CFE3A9-B9C7-4227-A272-C5D424644C2F}" type="presParOf" srcId="{B1B82B07-C63D-4E07-8BC7-7726344BFADE}" destId="{24ABCD7A-2F4D-42A6-A79A-4D683F2985BD}" srcOrd="2" destOrd="0" presId="urn:microsoft.com/office/officeart/2005/8/layout/orgChart1"/>
    <dgm:cxn modelId="{FC092CE7-7D88-4991-A2BC-F1CF93B25BA8}" type="presParOf" srcId="{F29BC708-532B-4B6E-8B93-56F67D8025F3}" destId="{59C2DD6F-C339-481B-8A32-0887CFCD5555}" srcOrd="2" destOrd="0" presId="urn:microsoft.com/office/officeart/2005/8/layout/orgChart1"/>
    <dgm:cxn modelId="{6D65308A-E20C-42A1-B294-4E78EEDE071F}" type="presParOf" srcId="{F29BC708-532B-4B6E-8B93-56F67D8025F3}" destId="{85314F3A-3523-41A1-978C-2B260A261606}" srcOrd="3" destOrd="0" presId="urn:microsoft.com/office/officeart/2005/8/layout/orgChart1"/>
    <dgm:cxn modelId="{B8DDF2C6-18D3-4BA4-AD14-14733B4D9280}" type="presParOf" srcId="{85314F3A-3523-41A1-978C-2B260A261606}" destId="{0FCB36D3-3FC7-4BFA-B96E-9775FF651606}" srcOrd="0" destOrd="0" presId="urn:microsoft.com/office/officeart/2005/8/layout/orgChart1"/>
    <dgm:cxn modelId="{B911B95A-9624-443E-8768-E3638C5C76A9}" type="presParOf" srcId="{0FCB36D3-3FC7-4BFA-B96E-9775FF651606}" destId="{904A94DC-AA3A-4915-9F90-8BFC9ABBEDF4}" srcOrd="0" destOrd="0" presId="urn:microsoft.com/office/officeart/2005/8/layout/orgChart1"/>
    <dgm:cxn modelId="{340C3C30-D150-45EF-A498-18A40F9C2B0B}" type="presParOf" srcId="{0FCB36D3-3FC7-4BFA-B96E-9775FF651606}" destId="{CC4E19B4-7B37-44E1-8685-537CB5682229}" srcOrd="1" destOrd="0" presId="urn:microsoft.com/office/officeart/2005/8/layout/orgChart1"/>
    <dgm:cxn modelId="{E29DF5A6-BADC-4817-BC39-093A0F64C890}" type="presParOf" srcId="{85314F3A-3523-41A1-978C-2B260A261606}" destId="{2FFC35AB-C7C7-4730-8DC3-DFE77D0DD97F}" srcOrd="1" destOrd="0" presId="urn:microsoft.com/office/officeart/2005/8/layout/orgChart1"/>
    <dgm:cxn modelId="{B9CC5BF8-7695-465B-AD52-E8C814CFA2F2}" type="presParOf" srcId="{85314F3A-3523-41A1-978C-2B260A261606}" destId="{8E20B94C-33C2-47D3-8116-25FFF3EF3A9A}" srcOrd="2" destOrd="0" presId="urn:microsoft.com/office/officeart/2005/8/layout/orgChart1"/>
    <dgm:cxn modelId="{7232159E-E72B-42B0-93E7-E87F9B21FDD4}" type="presParOf" srcId="{F29BC708-532B-4B6E-8B93-56F67D8025F3}" destId="{F93C7144-6E75-4EE8-A2AD-BCD173CA935D}" srcOrd="4" destOrd="0" presId="urn:microsoft.com/office/officeart/2005/8/layout/orgChart1"/>
    <dgm:cxn modelId="{C2BE0E5B-A138-479A-A189-70EAE6763C42}" type="presParOf" srcId="{F29BC708-532B-4B6E-8B93-56F67D8025F3}" destId="{149503E4-8995-413F-AF16-D037AE4053EE}" srcOrd="5" destOrd="0" presId="urn:microsoft.com/office/officeart/2005/8/layout/orgChart1"/>
    <dgm:cxn modelId="{744F7FFB-BFC9-4249-8151-E291EB5072A2}" type="presParOf" srcId="{149503E4-8995-413F-AF16-D037AE4053EE}" destId="{05A2093D-D287-4C01-844C-DCCEF0A70A67}" srcOrd="0" destOrd="0" presId="urn:microsoft.com/office/officeart/2005/8/layout/orgChart1"/>
    <dgm:cxn modelId="{5AE4B44D-0387-4C3F-9C6A-8E5A785EB38E}" type="presParOf" srcId="{05A2093D-D287-4C01-844C-DCCEF0A70A67}" destId="{EAE6C2BC-6B30-4195-B663-D59C94EAE921}" srcOrd="0" destOrd="0" presId="urn:microsoft.com/office/officeart/2005/8/layout/orgChart1"/>
    <dgm:cxn modelId="{C0293CD4-324E-465B-B89F-1CCA5BFC8F87}" type="presParOf" srcId="{05A2093D-D287-4C01-844C-DCCEF0A70A67}" destId="{CBBE3704-8F2A-41EF-8A32-AC46DA6D9CAA}" srcOrd="1" destOrd="0" presId="urn:microsoft.com/office/officeart/2005/8/layout/orgChart1"/>
    <dgm:cxn modelId="{799E67B5-AA91-42D2-9551-5F768EF5352F}" type="presParOf" srcId="{149503E4-8995-413F-AF16-D037AE4053EE}" destId="{2172CDDE-C3D5-4DAA-824F-D63EC200CC40}" srcOrd="1" destOrd="0" presId="urn:microsoft.com/office/officeart/2005/8/layout/orgChart1"/>
    <dgm:cxn modelId="{4FA10C6A-99D3-464E-B675-F969AB66184D}" type="presParOf" srcId="{149503E4-8995-413F-AF16-D037AE4053EE}" destId="{99D6927D-74C1-4213-8DC4-ED33DAC2FA0E}" srcOrd="2" destOrd="0" presId="urn:microsoft.com/office/officeart/2005/8/layout/orgChart1"/>
    <dgm:cxn modelId="{7871A07C-F424-4BE9-ADDF-99D9995FFB13}" type="presParOf" srcId="{F29BC708-532B-4B6E-8B93-56F67D8025F3}" destId="{16309B90-02C1-4E25-8A4A-88644DA8D2C1}" srcOrd="6" destOrd="0" presId="urn:microsoft.com/office/officeart/2005/8/layout/orgChart1"/>
    <dgm:cxn modelId="{7A4AAAFB-237B-479C-9BBF-BCC83C9ABF34}" type="presParOf" srcId="{F29BC708-532B-4B6E-8B93-56F67D8025F3}" destId="{BE42280E-5908-45FF-9669-0A51DC686D4F}" srcOrd="7" destOrd="0" presId="urn:microsoft.com/office/officeart/2005/8/layout/orgChart1"/>
    <dgm:cxn modelId="{AF3E8F1F-55B1-4F90-A9B0-EC71740AC17D}" type="presParOf" srcId="{BE42280E-5908-45FF-9669-0A51DC686D4F}" destId="{FEAA7AD2-FB44-465D-8F4C-1F0782C318B0}" srcOrd="0" destOrd="0" presId="urn:microsoft.com/office/officeart/2005/8/layout/orgChart1"/>
    <dgm:cxn modelId="{79CA3876-A6F7-4171-A1FA-32B1AAED81D3}" type="presParOf" srcId="{FEAA7AD2-FB44-465D-8F4C-1F0782C318B0}" destId="{139BC1DC-2FCB-4659-A862-A6B866352259}" srcOrd="0" destOrd="0" presId="urn:microsoft.com/office/officeart/2005/8/layout/orgChart1"/>
    <dgm:cxn modelId="{2067B823-6A04-4440-BF45-E52234D109AF}" type="presParOf" srcId="{FEAA7AD2-FB44-465D-8F4C-1F0782C318B0}" destId="{0F669BAE-66B6-42E9-82E8-F44695323E29}" srcOrd="1" destOrd="0" presId="urn:microsoft.com/office/officeart/2005/8/layout/orgChart1"/>
    <dgm:cxn modelId="{41142FC0-5DEF-4634-8CAC-64FCD47D5406}" type="presParOf" srcId="{BE42280E-5908-45FF-9669-0A51DC686D4F}" destId="{4614CE83-DA43-4F21-9D4B-3A0E89414A07}" srcOrd="1" destOrd="0" presId="urn:microsoft.com/office/officeart/2005/8/layout/orgChart1"/>
    <dgm:cxn modelId="{F0B3AD9D-0D17-4C64-B501-21FD9825C513}" type="presParOf" srcId="{BE42280E-5908-45FF-9669-0A51DC686D4F}" destId="{B3EDFCC2-52F6-44EC-9CF0-420A2177B202}" srcOrd="2" destOrd="0" presId="urn:microsoft.com/office/officeart/2005/8/layout/orgChart1"/>
    <dgm:cxn modelId="{6BE0A6A4-EBA8-4D04-BC87-593EA3104CAA}" type="presParOf" srcId="{F29BC708-532B-4B6E-8B93-56F67D8025F3}" destId="{754BED2B-0F48-46C0-91F0-6AA693778F86}" srcOrd="8" destOrd="0" presId="urn:microsoft.com/office/officeart/2005/8/layout/orgChart1"/>
    <dgm:cxn modelId="{507C833A-18B4-4D3F-BAD1-297E50F0E44B}" type="presParOf" srcId="{F29BC708-532B-4B6E-8B93-56F67D8025F3}" destId="{FC321983-9283-4204-B0EB-37F3341DED21}" srcOrd="9" destOrd="0" presId="urn:microsoft.com/office/officeart/2005/8/layout/orgChart1"/>
    <dgm:cxn modelId="{C212F95D-5BA5-4C33-A606-4AEA11CE30EF}" type="presParOf" srcId="{FC321983-9283-4204-B0EB-37F3341DED21}" destId="{B91934B4-FB22-4EEA-9ECE-A79C24185BEC}" srcOrd="0" destOrd="0" presId="urn:microsoft.com/office/officeart/2005/8/layout/orgChart1"/>
    <dgm:cxn modelId="{481D5352-0115-4E39-AD88-29B7E58E9875}" type="presParOf" srcId="{B91934B4-FB22-4EEA-9ECE-A79C24185BEC}" destId="{12D24597-3A62-46D1-8A33-39B56A4EDD6B}" srcOrd="0" destOrd="0" presId="urn:microsoft.com/office/officeart/2005/8/layout/orgChart1"/>
    <dgm:cxn modelId="{F355811F-C45A-4762-B30A-F625044EBB61}" type="presParOf" srcId="{B91934B4-FB22-4EEA-9ECE-A79C24185BEC}" destId="{792EC407-F5A7-4323-8529-CB2FA69B0DF4}" srcOrd="1" destOrd="0" presId="urn:microsoft.com/office/officeart/2005/8/layout/orgChart1"/>
    <dgm:cxn modelId="{0AE07CBD-DADA-442A-9DC4-37164AB68E6F}" type="presParOf" srcId="{FC321983-9283-4204-B0EB-37F3341DED21}" destId="{E7A02C9E-4C3E-4976-A524-CB6F32E424DA}" srcOrd="1" destOrd="0" presId="urn:microsoft.com/office/officeart/2005/8/layout/orgChart1"/>
    <dgm:cxn modelId="{599B85F9-1AD0-4C6E-846F-37BF96D99EEE}" type="presParOf" srcId="{FC321983-9283-4204-B0EB-37F3341DED21}" destId="{F0C4F9E9-CBF8-493F-9908-6B9F9FA83184}" srcOrd="2" destOrd="0" presId="urn:microsoft.com/office/officeart/2005/8/layout/orgChart1"/>
    <dgm:cxn modelId="{20B9B064-AFDC-42A8-A052-682EE53436EE}" type="presParOf" srcId="{49436817-B6ED-47BD-9BD5-E2BEF44A15F8}" destId="{7EE76EEB-CD18-4BE7-BF50-37238F1286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BED2B-0F48-46C0-91F0-6AA693778F86}">
      <dsp:nvSpPr>
        <dsp:cNvPr id="0" name=""/>
        <dsp:cNvSpPr/>
      </dsp:nvSpPr>
      <dsp:spPr>
        <a:xfrm>
          <a:off x="4114800" y="2434956"/>
          <a:ext cx="3409628" cy="295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8"/>
              </a:lnTo>
              <a:lnTo>
                <a:pt x="3409628" y="147938"/>
              </a:lnTo>
              <a:lnTo>
                <a:pt x="3409628" y="295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309B90-02C1-4E25-8A4A-88644DA8D2C1}">
      <dsp:nvSpPr>
        <dsp:cNvPr id="0" name=""/>
        <dsp:cNvSpPr/>
      </dsp:nvSpPr>
      <dsp:spPr>
        <a:xfrm>
          <a:off x="4114800" y="2434956"/>
          <a:ext cx="1704814" cy="295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38"/>
              </a:lnTo>
              <a:lnTo>
                <a:pt x="1704814" y="147938"/>
              </a:lnTo>
              <a:lnTo>
                <a:pt x="1704814" y="295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3C7144-6E75-4EE8-A2AD-BCD173CA935D}">
      <dsp:nvSpPr>
        <dsp:cNvPr id="0" name=""/>
        <dsp:cNvSpPr/>
      </dsp:nvSpPr>
      <dsp:spPr>
        <a:xfrm>
          <a:off x="4069080" y="2434956"/>
          <a:ext cx="91440" cy="2958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2DD6F-C339-481B-8A32-0887CFCD5555}">
      <dsp:nvSpPr>
        <dsp:cNvPr id="0" name=""/>
        <dsp:cNvSpPr/>
      </dsp:nvSpPr>
      <dsp:spPr>
        <a:xfrm>
          <a:off x="2409985" y="2434956"/>
          <a:ext cx="1704814" cy="295876"/>
        </a:xfrm>
        <a:custGeom>
          <a:avLst/>
          <a:gdLst/>
          <a:ahLst/>
          <a:cxnLst/>
          <a:rect l="0" t="0" r="0" b="0"/>
          <a:pathLst>
            <a:path>
              <a:moveTo>
                <a:pt x="1704814" y="0"/>
              </a:moveTo>
              <a:lnTo>
                <a:pt x="1704814" y="147938"/>
              </a:lnTo>
              <a:lnTo>
                <a:pt x="0" y="147938"/>
              </a:lnTo>
              <a:lnTo>
                <a:pt x="0" y="2958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69AAC3-AC73-470D-AC0F-D9612351091A}">
      <dsp:nvSpPr>
        <dsp:cNvPr id="0" name=""/>
        <dsp:cNvSpPr/>
      </dsp:nvSpPr>
      <dsp:spPr>
        <a:xfrm>
          <a:off x="761670" y="2434956"/>
          <a:ext cx="3353129" cy="229339"/>
        </a:xfrm>
        <a:custGeom>
          <a:avLst/>
          <a:gdLst/>
          <a:ahLst/>
          <a:cxnLst/>
          <a:rect l="0" t="0" r="0" b="0"/>
          <a:pathLst>
            <a:path>
              <a:moveTo>
                <a:pt x="3353129" y="0"/>
              </a:moveTo>
              <a:lnTo>
                <a:pt x="3353129" y="81401"/>
              </a:lnTo>
              <a:lnTo>
                <a:pt x="0" y="81401"/>
              </a:lnTo>
              <a:lnTo>
                <a:pt x="0" y="2293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D6A72E-0E98-4ACC-97AC-A92FE61B75D7}">
      <dsp:nvSpPr>
        <dsp:cNvPr id="0" name=""/>
        <dsp:cNvSpPr/>
      </dsp:nvSpPr>
      <dsp:spPr>
        <a:xfrm>
          <a:off x="2771801" y="205481"/>
          <a:ext cx="2685997" cy="22294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EĞİTİM PROGRAMI</a:t>
          </a:r>
          <a:endParaRPr lang="tr-TR" sz="3600" b="1" kern="1200" dirty="0"/>
        </a:p>
      </dsp:txBody>
      <dsp:txXfrm>
        <a:off x="2771801" y="205481"/>
        <a:ext cx="2685997" cy="2229474"/>
      </dsp:txXfrm>
    </dsp:sp>
    <dsp:sp modelId="{90AA100D-947E-4827-BD55-4CDFD3E46791}">
      <dsp:nvSpPr>
        <dsp:cNvPr id="0" name=""/>
        <dsp:cNvSpPr/>
      </dsp:nvSpPr>
      <dsp:spPr>
        <a:xfrm>
          <a:off x="57201" y="2664295"/>
          <a:ext cx="1408937" cy="1672197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Neden? Niçin? AMAÇ_HEDEFLER</a:t>
          </a:r>
          <a:endParaRPr lang="tr-TR" sz="1500" kern="1200" dirty="0"/>
        </a:p>
      </dsp:txBody>
      <dsp:txXfrm>
        <a:off x="57201" y="2664295"/>
        <a:ext cx="1408937" cy="1672197"/>
      </dsp:txXfrm>
    </dsp:sp>
    <dsp:sp modelId="{904A94DC-AA3A-4915-9F90-8BFC9ABBEDF4}">
      <dsp:nvSpPr>
        <dsp:cNvPr id="0" name=""/>
        <dsp:cNvSpPr/>
      </dsp:nvSpPr>
      <dsp:spPr>
        <a:xfrm>
          <a:off x="1705517" y="2730832"/>
          <a:ext cx="1408937" cy="1610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Ne? Neler?Hangi sıra ile? İÇERİK</a:t>
          </a:r>
          <a:endParaRPr lang="tr-TR" sz="1500" kern="1200" dirty="0"/>
        </a:p>
      </dsp:txBody>
      <dsp:txXfrm>
        <a:off x="1705517" y="2730832"/>
        <a:ext cx="1408937" cy="1610732"/>
      </dsp:txXfrm>
    </dsp:sp>
    <dsp:sp modelId="{EAE6C2BC-6B30-4195-B663-D59C94EAE921}">
      <dsp:nvSpPr>
        <dsp:cNvPr id="0" name=""/>
        <dsp:cNvSpPr/>
      </dsp:nvSpPr>
      <dsp:spPr>
        <a:xfrm>
          <a:off x="3410331" y="2730832"/>
          <a:ext cx="1408937" cy="1610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Nasıl?Ne ile? YÖNTEM ARAÇ</a:t>
          </a:r>
          <a:endParaRPr lang="tr-TR" sz="1500" kern="1200" dirty="0"/>
        </a:p>
      </dsp:txBody>
      <dsp:txXfrm>
        <a:off x="3410331" y="2730832"/>
        <a:ext cx="1408937" cy="1610732"/>
      </dsp:txXfrm>
    </dsp:sp>
    <dsp:sp modelId="{139BC1DC-2FCB-4659-A862-A6B866352259}">
      <dsp:nvSpPr>
        <dsp:cNvPr id="0" name=""/>
        <dsp:cNvSpPr/>
      </dsp:nvSpPr>
      <dsp:spPr>
        <a:xfrm>
          <a:off x="5115145" y="2730832"/>
          <a:ext cx="1408937" cy="16003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Ne zaman?Nerede? SÜRE ORTAM</a:t>
          </a:r>
          <a:endParaRPr lang="tr-TR" sz="1500" kern="1200" dirty="0"/>
        </a:p>
      </dsp:txBody>
      <dsp:txXfrm>
        <a:off x="5115145" y="2730832"/>
        <a:ext cx="1408937" cy="1600313"/>
      </dsp:txXfrm>
    </dsp:sp>
    <dsp:sp modelId="{12D24597-3A62-46D1-8A33-39B56A4EDD6B}">
      <dsp:nvSpPr>
        <dsp:cNvPr id="0" name=""/>
        <dsp:cNvSpPr/>
      </dsp:nvSpPr>
      <dsp:spPr>
        <a:xfrm>
          <a:off x="6819959" y="2730832"/>
          <a:ext cx="1408937" cy="15829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Ne kadar? Ne Derece? DEĞERLENDİRME</a:t>
          </a:r>
          <a:endParaRPr lang="tr-TR" sz="1500" kern="1200" dirty="0"/>
        </a:p>
      </dsp:txBody>
      <dsp:txXfrm>
        <a:off x="6819959" y="2730832"/>
        <a:ext cx="1408937" cy="1582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87D65-DFE0-4EA9-9D14-76C017740165}" type="datetimeFigureOut">
              <a:rPr lang="tr-TR" smtClean="0"/>
              <a:t>18.10.2023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DCDDF-A06F-4A46-8BE0-87F73DB91A8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tr-TR" sz="1200" b="0" i="0" u="none" strike="noStrike" baseline="0" dirty="0" smtClean="0">
                <a:latin typeface="TimesNewRomanPSMT"/>
              </a:rPr>
              <a:t>Amaca ulaşmak için hedeflerin başarılması önemlidir. Karar verilen hedefe ulaşılması uygun eğitim sonucu gerçekleşir.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DCDDF-A06F-4A46-8BE0-87F73DB91A8F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593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 tür sorulara, hedeflerin "koşullar" bileşeni cevap verir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DCDDF-A06F-4A46-8BE0-87F73DB91A8F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/>
              <a:t>EĞİTİMİN PLANLANMASI</a:t>
            </a:r>
            <a:endParaRPr lang="tr-TR" sz="54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2232248"/>
          </a:xfrm>
        </p:spPr>
        <p:txBody>
          <a:bodyPr>
            <a:normAutofit fontScale="92500" lnSpcReduction="10000"/>
          </a:bodyPr>
          <a:lstStyle/>
          <a:p>
            <a:endParaRPr lang="tr-TR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Ankara Üniversitesi</a:t>
            </a:r>
          </a:p>
          <a:p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Hemşirelik Fakültesi</a:t>
            </a:r>
          </a:p>
          <a:p>
            <a:r>
              <a:rPr lang="tr-TR" sz="2800" smtClean="0">
                <a:solidFill>
                  <a:schemeClr val="accent5">
                    <a:lumMod val="75000"/>
                  </a:schemeClr>
                </a:solidFill>
              </a:rPr>
              <a:t>2023-2024 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Bahar Dönemi</a:t>
            </a:r>
            <a:endParaRPr lang="tr-TR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Özel hedefler; </a:t>
            </a:r>
          </a:p>
          <a:p>
            <a:pPr lvl="1"/>
            <a:r>
              <a:rPr lang="tr-TR" dirty="0" smtClean="0"/>
              <a:t>Öğrenene kazandırılması uygun görülen özellikler ve bir disiplin ya da bir çalışma alanı için hazırlanmış olan hedeflerdir. </a:t>
            </a:r>
          </a:p>
          <a:p>
            <a:pPr lvl="1"/>
            <a:r>
              <a:rPr lang="tr-TR" dirty="0" smtClean="0"/>
              <a:t>“Dili etkili ve doğru kullanabilme, matematikte dört işlem gerektiren problemleri çözebilme, basit fen deneylerini yapabilme vb.”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Amaç ve Hedef Geliştirme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Amaç, </a:t>
            </a:r>
            <a:r>
              <a:rPr lang="tr-TR" dirty="0" smtClean="0"/>
              <a:t>öğretme ve öğrenme süreci sonunda neyin başarıldığına dair en son veridir. </a:t>
            </a:r>
          </a:p>
          <a:p>
            <a:r>
              <a:rPr lang="tr-TR" dirty="0" smtClean="0"/>
              <a:t>Amaçlar daha </a:t>
            </a:r>
            <a:r>
              <a:rPr lang="tr-TR" dirty="0" smtClean="0">
                <a:solidFill>
                  <a:srgbClr val="FF0000"/>
                </a:solidFill>
              </a:rPr>
              <a:t>genel ve evrenseldir</a:t>
            </a:r>
            <a:r>
              <a:rPr lang="tr-TR" dirty="0" smtClean="0"/>
              <a:t>, hem öğreten hem de öğrenen için </a:t>
            </a:r>
            <a:r>
              <a:rPr lang="tr-TR" dirty="0" smtClean="0">
                <a:solidFill>
                  <a:srgbClr val="FF0000"/>
                </a:solidFill>
              </a:rPr>
              <a:t>uzun vadeli hedeflerdir.</a:t>
            </a:r>
          </a:p>
          <a:p>
            <a:r>
              <a:rPr lang="tr-TR" dirty="0" smtClean="0"/>
              <a:t>Amaçlar, ayda veya haftada gerçekçi olarak başarılabilmesi istenen öğrenmenin sonucudur.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Hedef ise, </a:t>
            </a:r>
            <a:r>
              <a:rPr lang="tr-TR" dirty="0" smtClean="0"/>
              <a:t>amaçların tersine </a:t>
            </a:r>
            <a:r>
              <a:rPr lang="tr-TR" dirty="0" smtClean="0">
                <a:solidFill>
                  <a:srgbClr val="FF0000"/>
                </a:solidFill>
              </a:rPr>
              <a:t>özel ve tek boyutlu </a:t>
            </a:r>
            <a:r>
              <a:rPr lang="tr-TR" dirty="0" smtClean="0"/>
              <a:t>davranıştır. </a:t>
            </a:r>
          </a:p>
          <a:p>
            <a:r>
              <a:rPr lang="tr-TR" dirty="0" smtClean="0"/>
              <a:t>Hedefler, </a:t>
            </a:r>
            <a:r>
              <a:rPr lang="tr-TR" dirty="0" smtClean="0">
                <a:solidFill>
                  <a:srgbClr val="FF0000"/>
                </a:solidFill>
              </a:rPr>
              <a:t>belirli bir derse veya konuya ilişkin istendik öğrenme</a:t>
            </a:r>
            <a:r>
              <a:rPr lang="tr-TR" dirty="0" smtClean="0"/>
              <a:t>nin kapsamlı ve ayrıntılı olarak ifade edilmesidir.</a:t>
            </a:r>
          </a:p>
          <a:p>
            <a:r>
              <a:rPr lang="tr-TR" dirty="0" smtClean="0"/>
              <a:t>Hedefler genel amaca ulaşmak için yapılan </a:t>
            </a:r>
            <a:r>
              <a:rPr lang="tr-TR" dirty="0" smtClean="0">
                <a:solidFill>
                  <a:srgbClr val="FF0000"/>
                </a:solidFill>
              </a:rPr>
              <a:t>kısa vadeli davranıştır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Hedefler, öğrenen kişinin bir öğrenme etkinliğine sonucunda neyi başarabileceğini belirler.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Hedefler amaçlardan kaynaklanır ve amaçla ilgili ve tutarlı olmalıdır.</a:t>
            </a:r>
          </a:p>
          <a:p>
            <a:r>
              <a:rPr lang="tr-TR" dirty="0" smtClean="0"/>
              <a:t>Amaçlar ve hedefler bir haritada yön tarif etmek gibidir.</a:t>
            </a:r>
          </a:p>
          <a:p>
            <a:pPr lvl="1"/>
            <a:r>
              <a:rPr lang="tr-TR" i="1" dirty="0" smtClean="0"/>
              <a:t>“amaç diyabetli bir hastanın diyabetle nasıl başa çıkabileceğini öğrenmesi ise, bu amaca ulaşmak için, hemşire ve hasta tarafından karar verilen davranış değişikliklerini belirlemek gerekir. Bunun için hedefler belirtilmelidir. Örneğin; tedavi, </a:t>
            </a:r>
            <a:r>
              <a:rPr lang="tr-TR" i="1" dirty="0" err="1" smtClean="0"/>
              <a:t>insülin</a:t>
            </a:r>
            <a:r>
              <a:rPr lang="tr-TR" i="1" dirty="0" smtClean="0"/>
              <a:t> uygulaması, stresle başa çıkma, kan şekeri ölçümü, vb.”</a:t>
            </a:r>
            <a:endParaRPr lang="tr-TR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Öğretme-öğrenme sürecinin başarılı olması, amaçların ve hedeflerin belirlenmesi </a:t>
            </a:r>
            <a:r>
              <a:rPr lang="tr-TR" dirty="0" smtClean="0">
                <a:solidFill>
                  <a:srgbClr val="FF0000"/>
                </a:solidFill>
              </a:rPr>
              <a:t>hem eğitimcinin hem de öğrenenin ortak kararına </a:t>
            </a:r>
            <a:r>
              <a:rPr lang="tr-TR" dirty="0" smtClean="0"/>
              <a:t>bağlıdır. </a:t>
            </a:r>
          </a:p>
          <a:p>
            <a:r>
              <a:rPr lang="tr-TR" dirty="0" smtClean="0"/>
              <a:t>Her iki taraf da </a:t>
            </a:r>
            <a:r>
              <a:rPr lang="tr-TR" dirty="0" smtClean="0">
                <a:solidFill>
                  <a:srgbClr val="FF0000"/>
                </a:solidFill>
              </a:rPr>
              <a:t>karar verme sürecinde etkin olmalı</a:t>
            </a:r>
            <a:r>
              <a:rPr lang="tr-TR" dirty="0" smtClean="0"/>
              <a:t>dır. </a:t>
            </a:r>
          </a:p>
          <a:p>
            <a:r>
              <a:rPr lang="tr-TR" dirty="0" smtClean="0"/>
              <a:t>Öğrenen kişinin, amaç ve hedeflerin belirlenmesi sürecinin içinde yer alması son derece önemlidir.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Hedef yazmak niçin önemlidir?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Birincisi, eğitimin en önemli yönlendiricisi hedeflerdir. </a:t>
            </a:r>
          </a:p>
          <a:p>
            <a:pPr lvl="1"/>
            <a:r>
              <a:rPr lang="tr-TR" dirty="0" smtClean="0"/>
              <a:t>Örneğin, bir dersin hedefi </a:t>
            </a:r>
            <a:r>
              <a:rPr lang="tr-TR" dirty="0" err="1" smtClean="0"/>
              <a:t>psikomotor</a:t>
            </a:r>
            <a:r>
              <a:rPr lang="tr-TR" dirty="0" smtClean="0"/>
              <a:t> bir becerinin kazandırılması olduğunda öğretim, uygulama etkinliklerini içerecektir.</a:t>
            </a:r>
          </a:p>
          <a:p>
            <a:r>
              <a:rPr lang="tr-TR" dirty="0" smtClean="0"/>
              <a:t>İkincisi, diğer önemli gerekçesi, değerlendirme süreciyle ilgilidir. </a:t>
            </a:r>
            <a:r>
              <a:rPr lang="tr-TR" dirty="0" smtClean="0">
                <a:solidFill>
                  <a:srgbClr val="FF0000"/>
                </a:solidFill>
              </a:rPr>
              <a:t>Neyin öğretilmek istendiği </a:t>
            </a:r>
            <a:r>
              <a:rPr lang="tr-TR" dirty="0" smtClean="0"/>
              <a:t>bilinmediği takdirde, öğrenenlerin istendik öğrenmeyi kazanıp kazanmadıkları bilinemez ve değerlendirme yapılamaz.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Hedeflerin hazırlanmasının diğer yararları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Eğitimin, </a:t>
            </a:r>
            <a:r>
              <a:rPr lang="tr-TR" dirty="0" smtClean="0">
                <a:solidFill>
                  <a:srgbClr val="FF0000"/>
                </a:solidFill>
              </a:rPr>
              <a:t>öğrenen merkezli </a:t>
            </a:r>
            <a:r>
              <a:rPr lang="tr-TR" dirty="0" smtClean="0"/>
              <a:t>olmasını sağlar.</a:t>
            </a:r>
          </a:p>
          <a:p>
            <a:r>
              <a:rPr lang="tr-TR" dirty="0" smtClean="0"/>
              <a:t>Eğitimci, </a:t>
            </a:r>
            <a:r>
              <a:rPr lang="tr-TR" dirty="0" smtClean="0">
                <a:solidFill>
                  <a:srgbClr val="FF0000"/>
                </a:solidFill>
              </a:rPr>
              <a:t>içerik dışına çıkmaz</a:t>
            </a:r>
            <a:r>
              <a:rPr lang="tr-TR" dirty="0" smtClean="0"/>
              <a:t>.</a:t>
            </a:r>
          </a:p>
          <a:p>
            <a:r>
              <a:rPr lang="tr-TR" dirty="0" smtClean="0"/>
              <a:t>Eğitimcinin kendini ve kendini motive eden şeyleri sorgulamasını sağlar.</a:t>
            </a:r>
          </a:p>
          <a:p>
            <a:r>
              <a:rPr lang="tr-TR" dirty="0" smtClean="0"/>
              <a:t>Özel durumdaki </a:t>
            </a:r>
            <a:r>
              <a:rPr lang="tr-TR" dirty="0" smtClean="0">
                <a:solidFill>
                  <a:srgbClr val="FF0000"/>
                </a:solidFill>
              </a:rPr>
              <a:t>öğrenenlerin şartlarına ve ihtiyaçlarına göre eğitim </a:t>
            </a:r>
            <a:r>
              <a:rPr lang="tr-TR" dirty="0" smtClean="0"/>
              <a:t>yapılabilir.</a:t>
            </a:r>
          </a:p>
          <a:p>
            <a:r>
              <a:rPr lang="tr-TR" dirty="0" smtClean="0"/>
              <a:t> Öğrenenlerin çalışmalarını ve aktivitelerini amacı başarmaya yönelik olarak organize etmelerini sağlar.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Hedeflerin hazırlanmasının diğer yararları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Dikkati, ne öğretildi sorusundan ziyade öğrenenler öğrenme sürecini tamamlandığında </a:t>
            </a:r>
            <a:r>
              <a:rPr lang="tr-TR" dirty="0" smtClean="0">
                <a:solidFill>
                  <a:srgbClr val="FF0000"/>
                </a:solidFill>
              </a:rPr>
              <a:t>ne kadar yol kat etti </a:t>
            </a:r>
            <a:r>
              <a:rPr lang="tr-TR" dirty="0" smtClean="0"/>
              <a:t>sorusuna odaklar.</a:t>
            </a:r>
          </a:p>
          <a:p>
            <a:r>
              <a:rPr lang="tr-TR" dirty="0" smtClean="0"/>
              <a:t>Eğitimin </a:t>
            </a:r>
            <a:r>
              <a:rPr lang="tr-TR" dirty="0" smtClean="0">
                <a:solidFill>
                  <a:srgbClr val="FF0000"/>
                </a:solidFill>
              </a:rPr>
              <a:t>içeriği, metodu, materyaller için te</a:t>
            </a:r>
            <a:r>
              <a:rPr lang="tr-TR" dirty="0" smtClean="0"/>
              <a:t>mel sağlar.</a:t>
            </a:r>
          </a:p>
          <a:p>
            <a:r>
              <a:rPr lang="tr-TR" dirty="0" smtClean="0"/>
              <a:t> Öğrenen ve eğitimcinin </a:t>
            </a:r>
            <a:r>
              <a:rPr lang="tr-TR" dirty="0" smtClean="0">
                <a:solidFill>
                  <a:srgbClr val="FF0000"/>
                </a:solidFill>
              </a:rPr>
              <a:t>uzun ve kısa süreçte nelerin başarılacağını </a:t>
            </a:r>
            <a:r>
              <a:rPr lang="tr-TR" dirty="0" smtClean="0"/>
              <a:t>özümsemelerini sağlar.</a:t>
            </a:r>
          </a:p>
          <a:p>
            <a:r>
              <a:rPr lang="tr-TR" dirty="0" smtClean="0"/>
              <a:t>Eğitimcinin öğretim için </a:t>
            </a:r>
            <a:r>
              <a:rPr lang="tr-TR" dirty="0" smtClean="0">
                <a:solidFill>
                  <a:srgbClr val="FF0000"/>
                </a:solidFill>
              </a:rPr>
              <a:t>gerekli süreyi</a:t>
            </a:r>
            <a:r>
              <a:rPr lang="tr-TR" dirty="0" smtClean="0"/>
              <a:t>, öğrenenin </a:t>
            </a:r>
            <a:r>
              <a:rPr lang="tr-TR" dirty="0" smtClean="0">
                <a:solidFill>
                  <a:srgbClr val="FF0000"/>
                </a:solidFill>
              </a:rPr>
              <a:t>en iyi nasıl öğreneceğine</a:t>
            </a:r>
            <a:r>
              <a:rPr lang="tr-TR" dirty="0" smtClean="0"/>
              <a:t> dair ipuçlarını, </a:t>
            </a:r>
            <a:r>
              <a:rPr lang="tr-TR" dirty="0" smtClean="0">
                <a:solidFill>
                  <a:srgbClr val="FF0000"/>
                </a:solidFill>
              </a:rPr>
              <a:t>hangi öğretim metodunun </a:t>
            </a:r>
            <a:r>
              <a:rPr lang="tr-TR" dirty="0" smtClean="0"/>
              <a:t>en etkili olduğunu, öğrenenin gelişmesini </a:t>
            </a:r>
            <a:r>
              <a:rPr lang="tr-TR" dirty="0" smtClean="0">
                <a:solidFill>
                  <a:srgbClr val="FF0000"/>
                </a:solidFill>
              </a:rPr>
              <a:t>en iyi nasıl değerlendirebileceğini </a:t>
            </a:r>
            <a:r>
              <a:rPr lang="tr-TR" dirty="0" smtClean="0"/>
              <a:t>anlamasını sağlar.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Hedeflerin Taşıması Gereken Nitelikler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Hedefler, eğitimcinin değil, </a:t>
            </a:r>
            <a:r>
              <a:rPr lang="tr-TR" b="1" dirty="0" smtClean="0"/>
              <a:t>öğrenenin neler yapması gerektiğini ifade etmelidir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“öğrenen merkezli olmalı”</a:t>
            </a:r>
          </a:p>
          <a:p>
            <a:r>
              <a:rPr lang="tr-TR" dirty="0" smtClean="0"/>
              <a:t>Hedef, </a:t>
            </a:r>
            <a:r>
              <a:rPr lang="tr-TR" dirty="0" smtClean="0">
                <a:solidFill>
                  <a:srgbClr val="FF0000"/>
                </a:solidFill>
              </a:rPr>
              <a:t>öğrenenlerin kazanacağı davranışları gösteren bir eylemle ifade </a:t>
            </a:r>
            <a:r>
              <a:rPr lang="tr-TR" dirty="0" smtClean="0"/>
              <a:t>edilmelidir.</a:t>
            </a:r>
          </a:p>
          <a:p>
            <a:r>
              <a:rPr lang="tr-TR" dirty="0" smtClean="0"/>
              <a:t>Hedefler açık ve anlaşılır şekilde yazılmalıdır. Hedefler, farklı yorumlara olanak vermemelidir.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Hedefler </a:t>
            </a:r>
            <a:r>
              <a:rPr lang="tr-TR" dirty="0" smtClean="0">
                <a:solidFill>
                  <a:srgbClr val="FF0000"/>
                </a:solidFill>
              </a:rPr>
              <a:t>gerçekçi ve ulaşılabilir </a:t>
            </a:r>
            <a:r>
              <a:rPr lang="tr-TR" dirty="0" smtClean="0"/>
              <a:t>olmalıdır.</a:t>
            </a:r>
          </a:p>
          <a:p>
            <a:r>
              <a:rPr lang="tr-TR" dirty="0" smtClean="0"/>
              <a:t>Öğrenen tarafından yapılıp yapılmadığının anlaşılması için </a:t>
            </a:r>
            <a:r>
              <a:rPr lang="tr-TR" dirty="0" smtClean="0">
                <a:solidFill>
                  <a:srgbClr val="FF0000"/>
                </a:solidFill>
              </a:rPr>
              <a:t>hedefler gözlemlenebilir ve ölçülebilir </a:t>
            </a:r>
            <a:r>
              <a:rPr lang="tr-TR" dirty="0" smtClean="0"/>
              <a:t>olmalıdır.</a:t>
            </a:r>
          </a:p>
          <a:p>
            <a:r>
              <a:rPr lang="tr-TR" dirty="0" smtClean="0"/>
              <a:t>Hedefler, </a:t>
            </a:r>
            <a:r>
              <a:rPr lang="tr-TR" dirty="0" smtClean="0">
                <a:solidFill>
                  <a:srgbClr val="FF0000"/>
                </a:solidFill>
              </a:rPr>
              <a:t>davranışın ne zaman veya hangi şartlarda/ durumda görüleceğini </a:t>
            </a:r>
            <a:r>
              <a:rPr lang="tr-TR" dirty="0" smtClean="0"/>
              <a:t>belirtmelidir.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Eğitim ihtiyacı belirledik.</a:t>
            </a:r>
          </a:p>
          <a:p>
            <a:r>
              <a:rPr lang="tr-TR" dirty="0" smtClean="0"/>
              <a:t>Bundan sonra hangi adımları izleyeceğiz?</a:t>
            </a:r>
          </a:p>
          <a:p>
            <a:r>
              <a:rPr lang="tr-TR" dirty="0" smtClean="0"/>
              <a:t>Eğitim sırasında veya bittikten sonra “keşke şunları da yapsaydım” dememek için,</a:t>
            </a:r>
          </a:p>
          <a:p>
            <a:r>
              <a:rPr lang="tr-TR" dirty="0" smtClean="0"/>
              <a:t>Bir </a:t>
            </a:r>
            <a:r>
              <a:rPr lang="tr-TR" b="1" dirty="0" smtClean="0"/>
              <a:t>eğitimin planlanmasında </a:t>
            </a:r>
            <a:r>
              <a:rPr lang="tr-TR" dirty="0" smtClean="0"/>
              <a:t>izlenecek aşamalara geçiş yapalım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Hedefler, öğrenme sürecine ve içeriğe değil, </a:t>
            </a:r>
            <a:r>
              <a:rPr lang="tr-TR" dirty="0" smtClean="0">
                <a:solidFill>
                  <a:srgbClr val="FF0000"/>
                </a:solidFill>
              </a:rPr>
              <a:t>öğrenme ürününe dönük </a:t>
            </a:r>
            <a:r>
              <a:rPr lang="tr-TR" dirty="0" smtClean="0"/>
              <a:t>olmalıdır.</a:t>
            </a:r>
          </a:p>
          <a:p>
            <a:r>
              <a:rPr lang="tr-TR" dirty="0" smtClean="0"/>
              <a:t>Konu başlıkları hedef olamaz, çünkü bu tür anlatımlar davranışa dönüştürülemez.</a:t>
            </a:r>
          </a:p>
          <a:p>
            <a:r>
              <a:rPr lang="tr-TR" b="1" dirty="0" smtClean="0"/>
              <a:t>Hedefler eğitim sonunda öğrenenin ne yapacağını göstermelidir.</a:t>
            </a:r>
          </a:p>
          <a:p>
            <a:r>
              <a:rPr lang="tr-TR" dirty="0" smtClean="0"/>
              <a:t>Hedef, kapsamlı ve aynı zamanda sınırlı olmalıdır.</a:t>
            </a:r>
          </a:p>
          <a:p>
            <a:pPr lvl="1"/>
            <a:r>
              <a:rPr lang="tr-TR" dirty="0" smtClean="0"/>
              <a:t>Bir hedef bir öğrenme ürününü kapsamalıdır. </a:t>
            </a:r>
          </a:p>
          <a:p>
            <a:pPr lvl="1"/>
            <a:r>
              <a:rPr lang="tr-TR" dirty="0" smtClean="0"/>
              <a:t>"Duygu ve düşüncelerini </a:t>
            </a:r>
            <a:r>
              <a:rPr lang="tr-TR" dirty="0" smtClean="0">
                <a:solidFill>
                  <a:srgbClr val="FF0000"/>
                </a:solidFill>
              </a:rPr>
              <a:t>yazılı ve sözlü </a:t>
            </a:r>
            <a:r>
              <a:rPr lang="tr-TR" dirty="0" smtClean="0"/>
              <a:t>olarak anlatabilme“ ifadesi kapsamlıdır ancak tek bir öğrenme ürününü dile getirmemektedir.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Hedefler, </a:t>
            </a:r>
            <a:r>
              <a:rPr lang="tr-TR" b="1" dirty="0" smtClean="0"/>
              <a:t>tamamlayıcı</a:t>
            </a:r>
            <a:r>
              <a:rPr lang="tr-TR" dirty="0" smtClean="0"/>
              <a:t> yani bitişik olmalıdır. </a:t>
            </a:r>
          </a:p>
          <a:p>
            <a:pPr lvl="1"/>
            <a:r>
              <a:rPr lang="tr-TR" dirty="0" smtClean="0"/>
              <a:t>Bir hedefin kapsamı diğer hedef ya da hedeflerin kapsamına girmemeli ancak onu tamamlar nitelikte olmalıdır.</a:t>
            </a:r>
          </a:p>
          <a:p>
            <a:r>
              <a:rPr lang="tr-TR" dirty="0" smtClean="0"/>
              <a:t>Hedefler </a:t>
            </a:r>
            <a:r>
              <a:rPr lang="tr-TR" b="1" dirty="0" smtClean="0"/>
              <a:t>birbirlerini destekler nitelikte </a:t>
            </a:r>
            <a:r>
              <a:rPr lang="tr-TR" dirty="0" smtClean="0"/>
              <a:t>olmalıdır. </a:t>
            </a:r>
          </a:p>
          <a:p>
            <a:pPr lvl="1"/>
            <a:r>
              <a:rPr lang="tr-TR" dirty="0" smtClean="0"/>
              <a:t>Bir derste belirlenen hedefler diğer derslerdeki hedeflerle çelişir nitelikte olmamalıdır.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Hedefler </a:t>
            </a:r>
            <a:r>
              <a:rPr lang="tr-TR" dirty="0" smtClean="0">
                <a:solidFill>
                  <a:srgbClr val="FF0000"/>
                </a:solidFill>
              </a:rPr>
              <a:t>hangi alanla ilgili</a:t>
            </a:r>
            <a:r>
              <a:rPr lang="tr-TR" dirty="0" smtClean="0"/>
              <a:t> yazılıyorsa, o alanın </a:t>
            </a:r>
            <a:r>
              <a:rPr lang="tr-TR" dirty="0" smtClean="0">
                <a:solidFill>
                  <a:srgbClr val="FF0000"/>
                </a:solidFill>
              </a:rPr>
              <a:t>niteliklerine ve basamaklarına </a:t>
            </a:r>
            <a:r>
              <a:rPr lang="tr-TR" dirty="0" smtClean="0"/>
              <a:t>uygun olmalıdır.</a:t>
            </a:r>
          </a:p>
          <a:p>
            <a:pPr lvl="1"/>
            <a:r>
              <a:rPr lang="tr-TR" dirty="0" smtClean="0"/>
              <a:t>Bilişsel özellikleri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bilişsel alana, </a:t>
            </a:r>
          </a:p>
          <a:p>
            <a:pPr lvl="1"/>
            <a:r>
              <a:rPr lang="tr-TR" dirty="0" smtClean="0"/>
              <a:t>Devinişsel özellikleri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devinişsel</a:t>
            </a:r>
            <a:r>
              <a:rPr lang="tr-TR" dirty="0" smtClean="0"/>
              <a:t> alana, </a:t>
            </a:r>
          </a:p>
          <a:p>
            <a:pPr lvl="1"/>
            <a:r>
              <a:rPr lang="tr-TR" dirty="0" smtClean="0"/>
              <a:t>Duyuşsal özellikleri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 smtClean="0"/>
              <a:t>duyuşsal</a:t>
            </a:r>
            <a:r>
              <a:rPr lang="tr-TR" dirty="0" smtClean="0"/>
              <a:t> alana giren hedef ifadeleri ile belirtilmelidir.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Hedefler taksonomisi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8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0895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Bilişsel</a:t>
                      </a:r>
                      <a:r>
                        <a:rPr lang="tr-TR" sz="2800" baseline="0" dirty="0" smtClean="0"/>
                        <a:t> alan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Duyuşsal alan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Psikomotor</a:t>
                      </a:r>
                      <a:r>
                        <a:rPr lang="tr-TR" sz="2800" baseline="0" dirty="0" smtClean="0"/>
                        <a:t> alan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145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Bilgi</a:t>
                      </a:r>
                    </a:p>
                    <a:p>
                      <a:r>
                        <a:rPr lang="tr-TR" sz="2800" dirty="0" smtClean="0"/>
                        <a:t>Kavrama</a:t>
                      </a:r>
                    </a:p>
                    <a:p>
                      <a:r>
                        <a:rPr lang="tr-TR" sz="2800" dirty="0" smtClean="0"/>
                        <a:t>Uygulama</a:t>
                      </a:r>
                    </a:p>
                    <a:p>
                      <a:r>
                        <a:rPr lang="tr-TR" sz="2800" dirty="0" smtClean="0"/>
                        <a:t>Analiz</a:t>
                      </a:r>
                    </a:p>
                    <a:p>
                      <a:r>
                        <a:rPr lang="tr-TR" sz="2800" dirty="0" smtClean="0"/>
                        <a:t>Sentez</a:t>
                      </a:r>
                    </a:p>
                    <a:p>
                      <a:r>
                        <a:rPr lang="tr-TR" sz="2800" dirty="0" smtClean="0"/>
                        <a:t>Değerlendirme</a:t>
                      </a:r>
                      <a:r>
                        <a:rPr lang="tr-TR" sz="2800" baseline="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Alma</a:t>
                      </a:r>
                    </a:p>
                    <a:p>
                      <a:r>
                        <a:rPr lang="tr-TR" sz="2800" dirty="0" smtClean="0"/>
                        <a:t>Tepkide bulunma</a:t>
                      </a:r>
                    </a:p>
                    <a:p>
                      <a:r>
                        <a:rPr lang="tr-TR" sz="2800" dirty="0" smtClean="0"/>
                        <a:t>Değer verme</a:t>
                      </a:r>
                    </a:p>
                    <a:p>
                      <a:r>
                        <a:rPr lang="tr-TR" sz="2800" dirty="0" smtClean="0"/>
                        <a:t>Örgütleme</a:t>
                      </a:r>
                    </a:p>
                    <a:p>
                      <a:r>
                        <a:rPr lang="tr-TR" sz="2800" dirty="0" smtClean="0"/>
                        <a:t>Niteleme 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Algılama</a:t>
                      </a:r>
                    </a:p>
                    <a:p>
                      <a:r>
                        <a:rPr lang="tr-TR" sz="2800" dirty="0" smtClean="0"/>
                        <a:t>Kurulma</a:t>
                      </a:r>
                    </a:p>
                    <a:p>
                      <a:r>
                        <a:rPr lang="tr-TR" sz="2800" dirty="0" smtClean="0"/>
                        <a:t>Kılavuzla yapma</a:t>
                      </a:r>
                    </a:p>
                    <a:p>
                      <a:r>
                        <a:rPr lang="tr-TR" sz="2800" dirty="0" smtClean="0"/>
                        <a:t>Mekanizma</a:t>
                      </a:r>
                    </a:p>
                    <a:p>
                      <a:r>
                        <a:rPr lang="tr-TR" sz="2800" dirty="0" smtClean="0"/>
                        <a:t>Karmaşık işlevler</a:t>
                      </a:r>
                    </a:p>
                    <a:p>
                      <a:r>
                        <a:rPr lang="tr-TR" sz="2800" dirty="0" smtClean="0"/>
                        <a:t>Duruma uydurma</a:t>
                      </a:r>
                    </a:p>
                    <a:p>
                      <a:r>
                        <a:rPr lang="tr-TR" sz="2800" dirty="0" smtClean="0"/>
                        <a:t>Yaratma</a:t>
                      </a:r>
                      <a:r>
                        <a:rPr lang="tr-TR" sz="2800" baseline="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eğitim programında hedefler saptanırken, </a:t>
            </a:r>
            <a:r>
              <a:rPr lang="tr-TR" dirty="0" smtClean="0">
                <a:solidFill>
                  <a:srgbClr val="FF0000"/>
                </a:solidFill>
              </a:rPr>
              <a:t>davranış cinsinden </a:t>
            </a:r>
            <a:r>
              <a:rPr lang="tr-TR" dirty="0" smtClean="0"/>
              <a:t>ifade edilmesi gerekir. </a:t>
            </a:r>
          </a:p>
          <a:p>
            <a:endParaRPr lang="tr-TR" dirty="0" smtClean="0"/>
          </a:p>
          <a:p>
            <a:r>
              <a:rPr lang="tr-TR" dirty="0" smtClean="0"/>
              <a:t>Eğitimde hedef davranış ifadelerinin eğitim açısından davranış olabilmesi için </a:t>
            </a:r>
            <a:r>
              <a:rPr lang="tr-TR" dirty="0" smtClean="0">
                <a:solidFill>
                  <a:srgbClr val="FF0000"/>
                </a:solidFill>
              </a:rPr>
              <a:t>“gözlenebilir, ölçülebilir, istenilir”</a:t>
            </a:r>
            <a:r>
              <a:rPr lang="tr-TR" dirty="0" smtClean="0"/>
              <a:t> olması gerekir.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Hedef yazarken en sık yapılan hatalar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Öğrenenin ne yapmasının beklentisinden ziyade eğitimcinin ne yapmasının beklentisinin daha fazla tanımlanması</a:t>
            </a:r>
          </a:p>
          <a:p>
            <a:r>
              <a:rPr lang="tr-TR" dirty="0" smtClean="0"/>
              <a:t>Bir hedefte </a:t>
            </a:r>
            <a:r>
              <a:rPr lang="tr-TR" b="1" dirty="0" smtClean="0"/>
              <a:t>birden fazla davranış istenmesi </a:t>
            </a:r>
            <a:r>
              <a:rPr lang="tr-TR" dirty="0" smtClean="0"/>
              <a:t>(</a:t>
            </a:r>
            <a:r>
              <a:rPr lang="tr-TR" dirty="0" smtClean="0">
                <a:solidFill>
                  <a:srgbClr val="FF0000"/>
                </a:solidFill>
              </a:rPr>
              <a:t>ve gibi kelimeler kullanılmaktan kaçınılmalı</a:t>
            </a:r>
            <a:r>
              <a:rPr lang="tr-TR" dirty="0" smtClean="0"/>
              <a:t>)</a:t>
            </a:r>
          </a:p>
          <a:p>
            <a:r>
              <a:rPr lang="tr-TR" dirty="0" smtClean="0"/>
              <a:t>Birden fazla anlama gelebilecek ve ölçümü zor davranış terimleri kullanmak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Hedef yazarken en sık yapılan hatalar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Öğrenenin kapasitesinin çok üzerinde hedef yazmak</a:t>
            </a:r>
          </a:p>
          <a:p>
            <a:r>
              <a:rPr lang="tr-TR" dirty="0" smtClean="0"/>
              <a:t>Belirlenen </a:t>
            </a:r>
            <a:r>
              <a:rPr lang="tr-TR" dirty="0" smtClean="0">
                <a:solidFill>
                  <a:srgbClr val="FF0000"/>
                </a:solidFill>
              </a:rPr>
              <a:t>amaçla ilgisiz hedef </a:t>
            </a:r>
            <a:r>
              <a:rPr lang="tr-TR" dirty="0" smtClean="0"/>
              <a:t>yazmak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Gereksiz bilgiler koyarak </a:t>
            </a:r>
            <a:r>
              <a:rPr lang="tr-TR" dirty="0" smtClean="0"/>
              <a:t>hedefi karmaşık hale getirmek</a:t>
            </a:r>
          </a:p>
          <a:p>
            <a:r>
              <a:rPr lang="tr-TR" dirty="0" smtClean="0"/>
              <a:t>Bilinen sonuca ulaşmak için </a:t>
            </a:r>
            <a:r>
              <a:rPr lang="tr-TR" dirty="0" smtClean="0">
                <a:solidFill>
                  <a:srgbClr val="FF0000"/>
                </a:solidFill>
              </a:rPr>
              <a:t>çok genel amaç </a:t>
            </a:r>
            <a:r>
              <a:rPr lang="tr-TR" dirty="0" smtClean="0"/>
              <a:t>yazmak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Davranışsal Hedef Yazmak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 yazılmış davranışsal hedefler, </a:t>
            </a:r>
            <a:r>
              <a:rPr lang="tr-TR" dirty="0" smtClean="0">
                <a:solidFill>
                  <a:srgbClr val="FF0000"/>
                </a:solidFill>
              </a:rPr>
              <a:t>öğrenene ondan ne beklendiği</a:t>
            </a:r>
            <a:r>
              <a:rPr lang="tr-TR" dirty="0" smtClean="0"/>
              <a:t> konusunda açık ipuçları verir.</a:t>
            </a:r>
          </a:p>
          <a:p>
            <a:r>
              <a:rPr lang="tr-TR" dirty="0" smtClean="0"/>
              <a:t>Dört bileşeni vardır:</a:t>
            </a:r>
          </a:p>
          <a:p>
            <a:pPr lvl="1"/>
            <a:r>
              <a:rPr lang="tr-TR" dirty="0" smtClean="0"/>
              <a:t>Performans</a:t>
            </a:r>
          </a:p>
          <a:p>
            <a:pPr lvl="1"/>
            <a:r>
              <a:rPr lang="tr-TR" dirty="0" smtClean="0"/>
              <a:t>Ürün</a:t>
            </a:r>
          </a:p>
          <a:p>
            <a:pPr lvl="1"/>
            <a:r>
              <a:rPr lang="tr-TR" dirty="0" smtClean="0"/>
              <a:t>Koşullar </a:t>
            </a:r>
          </a:p>
          <a:p>
            <a:pPr lvl="1"/>
            <a:r>
              <a:rPr lang="tr-TR" dirty="0" smtClean="0"/>
              <a:t>Ölçüt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Performans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Öğrenenin “</a:t>
            </a:r>
            <a:r>
              <a:rPr lang="tr-TR" dirty="0" smtClean="0">
                <a:solidFill>
                  <a:srgbClr val="FF0000"/>
                </a:solidFill>
              </a:rPr>
              <a:t>ne yapması bekleniyor</a:t>
            </a:r>
            <a:r>
              <a:rPr lang="tr-TR" dirty="0" smtClean="0"/>
              <a:t>” sorusu performansı gösterir.</a:t>
            </a:r>
          </a:p>
          <a:p>
            <a:r>
              <a:rPr lang="tr-TR" dirty="0" smtClean="0"/>
              <a:t>Eğitimci bu davranışları </a:t>
            </a:r>
            <a:r>
              <a:rPr lang="tr-TR" dirty="0" smtClean="0">
                <a:solidFill>
                  <a:srgbClr val="FF0000"/>
                </a:solidFill>
              </a:rPr>
              <a:t>gözlemleyerek</a:t>
            </a:r>
            <a:r>
              <a:rPr lang="tr-TR" dirty="0" smtClean="0"/>
              <a:t> hedefe ulaşılıp ulaşılmadığını anlar.</a:t>
            </a:r>
          </a:p>
          <a:p>
            <a:r>
              <a:rPr lang="tr-TR" dirty="0" smtClean="0"/>
              <a:t>Hedef yazımında, uygun fiil seçimine özel bir özen gösterilmelidir.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Performans;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Hedef yazımında </a:t>
            </a:r>
            <a:r>
              <a:rPr lang="tr-TR" dirty="0" smtClean="0">
                <a:solidFill>
                  <a:srgbClr val="FF0000"/>
                </a:solidFill>
              </a:rPr>
              <a:t>"öğrenmek", "hatırlamak", "anlamak"</a:t>
            </a:r>
            <a:r>
              <a:rPr lang="tr-TR" dirty="0" smtClean="0"/>
              <a:t> gibi </a:t>
            </a:r>
            <a:r>
              <a:rPr lang="tr-TR" dirty="0" err="1" smtClean="0"/>
              <a:t>subjektif</a:t>
            </a:r>
            <a:r>
              <a:rPr lang="tr-TR" dirty="0" smtClean="0"/>
              <a:t> fiiller </a:t>
            </a:r>
            <a:r>
              <a:rPr lang="tr-TR" b="1" dirty="0" smtClean="0"/>
              <a:t>performans fiilleri olarak kullanılmamalıdır.</a:t>
            </a:r>
          </a:p>
          <a:p>
            <a:r>
              <a:rPr lang="tr-TR" dirty="0" smtClean="0"/>
              <a:t> Bu tür fiiller yoruma açık olup kişilere göre farklı anlamlar ifade edebilirler. </a:t>
            </a:r>
          </a:p>
          <a:p>
            <a:r>
              <a:rPr lang="tr-TR" dirty="0" smtClean="0"/>
              <a:t>Bunların yerine,. </a:t>
            </a:r>
            <a:r>
              <a:rPr lang="tr-TR" dirty="0" smtClean="0">
                <a:solidFill>
                  <a:srgbClr val="FF0000"/>
                </a:solidFill>
              </a:rPr>
              <a:t>gözlenebilir davranış ve eylemleri vurgulayan fiilleri kullanınız. </a:t>
            </a:r>
          </a:p>
          <a:p>
            <a:pPr lvl="1"/>
            <a:r>
              <a:rPr lang="tr-TR" dirty="0" smtClean="0"/>
              <a:t>……………….. (yazılı olarak) tanımlayacaktır.</a:t>
            </a:r>
          </a:p>
          <a:p>
            <a:pPr lvl="1"/>
            <a:r>
              <a:rPr lang="tr-TR" dirty="0" smtClean="0"/>
              <a:t>……………….. (sözel olarak) açıklayacaktır.</a:t>
            </a:r>
          </a:p>
          <a:p>
            <a:pPr lvl="1"/>
            <a:r>
              <a:rPr lang="tr-TR" dirty="0" smtClean="0"/>
              <a:t>……………….. sıralayacaktır.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Planı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tr-TR" dirty="0" smtClean="0"/>
              <a:t>Eğitim sürecinin ikinci aşaması, </a:t>
            </a:r>
            <a:r>
              <a:rPr lang="tr-TR" b="1" dirty="0" smtClean="0">
                <a:solidFill>
                  <a:srgbClr val="FF0000"/>
                </a:solidFill>
              </a:rPr>
              <a:t>planlamadır.</a:t>
            </a:r>
          </a:p>
          <a:p>
            <a:r>
              <a:rPr lang="tr-TR" dirty="0" smtClean="0"/>
              <a:t>Eğitim gereksinimleri belirlendikten ve önceliklerine karar verildikten sonra </a:t>
            </a:r>
            <a:r>
              <a:rPr lang="tr-TR" b="1" dirty="0" smtClean="0"/>
              <a:t>eğitimin nasıl gerçekleştirileceğine ilişkin planlama </a:t>
            </a:r>
            <a:r>
              <a:rPr lang="tr-TR" dirty="0" smtClean="0"/>
              <a:t>yapılır. </a:t>
            </a:r>
          </a:p>
          <a:p>
            <a:endParaRPr lang="tr-TR" dirty="0" smtClean="0"/>
          </a:p>
          <a:p>
            <a:r>
              <a:rPr lang="tr-TR" dirty="0" smtClean="0"/>
              <a:t>Eğitim planı; </a:t>
            </a:r>
            <a:r>
              <a:rPr lang="tr-TR" b="1" dirty="0" smtClean="0"/>
              <a:t>eğitimin amacı, içeriği, metodu, araçları, zamanlamasını ve değerlendirme yöntemleri</a:t>
            </a:r>
            <a:r>
              <a:rPr lang="tr-TR" dirty="0" smtClean="0"/>
              <a:t> düzenlenmiş olur.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Ürün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tr-TR" dirty="0" smtClean="0"/>
              <a:t>Etkinlikler sonucunda </a:t>
            </a:r>
            <a:r>
              <a:rPr lang="tr-TR" dirty="0" smtClean="0">
                <a:solidFill>
                  <a:srgbClr val="FF0000"/>
                </a:solidFill>
              </a:rPr>
              <a:t>öğrenenlerin ne üretecekleri ile ilgilidir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Ürün; yazılı bir cümle, yazılı bir özet, isim sıralaması, gösterilen bir beceri ya da bir objenin yapılışı olabilir. Bu durumda ürün, </a:t>
            </a:r>
            <a:r>
              <a:rPr lang="tr-TR" b="1" dirty="0" smtClean="0"/>
              <a:t>öğretim süreci sonucunda elde edilmesi planlanan çıktı </a:t>
            </a:r>
            <a:r>
              <a:rPr lang="tr-TR" dirty="0" smtClean="0"/>
              <a:t>olmaktadır.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24136"/>
          </a:xfrm>
        </p:spPr>
        <p:txBody>
          <a:bodyPr>
            <a:noAutofit/>
          </a:bodyPr>
          <a:lstStyle/>
          <a:p>
            <a:r>
              <a:rPr lang="tr-TR" sz="3600" dirty="0" smtClean="0"/>
              <a:t>İyi ifade edilmiş hedeflerin performans ve</a:t>
            </a:r>
            <a:br>
              <a:rPr lang="tr-TR" sz="3600" dirty="0" smtClean="0"/>
            </a:br>
            <a:r>
              <a:rPr lang="tr-TR" sz="3600" dirty="0" smtClean="0"/>
              <a:t>üründen oluşan ilk iki bileşenini içeren bazı ifadeler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420888"/>
            <a:ext cx="8219256" cy="3705275"/>
          </a:xfrm>
        </p:spPr>
        <p:txBody>
          <a:bodyPr/>
          <a:lstStyle/>
          <a:p>
            <a:r>
              <a:rPr lang="tr-TR" dirty="0" smtClean="0"/>
              <a:t>…cümle içindeki isimleri tanıyacaktır (altını çizecektir).</a:t>
            </a:r>
          </a:p>
          <a:p>
            <a:r>
              <a:rPr lang="tr-TR" dirty="0" smtClean="0"/>
              <a:t>… bir kısa öyküde geçen temel fikirleri sıralayacaktır.</a:t>
            </a:r>
          </a:p>
          <a:p>
            <a:r>
              <a:rPr lang="tr-TR" dirty="0" smtClean="0"/>
              <a:t>… iki basamaklı çarpma işlemini yapacaktır (doğru cevabı yazacaktır).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Koşullar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Davranışın olacağı veya performansın olmasının beklendiği durumlar ve sınırları içerir.</a:t>
            </a:r>
          </a:p>
          <a:p>
            <a:r>
              <a:rPr lang="tr-TR" b="1" dirty="0" smtClean="0"/>
              <a:t>Öğrenenler, istendik eylemleri hangi koşullar altında gerçekleştireceklerdir?</a:t>
            </a:r>
          </a:p>
          <a:p>
            <a:r>
              <a:rPr lang="tr-TR" dirty="0" smtClean="0"/>
              <a:t>Kitaba bakmalarına izin verilecek midir? Hangi malzemeler kullanılacaktır? Etkinliği nerede gerçekleştireceklerdir?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İyi ifade edilmiş bir hedefte bulunabilecek koşullara örnekler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20 yazarın bulunduğu bir listeden …</a:t>
            </a:r>
          </a:p>
          <a:p>
            <a:r>
              <a:rPr lang="tr-TR" dirty="0" smtClean="0"/>
              <a:t>Ders kitabını kullanarak …</a:t>
            </a:r>
          </a:p>
          <a:p>
            <a:r>
              <a:rPr lang="tr-TR" dirty="0" smtClean="0"/>
              <a:t>Hiç bir kaynağa bakmadan …</a:t>
            </a:r>
          </a:p>
          <a:p>
            <a:r>
              <a:rPr lang="tr-TR" dirty="0" smtClean="0"/>
              <a:t>Çoktan seçmeli bir sınavda …</a:t>
            </a:r>
          </a:p>
          <a:p>
            <a:r>
              <a:rPr lang="tr-TR" dirty="0" smtClean="0"/>
              <a:t>Formülleri kullanarak …</a:t>
            </a:r>
          </a:p>
          <a:p>
            <a:endParaRPr lang="tr-TR" dirty="0" smtClean="0"/>
          </a:p>
          <a:p>
            <a:r>
              <a:rPr lang="tr-TR" dirty="0" smtClean="0"/>
              <a:t>İyi ifade edilmiş hedeflerin koşullar bileşeninin yazımında </a:t>
            </a:r>
            <a:r>
              <a:rPr lang="tr-TR" dirty="0" smtClean="0">
                <a:solidFill>
                  <a:srgbClr val="FF0000"/>
                </a:solidFill>
              </a:rPr>
              <a:t>öğrenenin, gelişimi hangi koşullar altında gerçekleştireceği somutlaştırılmalı </a:t>
            </a:r>
            <a:r>
              <a:rPr lang="tr-TR" dirty="0" smtClean="0"/>
              <a:t>ve bunlar hedefte olabildiğince tıpa tıp yer almalıdır.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Ölçüt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 ifade edilmiş hedeflerin dördüncü ve son bileşeni, </a:t>
            </a:r>
            <a:r>
              <a:rPr lang="tr-TR" b="1" dirty="0" smtClean="0"/>
              <a:t>kabul edilebilir  performans düzeyidir.</a:t>
            </a:r>
          </a:p>
          <a:p>
            <a:endParaRPr lang="tr-TR" dirty="0" smtClean="0"/>
          </a:p>
          <a:p>
            <a:r>
              <a:rPr lang="tr-TR" dirty="0" smtClean="0"/>
              <a:t>Öğrenenin yapması </a:t>
            </a:r>
            <a:r>
              <a:rPr lang="tr-TR" dirty="0" smtClean="0">
                <a:solidFill>
                  <a:srgbClr val="FF0000"/>
                </a:solidFill>
              </a:rPr>
              <a:t>beklenen davranışı ne kadar iyi ve doğru yaptığını </a:t>
            </a:r>
            <a:r>
              <a:rPr lang="tr-TR" dirty="0" smtClean="0"/>
              <a:t>yani standartlara, seviyeye uyup uymadığını içerir.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Kabul edilebilir minimum sayı olarak:</a:t>
            </a:r>
          </a:p>
          <a:p>
            <a:pPr lvl="1"/>
            <a:r>
              <a:rPr lang="tr-TR" dirty="0" smtClean="0"/>
              <a:t>….. en az üç gerekçeyi ….</a:t>
            </a:r>
          </a:p>
          <a:p>
            <a:pPr lvl="1"/>
            <a:r>
              <a:rPr lang="tr-TR" dirty="0" smtClean="0"/>
              <a:t>.…… tüm beş basamağı …..</a:t>
            </a:r>
          </a:p>
          <a:p>
            <a:r>
              <a:rPr lang="tr-TR" dirty="0" smtClean="0"/>
              <a:t>Kabul edilebilir yüzde veya oran olarak:</a:t>
            </a:r>
          </a:p>
          <a:p>
            <a:pPr lvl="1"/>
            <a:r>
              <a:rPr lang="tr-TR" dirty="0" smtClean="0"/>
              <a:t>…. %80'lik bir doğrulukta ….</a:t>
            </a:r>
          </a:p>
          <a:p>
            <a:pPr lvl="1"/>
            <a:r>
              <a:rPr lang="tr-TR" dirty="0" smtClean="0"/>
              <a:t>….. 20 problemin %90'ının ….</a:t>
            </a: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Davranışsal hedefin bileşenleri ve</a:t>
            </a:r>
            <a:br>
              <a:rPr lang="tr-TR" b="1" dirty="0" smtClean="0"/>
            </a:br>
            <a:r>
              <a:rPr lang="tr-TR" b="1" dirty="0" smtClean="0"/>
              <a:t> ilgili soruları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844825"/>
          <a:ext cx="8229600" cy="3312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2473"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chemeClr val="tx1"/>
                          </a:solidFill>
                        </a:rPr>
                        <a:t>Bileşen</a:t>
                      </a:r>
                      <a:endParaRPr lang="tr-T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chemeClr val="tx1"/>
                          </a:solidFill>
                        </a:rPr>
                        <a:t>Sorulacak soru</a:t>
                      </a:r>
                      <a:endParaRPr lang="tr-T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>
                          <a:solidFill>
                            <a:schemeClr val="tx1"/>
                          </a:solidFill>
                        </a:rPr>
                        <a:t>Örnek </a:t>
                      </a:r>
                      <a:endParaRPr lang="tr-T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473">
                <a:tc>
                  <a:txBody>
                    <a:bodyPr/>
                    <a:lstStyle/>
                    <a:p>
                      <a:r>
                        <a:rPr lang="tr-TR" dirty="0" smtClean="0"/>
                        <a:t>Performans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Ne yapacak?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Sıralayacak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473">
                <a:tc>
                  <a:txBody>
                    <a:bodyPr/>
                    <a:lstStyle/>
                    <a:p>
                      <a:r>
                        <a:rPr lang="tr-TR" dirty="0" smtClean="0"/>
                        <a:t>Ürün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 nedir?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En önemli üç belirti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473">
                <a:tc>
                  <a:txBody>
                    <a:bodyPr/>
                    <a:lstStyle/>
                    <a:p>
                      <a:r>
                        <a:rPr lang="tr-TR" dirty="0" smtClean="0"/>
                        <a:t>Koşulları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Hangi koşullar altında?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Hastalık</a:t>
                      </a:r>
                      <a:r>
                        <a:rPr lang="tr-TR" baseline="0" dirty="0" smtClean="0"/>
                        <a:t> belirtileri içinde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473">
                <a:tc>
                  <a:txBody>
                    <a:bodyPr/>
                    <a:lstStyle/>
                    <a:p>
                      <a:r>
                        <a:rPr lang="tr-TR" dirty="0" smtClean="0"/>
                        <a:t>Ölçüt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Ne kadar mükemmel?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En az bir</a:t>
                      </a:r>
                      <a:r>
                        <a:rPr lang="tr-TR" baseline="0" dirty="0" smtClean="0"/>
                        <a:t> hata ile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Davranışsal hedeflerin bileşenlerini (performans-koşullar-ürün-ölçüt) bulunuz.</a:t>
            </a:r>
          </a:p>
          <a:p>
            <a:endParaRPr lang="tr-TR" dirty="0" smtClean="0"/>
          </a:p>
          <a:p>
            <a:r>
              <a:rPr lang="tr-TR" dirty="0" smtClean="0"/>
              <a:t>Hemşire, ameliyat setini hatasız bir şekilde sıralarına uygun olarak dizecektir.</a:t>
            </a:r>
          </a:p>
          <a:p>
            <a:r>
              <a:rPr lang="tr-TR" dirty="0" smtClean="0"/>
              <a:t>Öğrenci, gerekli malzemeleri kullanarak, kenar ölçüleri verilmiş olan bir çokgenin tüm kenarlarını %5'lik bir hata payı ile çizecektir.</a:t>
            </a:r>
          </a:p>
          <a:p>
            <a:r>
              <a:rPr lang="tr-TR" dirty="0" smtClean="0"/>
              <a:t>Öğrenci, ağız bakımı için gerekli malzemeleri, çoktan seçmeli bir sınavda doğru olarak işaretleyecektir.</a:t>
            </a:r>
          </a:p>
          <a:p>
            <a:r>
              <a:rPr lang="tr-TR" dirty="0" smtClean="0"/>
              <a:t>Öğrenci bir İngilizce ses kaydını dinledikten sonra, dinlediği diyalogu telaffuz hatası yapmadan aynı şekilde sözel olarak tekrarlayacaktır.</a:t>
            </a:r>
          </a:p>
          <a:p>
            <a:r>
              <a:rPr lang="tr-TR" dirty="0" smtClean="0"/>
              <a:t> Öğrenci verilen bir konuda, akıcı ve anlaşılır şekilde, en fazla iki gramer hatası ile 300 kelimelik bir kompozisyon yazacaktır.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İçerik Planı Hazırlama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Eğitimin amaç ve temel hedefleri belirlendikten sonra </a:t>
            </a:r>
            <a:r>
              <a:rPr lang="tr-TR" dirty="0" smtClean="0">
                <a:solidFill>
                  <a:srgbClr val="FF0000"/>
                </a:solidFill>
              </a:rPr>
              <a:t>ihtiyaç duyulan bilgi ve bahsedilecek ana konular </a:t>
            </a:r>
            <a:r>
              <a:rPr lang="tr-TR" dirty="0" smtClean="0"/>
              <a:t>seçilir.</a:t>
            </a:r>
          </a:p>
          <a:p>
            <a:endParaRPr lang="tr-TR" dirty="0" smtClean="0"/>
          </a:p>
          <a:p>
            <a:r>
              <a:rPr lang="tr-TR" dirty="0" smtClean="0"/>
              <a:t>Hedeflere ulaşmak için </a:t>
            </a:r>
            <a:r>
              <a:rPr lang="tr-TR" b="1" dirty="0" smtClean="0"/>
              <a:t>“ne öğretelim sorusuna” </a:t>
            </a:r>
            <a:r>
              <a:rPr lang="tr-TR" dirty="0" smtClean="0"/>
              <a:t>yanıt aranan adımdır. </a:t>
            </a:r>
          </a:p>
          <a:p>
            <a:endParaRPr lang="tr-TR" dirty="0" smtClean="0"/>
          </a:p>
          <a:p>
            <a:r>
              <a:rPr lang="tr-TR" dirty="0" smtClean="0"/>
              <a:t>En önemli nokta, </a:t>
            </a:r>
            <a:r>
              <a:rPr lang="tr-TR" dirty="0" smtClean="0">
                <a:solidFill>
                  <a:srgbClr val="FF0000"/>
                </a:solidFill>
              </a:rPr>
              <a:t>hedeflerle tutarlılığıdır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İçerik seçiminde geçerli olan ölçütler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Bireysel fayda;</a:t>
            </a:r>
          </a:p>
          <a:p>
            <a:pPr lvl="1"/>
            <a:r>
              <a:rPr lang="tr-TR" dirty="0" smtClean="0"/>
              <a:t>Uygulanan içeriğin bireylerin gelişme ve öğrenmesine yardımcı olup olmadığıdır</a:t>
            </a:r>
          </a:p>
          <a:p>
            <a:r>
              <a:rPr lang="tr-TR" dirty="0" smtClean="0"/>
              <a:t>Toplumsal fayda;</a:t>
            </a:r>
          </a:p>
          <a:p>
            <a:pPr lvl="1"/>
            <a:r>
              <a:rPr lang="tr-TR" dirty="0" smtClean="0"/>
              <a:t>Bireyler dünyanın koşullarına ulaşmak ve bu düzeye uyum sağlamak için nelerle donatılması gerektiğidir</a:t>
            </a:r>
          </a:p>
          <a:p>
            <a:r>
              <a:rPr lang="tr-TR" dirty="0" smtClean="0"/>
              <a:t>Öğrenme ve öğretim;</a:t>
            </a:r>
          </a:p>
          <a:p>
            <a:pPr lvl="1"/>
            <a:r>
              <a:rPr lang="tr-TR" dirty="0" smtClean="0"/>
              <a:t>İçeriğin öğrenilmesi sırasında, öğrenen bireyler için anlam ifade edip etmediğidir. Bireylerin ilgi ve gereksinimlerine uyup uymadığıdır.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Programı Aşamaları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914400" y="1556792"/>
          <a:ext cx="82296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İçerik Seçimi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Bireyin içinde yaşadığı topluluğun </a:t>
            </a:r>
            <a:r>
              <a:rPr lang="tr-TR" dirty="0" smtClean="0">
                <a:solidFill>
                  <a:srgbClr val="FF0000"/>
                </a:solidFill>
              </a:rPr>
              <a:t>gerçek ve öncelikli sorunları </a:t>
            </a:r>
            <a:r>
              <a:rPr lang="tr-TR" dirty="0" smtClean="0"/>
              <a:t>üzerinde yoğunlaştırılmalı</a:t>
            </a:r>
          </a:p>
          <a:p>
            <a:r>
              <a:rPr lang="tr-TR" dirty="0" smtClean="0"/>
              <a:t>İçerik </a:t>
            </a:r>
            <a:r>
              <a:rPr lang="tr-TR" dirty="0" smtClean="0">
                <a:solidFill>
                  <a:srgbClr val="FF0000"/>
                </a:solidFill>
              </a:rPr>
              <a:t>sorunları ortaya koymalı</a:t>
            </a:r>
            <a:r>
              <a:rPr lang="tr-TR" dirty="0" smtClean="0"/>
              <a:t>, bunlar ile ilgili teknik bilgileri sağlamalı</a:t>
            </a:r>
          </a:p>
          <a:p>
            <a:r>
              <a:rPr lang="tr-TR" dirty="0" smtClean="0"/>
              <a:t>Bilgilerin </a:t>
            </a:r>
            <a:r>
              <a:rPr lang="tr-TR" dirty="0" smtClean="0">
                <a:solidFill>
                  <a:srgbClr val="FF0000"/>
                </a:solidFill>
              </a:rPr>
              <a:t>nereden elde edilec</a:t>
            </a:r>
            <a:r>
              <a:rPr lang="tr-TR" dirty="0" smtClean="0"/>
              <a:t>eğini göstermeli</a:t>
            </a:r>
          </a:p>
          <a:p>
            <a:r>
              <a:rPr lang="tr-TR" dirty="0" smtClean="0"/>
              <a:t>Görüş ve deneyimlerin ortaklaşa paylaşılmasına </a:t>
            </a:r>
            <a:r>
              <a:rPr lang="tr-TR" dirty="0" smtClean="0">
                <a:solidFill>
                  <a:srgbClr val="FF0000"/>
                </a:solidFill>
              </a:rPr>
              <a:t>uygun ortam </a:t>
            </a:r>
            <a:r>
              <a:rPr lang="tr-TR" dirty="0" smtClean="0"/>
              <a:t>yaratmalı</a:t>
            </a:r>
          </a:p>
          <a:p>
            <a:r>
              <a:rPr lang="tr-TR" dirty="0" smtClean="0"/>
              <a:t>Katılıma özendirmeli, deneyimlere dayandırılmalı, içinde yaşadığı toplumun sorunlarına çözüm getirecek şekilde belirlenmelidir.</a:t>
            </a:r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İçerik düzenlenirken temel ilke,</a:t>
            </a:r>
          </a:p>
          <a:p>
            <a:pPr lvl="1"/>
            <a:r>
              <a:rPr lang="tr-TR" dirty="0" smtClean="0"/>
              <a:t>Basitten karmaşığa,</a:t>
            </a:r>
          </a:p>
          <a:p>
            <a:pPr lvl="1"/>
            <a:r>
              <a:rPr lang="tr-TR" dirty="0" smtClean="0"/>
              <a:t>Kolaydan zora, </a:t>
            </a:r>
          </a:p>
          <a:p>
            <a:pPr lvl="1"/>
            <a:r>
              <a:rPr lang="tr-TR" dirty="0" smtClean="0"/>
              <a:t>Somuttan soyuta, </a:t>
            </a:r>
          </a:p>
          <a:p>
            <a:pPr lvl="1"/>
            <a:r>
              <a:rPr lang="tr-TR" dirty="0" smtClean="0"/>
              <a:t>Birbirlerinin önkoşulu oluş özelliklerine göre sıralanmalıdır.</a:t>
            </a:r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Hedef İçerik Çizelgesi- Belirtke Tablosu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eğitim programında yer alan hedef ve hedef davranışlarla, program içeriğinin bir çizelge üzerinde gösterilmesine denir.</a:t>
            </a:r>
          </a:p>
          <a:p>
            <a:endParaRPr lang="tr-TR" dirty="0" smtClean="0"/>
          </a:p>
          <a:p>
            <a:r>
              <a:rPr lang="tr-TR" dirty="0" smtClean="0"/>
              <a:t>İçerikle hedefler arasındaki ilişkilerin gösterildiği bir tablodur.</a:t>
            </a:r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tablo özellikle </a:t>
            </a:r>
            <a:r>
              <a:rPr lang="tr-TR" b="1" dirty="0" smtClean="0"/>
              <a:t>sınama durumlarının </a:t>
            </a:r>
            <a:r>
              <a:rPr lang="tr-TR" dirty="0" smtClean="0"/>
              <a:t>belirlenmesinde gereklidir.</a:t>
            </a:r>
          </a:p>
          <a:p>
            <a:endParaRPr lang="tr-TR" dirty="0" smtClean="0"/>
          </a:p>
          <a:p>
            <a:r>
              <a:rPr lang="tr-TR" dirty="0" smtClean="0"/>
              <a:t>Belirtke tablosunun oluşturulurken;</a:t>
            </a:r>
          </a:p>
          <a:p>
            <a:pPr lvl="1"/>
            <a:r>
              <a:rPr lang="tr-TR" dirty="0" smtClean="0"/>
              <a:t> </a:t>
            </a:r>
            <a:r>
              <a:rPr lang="tr-TR" i="1" dirty="0" smtClean="0"/>
              <a:t>öğretim hedefleri belirlenir (genelde dikey boyuta yazılır), </a:t>
            </a:r>
          </a:p>
          <a:p>
            <a:pPr lvl="1"/>
            <a:r>
              <a:rPr lang="tr-TR" i="1" dirty="0" smtClean="0"/>
              <a:t>ders içeriği belirlenir (genelde üst tarafta yer alan yatay boyuta yazılır).</a:t>
            </a: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4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7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İçerik/konular</a:t>
                      </a:r>
                      <a:endParaRPr lang="tr-TR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Hedefler</a:t>
                      </a:r>
                      <a:r>
                        <a:rPr lang="tr-TR" b="1" baseline="0" dirty="0" smtClean="0"/>
                        <a:t> </a:t>
                      </a:r>
                      <a:endParaRPr lang="tr-T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tr-TR" b="1" dirty="0" smtClean="0"/>
                        <a:t>Toplam ağırlık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Bilişsel 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Duyuşsal 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Psikomotor</a:t>
                      </a:r>
                      <a:r>
                        <a:rPr lang="tr-TR" b="1" dirty="0" smtClean="0"/>
                        <a:t> </a:t>
                      </a:r>
                      <a:endParaRPr lang="tr-TR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1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2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3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Toplam ağırlık: 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ÖZET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Eğitim planlamada </a:t>
            </a:r>
            <a:r>
              <a:rPr lang="tr-TR" dirty="0" smtClean="0">
                <a:solidFill>
                  <a:srgbClr val="FF0000"/>
                </a:solidFill>
              </a:rPr>
              <a:t>hedeflerin belirlenmesi ve içerik planın hazırlanması </a:t>
            </a:r>
            <a:r>
              <a:rPr lang="tr-TR" dirty="0" smtClean="0"/>
              <a:t>çok önemlidir.</a:t>
            </a:r>
          </a:p>
          <a:p>
            <a:r>
              <a:rPr lang="tr-TR" b="1" dirty="0" smtClean="0"/>
              <a:t>Hedefler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öğrenme-öğretme süreci sonunda kazanması istenen bilgi, beceri ve tutumdur. </a:t>
            </a:r>
          </a:p>
          <a:p>
            <a:r>
              <a:rPr lang="tr-TR" dirty="0" smtClean="0"/>
              <a:t>Hedeflerin belirlenmesinde eğitimci ve öğrenen </a:t>
            </a:r>
            <a:r>
              <a:rPr lang="tr-TR" dirty="0" smtClean="0">
                <a:solidFill>
                  <a:srgbClr val="FF0000"/>
                </a:solidFill>
              </a:rPr>
              <a:t>işbirliği</a:t>
            </a:r>
            <a:r>
              <a:rPr lang="tr-TR" dirty="0" smtClean="0"/>
              <a:t> yapmalıdır.</a:t>
            </a:r>
          </a:p>
          <a:p>
            <a:r>
              <a:rPr lang="tr-TR" dirty="0" smtClean="0"/>
              <a:t> Öğretilecek; içeriği, metodu, materyalleri seçmeden önce </a:t>
            </a:r>
            <a:r>
              <a:rPr lang="tr-TR" dirty="0" smtClean="0">
                <a:solidFill>
                  <a:srgbClr val="FF0000"/>
                </a:solidFill>
              </a:rPr>
              <a:t>öğrenenlerden ne beklendiği bilinmelidir.</a:t>
            </a:r>
          </a:p>
          <a:p>
            <a:r>
              <a:rPr lang="tr-TR" dirty="0" smtClean="0"/>
              <a:t>Eğitimin planlanması</a:t>
            </a:r>
            <a:r>
              <a:rPr lang="tr-TR" dirty="0" smtClean="0">
                <a:solidFill>
                  <a:srgbClr val="FF0000"/>
                </a:solidFill>
              </a:rPr>
              <a:t>, sürecin etkin yönetilmesini sağlar</a:t>
            </a:r>
            <a:r>
              <a:rPr lang="tr-TR" dirty="0" smtClean="0"/>
              <a:t>, öğretim etkinliklerinin hatasız ve sistematik olarak gerçekleştirilmesini sağlar.</a:t>
            </a:r>
          </a:p>
          <a:p>
            <a:r>
              <a:rPr lang="tr-TR" dirty="0" smtClean="0"/>
              <a:t> Yazılı belge olduğu için bilimsel bir kanıt oluşturur, </a:t>
            </a:r>
            <a:r>
              <a:rPr lang="tr-TR" b="1" dirty="0" smtClean="0"/>
              <a:t>eğitimleri görünür kılar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                      </a:t>
            </a:r>
          </a:p>
          <a:p>
            <a:pPr marL="0" indent="0" algn="ctr">
              <a:buNone/>
            </a:pPr>
            <a:r>
              <a:rPr lang="tr-TR" sz="4400" b="1" dirty="0" smtClean="0">
                <a:solidFill>
                  <a:schemeClr val="accent5">
                    <a:lumMod val="75000"/>
                  </a:schemeClr>
                </a:solidFill>
              </a:rPr>
              <a:t>Söz </a:t>
            </a:r>
            <a:r>
              <a:rPr lang="tr-TR" sz="4400" b="1" dirty="0">
                <a:solidFill>
                  <a:schemeClr val="accent5">
                    <a:lumMod val="75000"/>
                  </a:schemeClr>
                </a:solidFill>
              </a:rPr>
              <a:t>uçar yazı </a:t>
            </a:r>
            <a:r>
              <a:rPr lang="tr-TR" sz="4400" b="1" dirty="0" smtClean="0">
                <a:solidFill>
                  <a:schemeClr val="accent5">
                    <a:lumMod val="75000"/>
                  </a:schemeClr>
                </a:solidFill>
              </a:rPr>
              <a:t>kalır </a:t>
            </a:r>
            <a:r>
              <a:rPr lang="tr-TR" sz="4400" b="1" dirty="0" smtClean="0">
                <a:solidFill>
                  <a:schemeClr val="accent5">
                    <a:lumMod val="75000"/>
                  </a:schemeClr>
                </a:solidFill>
                <a:sym typeface="Wingdings" panose="05000000000000000000" pitchFamily="2" charset="2"/>
              </a:rPr>
              <a:t></a:t>
            </a:r>
            <a:endParaRPr lang="tr-TR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846706" y="2967335"/>
            <a:ext cx="5450595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tr-TR" sz="7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tr-TR" sz="7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TEŞEKKÜRLER</a:t>
            </a:r>
            <a:endParaRPr lang="tr-TR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Eğitim programının dört temel </a:t>
            </a:r>
            <a:r>
              <a:rPr lang="tr-TR" dirty="0" err="1" smtClean="0"/>
              <a:t>ögesi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b="1" dirty="0" smtClean="0"/>
              <a:t>Hedef: </a:t>
            </a:r>
            <a:r>
              <a:rPr lang="tr-TR" dirty="0" smtClean="0"/>
              <a:t>Öğrenene kazandırılacak, istendik davranışlardır. Düzenlenmiş yaşantılar yoluyla öğrencilere kazandırılması öngörülen davranış ve özellikleridir. Hedefler en yaygın olarak bilişsel, duyuşsal (duygusal) ve devinimsel (</a:t>
            </a:r>
            <a:r>
              <a:rPr lang="tr-TR" dirty="0" err="1" smtClean="0"/>
              <a:t>psikomotor</a:t>
            </a:r>
            <a:r>
              <a:rPr lang="tr-TR" dirty="0" smtClean="0"/>
              <a:t>) şeklinde sınıflandırılmaktadır.</a:t>
            </a:r>
          </a:p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İçerik:</a:t>
            </a:r>
            <a:r>
              <a:rPr lang="tr-TR" dirty="0" smtClean="0"/>
              <a:t> Eğitim programında hedeflere uygun konular bütünü veya gerçekleştirilmesi öngörülen etkinliklerdir.</a:t>
            </a:r>
          </a:p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Öğrenme-öğretme süreci: </a:t>
            </a:r>
            <a:r>
              <a:rPr lang="tr-TR" dirty="0" smtClean="0"/>
              <a:t>Hedeflere ulaşmak için hangi öğrenme-öğretme modelleri, stratejileri, yöntem ve tekniklerin seçileceğidir.</a:t>
            </a:r>
          </a:p>
          <a:p>
            <a:pPr algn="just"/>
            <a:endParaRPr lang="tr-TR" dirty="0" smtClean="0"/>
          </a:p>
          <a:p>
            <a:pPr algn="just"/>
            <a:r>
              <a:rPr lang="tr-TR" b="1" dirty="0" smtClean="0"/>
              <a:t>Ölçme-değerlendirme:</a:t>
            </a:r>
            <a:r>
              <a:rPr lang="tr-TR" dirty="0" smtClean="0"/>
              <a:t> Hedef davranışların test edilip, istendik davranışların ne kadarının kazandırıldığının kontrolüdür. Ölçme-değerlendirme durumları, bilişsel, duyuşsal ve </a:t>
            </a:r>
            <a:r>
              <a:rPr lang="tr-TR" dirty="0" err="1" smtClean="0"/>
              <a:t>psikomotor</a:t>
            </a:r>
            <a:r>
              <a:rPr lang="tr-TR" dirty="0" smtClean="0"/>
              <a:t> hedefleri ölçebilecek nitelikte olmalıdır.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/>
              <a:t>HEDEF</a:t>
            </a:r>
            <a:endParaRPr lang="tr-TR" sz="5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HEDEF ÇEŞİTLERİ</a:t>
            </a:r>
          </a:p>
          <a:p>
            <a:r>
              <a:rPr lang="tr-TR" dirty="0" smtClean="0"/>
              <a:t>AMAÇ VE HEDEF GELİŞTİRME</a:t>
            </a:r>
          </a:p>
          <a:p>
            <a:r>
              <a:rPr lang="tr-TR" dirty="0" smtClean="0"/>
              <a:t>İÇERİK PLANI HAZIRLAMA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 ÇEŞİTLERİ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Genel anlamıyla “varılmak istenen nokta”dır.</a:t>
            </a:r>
          </a:p>
          <a:p>
            <a:r>
              <a:rPr lang="tr-TR" dirty="0" smtClean="0"/>
              <a:t>Eğitimde hedef ise “kişide gözlenmesi kararlaştırılan istendik özellikler “</a:t>
            </a:r>
          </a:p>
          <a:p>
            <a:r>
              <a:rPr lang="tr-TR" dirty="0" smtClean="0"/>
              <a:t>Hedefler; </a:t>
            </a:r>
            <a:r>
              <a:rPr lang="tr-TR" dirty="0" smtClean="0">
                <a:solidFill>
                  <a:srgbClr val="FF0000"/>
                </a:solidFill>
              </a:rPr>
              <a:t>"Niçin eğitim?" </a:t>
            </a:r>
            <a:r>
              <a:rPr lang="tr-TR" dirty="0" smtClean="0"/>
              <a:t>sorusuna yanıt bulmaya çalışır.</a:t>
            </a:r>
          </a:p>
          <a:p>
            <a:r>
              <a:rPr lang="tr-TR" dirty="0" smtClean="0"/>
              <a:t>Hedef, bir programın ilk ögesidir.  </a:t>
            </a:r>
          </a:p>
          <a:p>
            <a:r>
              <a:rPr lang="tr-TR" dirty="0" smtClean="0"/>
              <a:t>Bir işe başlarken öncelikle hedefler saptanır.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Uzak hedef;</a:t>
            </a:r>
          </a:p>
          <a:p>
            <a:pPr lvl="1"/>
            <a:r>
              <a:rPr lang="tr-TR" dirty="0" smtClean="0"/>
              <a:t>Ülkenin politik felsefesini yansıtır, tüm alt sistemlerin (eğitim, ekonomi, politika) yol göstericisidir. </a:t>
            </a:r>
          </a:p>
          <a:p>
            <a:pPr lvl="1"/>
            <a:r>
              <a:rPr lang="tr-TR" dirty="0" smtClean="0"/>
              <a:t>Dinamiktir, yazılı olmayabilir, fakat ülkeyi yönetenlerin, yurttaşların duygu ve düşüncelerinde açık ve gizli olarak vardır.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Genel hedefler; </a:t>
            </a:r>
          </a:p>
          <a:p>
            <a:pPr lvl="1"/>
            <a:r>
              <a:rPr lang="tr-TR" dirty="0" smtClean="0"/>
              <a:t>Devletin eğitim felsefesini içerir, uzak hedeflerin somutlaşmış şeklidir. </a:t>
            </a:r>
          </a:p>
          <a:p>
            <a:pPr lvl="1"/>
            <a:r>
              <a:rPr lang="tr-TR" dirty="0" smtClean="0"/>
              <a:t>Anayasada yer alır, yurttaşların hangi özelliklerle </a:t>
            </a:r>
            <a:r>
              <a:rPr lang="tr-TR" dirty="0" err="1" smtClean="0"/>
              <a:t>donanık</a:t>
            </a:r>
            <a:r>
              <a:rPr lang="tr-TR" dirty="0" smtClean="0"/>
              <a:t> olacağını gösterir.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1996</Words>
  <Application>Microsoft Office PowerPoint</Application>
  <PresentationFormat>Ekran Gösterisi (4:3)</PresentationFormat>
  <Paragraphs>265</Paragraphs>
  <Slides>46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51" baseType="lpstr">
      <vt:lpstr>Arial</vt:lpstr>
      <vt:lpstr>Calibri</vt:lpstr>
      <vt:lpstr>TimesNewRomanPSMT</vt:lpstr>
      <vt:lpstr>Wingdings</vt:lpstr>
      <vt:lpstr>Ofis Teması</vt:lpstr>
      <vt:lpstr>EĞİTİMİN PLANLANMASI</vt:lpstr>
      <vt:lpstr>PowerPoint Sunusu</vt:lpstr>
      <vt:lpstr>Eğitim Planı</vt:lpstr>
      <vt:lpstr>Eğitim Programı Aşamaları</vt:lpstr>
      <vt:lpstr>Eğitim programının dört temel ögesi</vt:lpstr>
      <vt:lpstr>HEDEF</vt:lpstr>
      <vt:lpstr>HEDEF ÇEŞİTLERİ</vt:lpstr>
      <vt:lpstr>PowerPoint Sunusu</vt:lpstr>
      <vt:lpstr>PowerPoint Sunusu</vt:lpstr>
      <vt:lpstr>PowerPoint Sunusu</vt:lpstr>
      <vt:lpstr>Amaç ve Hedef Geliştirme</vt:lpstr>
      <vt:lpstr>PowerPoint Sunusu</vt:lpstr>
      <vt:lpstr>PowerPoint Sunusu</vt:lpstr>
      <vt:lpstr>PowerPoint Sunusu</vt:lpstr>
      <vt:lpstr>Hedef yazmak niçin önemlidir?</vt:lpstr>
      <vt:lpstr>Hedeflerin hazırlanmasının diğer yararları</vt:lpstr>
      <vt:lpstr>Hedeflerin hazırlanmasının diğer yararları</vt:lpstr>
      <vt:lpstr>Hedeflerin Taşıması Gereken Nitelikler</vt:lpstr>
      <vt:lpstr>PowerPoint Sunusu</vt:lpstr>
      <vt:lpstr>PowerPoint Sunusu</vt:lpstr>
      <vt:lpstr>PowerPoint Sunusu</vt:lpstr>
      <vt:lpstr>PowerPoint Sunusu</vt:lpstr>
      <vt:lpstr>Hedefler taksonomisi</vt:lpstr>
      <vt:lpstr>PowerPoint Sunusu</vt:lpstr>
      <vt:lpstr>Hedef yazarken en sık yapılan hatalar</vt:lpstr>
      <vt:lpstr>Hedef yazarken en sık yapılan hatalar</vt:lpstr>
      <vt:lpstr>Davranışsal Hedef Yazmak</vt:lpstr>
      <vt:lpstr>Performans </vt:lpstr>
      <vt:lpstr>Performans;</vt:lpstr>
      <vt:lpstr>Ürün</vt:lpstr>
      <vt:lpstr>İyi ifade edilmiş hedeflerin performans ve üründen oluşan ilk iki bileşenini içeren bazı ifadeler</vt:lpstr>
      <vt:lpstr>Koşullar</vt:lpstr>
      <vt:lpstr>İyi ifade edilmiş bir hedefte bulunabilecek koşullara örnekler</vt:lpstr>
      <vt:lpstr>Ölçüt</vt:lpstr>
      <vt:lpstr>Örnekler</vt:lpstr>
      <vt:lpstr>Davranışsal hedefin bileşenleri ve  ilgili soruları</vt:lpstr>
      <vt:lpstr>Örnek sorular</vt:lpstr>
      <vt:lpstr>İçerik Planı Hazırlama</vt:lpstr>
      <vt:lpstr>İçerik seçiminde geçerli olan ölçütler</vt:lpstr>
      <vt:lpstr>İçerik Seçimi</vt:lpstr>
      <vt:lpstr>PowerPoint Sunusu</vt:lpstr>
      <vt:lpstr>Hedef İçerik Çizelgesi- Belirtke Tablosu</vt:lpstr>
      <vt:lpstr>PowerPoint Sunusu</vt:lpstr>
      <vt:lpstr>PowerPoint Sunusu</vt:lpstr>
      <vt:lpstr>ÖZET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EĞİTİMİN PLANLANMASI</dc:title>
  <dc:creator>sezer</dc:creator>
  <cp:lastModifiedBy>Aslı</cp:lastModifiedBy>
  <cp:revision>36</cp:revision>
  <dcterms:created xsi:type="dcterms:W3CDTF">2021-04-13T22:09:53Z</dcterms:created>
  <dcterms:modified xsi:type="dcterms:W3CDTF">2023-10-18T07:18:32Z</dcterms:modified>
</cp:coreProperties>
</file>