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sldIdLst>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2" d="100"/>
          <a:sy n="72" d="100"/>
        </p:scale>
        <p:origin x="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89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501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15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959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909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660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52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92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81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62770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0207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358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877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263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02164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385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099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0919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220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1808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2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7477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353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9585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17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8945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2742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1657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403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1940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236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884072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49765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66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41999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44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59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84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044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4.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8339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0633926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200" dirty="0" smtClean="0">
                <a:solidFill>
                  <a:schemeClr val="tx1"/>
                </a:solidFill>
                <a:latin typeface="+mn-lt"/>
              </a:rPr>
              <a:t>GIDA VE PERSONEL HİJENİ </a:t>
            </a:r>
            <a:endParaRPr lang="tr-TR" sz="3200" dirty="0">
              <a:solidFill>
                <a:schemeClr val="tx1"/>
              </a:solidFill>
              <a:latin typeface="+mn-lt"/>
            </a:endParaRPr>
          </a:p>
        </p:txBody>
      </p:sp>
      <p:sp>
        <p:nvSpPr>
          <p:cNvPr id="3" name="Alt Başlık 2"/>
          <p:cNvSpPr>
            <a:spLocks noGrp="1"/>
          </p:cNvSpPr>
          <p:nvPr>
            <p:ph type="subTitle" idx="1"/>
          </p:nvPr>
        </p:nvSpPr>
        <p:spPr/>
        <p:txBody>
          <a:bodyPr>
            <a:normAutofit/>
          </a:bodyPr>
          <a:lstStyle/>
          <a:p>
            <a:r>
              <a:rPr lang="tr-TR" sz="3200" dirty="0" smtClean="0">
                <a:solidFill>
                  <a:schemeClr val="tx1"/>
                </a:solidFill>
                <a:latin typeface="+mn-lt"/>
              </a:rPr>
              <a:t>Emir Hilmi Üner</a:t>
            </a:r>
            <a:endParaRPr lang="tr-TR" sz="3200" dirty="0">
              <a:solidFill>
                <a:schemeClr val="tx1"/>
              </a:solidFill>
              <a:latin typeface="+mn-lt"/>
            </a:endParaRPr>
          </a:p>
        </p:txBody>
      </p:sp>
    </p:spTree>
    <p:extLst>
      <p:ext uri="{BB962C8B-B14F-4D97-AF65-F5344CB8AC3E}">
        <p14:creationId xmlns:p14="http://schemas.microsoft.com/office/powerpoint/2010/main" val="16628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 Mikrobiyolojik Riskler </a:t>
            </a:r>
          </a:p>
        </p:txBody>
      </p:sp>
      <p:sp>
        <p:nvSpPr>
          <p:cNvPr id="3" name="İçerik Yer Tutucusu 2"/>
          <p:cNvSpPr>
            <a:spLocks noGrp="1"/>
          </p:cNvSpPr>
          <p:nvPr>
            <p:ph idx="1"/>
          </p:nvPr>
        </p:nvSpPr>
        <p:spPr/>
        <p:txBody>
          <a:bodyPr>
            <a:normAutofit/>
          </a:bodyPr>
          <a:lstStyle/>
          <a:p>
            <a:r>
              <a:rPr lang="tr-TR" sz="3200" dirty="0" smtClean="0">
                <a:solidFill>
                  <a:schemeClr val="tx1"/>
                </a:solidFill>
                <a:latin typeface="+mn-lt"/>
              </a:rPr>
              <a:t>Gıdalarda bulunan mikroorganizmalardan kaynaklanan risklerdir.</a:t>
            </a:r>
          </a:p>
          <a:p>
            <a:r>
              <a:rPr lang="tr-TR" sz="3200" dirty="0">
                <a:solidFill>
                  <a:schemeClr val="tx1"/>
                </a:solidFill>
                <a:latin typeface="+mn-lt"/>
              </a:rPr>
              <a:t>Mikroorganizmalar</a:t>
            </a:r>
            <a:r>
              <a:rPr lang="tr-TR" sz="3200" dirty="0" smtClean="0">
                <a:solidFill>
                  <a:schemeClr val="tx1"/>
                </a:solidFill>
                <a:latin typeface="+mn-lt"/>
              </a:rPr>
              <a:t>:</a:t>
            </a:r>
            <a:r>
              <a:rPr lang="tr-TR" sz="3200" dirty="0">
                <a:solidFill>
                  <a:schemeClr val="tx1"/>
                </a:solidFill>
                <a:latin typeface="+mn-lt"/>
              </a:rPr>
              <a:t> Besinlerin bileşiminde bulunan, çoğu gözle görülmeyen küçük canlılardır. </a:t>
            </a:r>
          </a:p>
        </p:txBody>
      </p:sp>
    </p:spTree>
    <p:extLst>
      <p:ext uri="{BB962C8B-B14F-4D97-AF65-F5344CB8AC3E}">
        <p14:creationId xmlns:p14="http://schemas.microsoft.com/office/powerpoint/2010/main" val="1849966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 Mikroorganizmalar </a:t>
            </a:r>
          </a:p>
        </p:txBody>
      </p:sp>
      <p:sp>
        <p:nvSpPr>
          <p:cNvPr id="3" name="İçerik Yer Tutucusu 2"/>
          <p:cNvSpPr>
            <a:spLocks noGrp="1"/>
          </p:cNvSpPr>
          <p:nvPr>
            <p:ph idx="1"/>
          </p:nvPr>
        </p:nvSpPr>
        <p:spPr>
          <a:xfrm>
            <a:off x="691487" y="2217760"/>
            <a:ext cx="10809026" cy="4319518"/>
          </a:xfrm>
        </p:spPr>
        <p:txBody>
          <a:bodyPr>
            <a:normAutofit/>
          </a:bodyPr>
          <a:lstStyle/>
          <a:p>
            <a:r>
              <a:rPr lang="tr-TR" sz="3200" b="1" dirty="0" smtClean="0">
                <a:solidFill>
                  <a:schemeClr val="tx1"/>
                </a:solidFill>
                <a:latin typeface="+mn-lt"/>
              </a:rPr>
              <a:t>Yararlı Mikroorganizmalar</a:t>
            </a:r>
          </a:p>
          <a:p>
            <a:r>
              <a:rPr lang="tr-TR" sz="3200" b="1" dirty="0" smtClean="0">
                <a:solidFill>
                  <a:schemeClr val="tx1"/>
                </a:solidFill>
                <a:latin typeface="+mn-lt"/>
              </a:rPr>
              <a:t>Zararlı Mikroorganizmalar</a:t>
            </a:r>
          </a:p>
          <a:p>
            <a:pPr lvl="1"/>
            <a:r>
              <a:rPr lang="tr-TR" sz="3200" b="1" dirty="0" smtClean="0">
                <a:solidFill>
                  <a:schemeClr val="tx1"/>
                </a:solidFill>
                <a:latin typeface="+mn-lt"/>
              </a:rPr>
              <a:t>Saprofit (Çürükçül) Mikroorganizmalar: </a:t>
            </a:r>
            <a:r>
              <a:rPr lang="tr-TR" sz="3200" dirty="0" smtClean="0">
                <a:solidFill>
                  <a:schemeClr val="tx1"/>
                </a:solidFill>
                <a:latin typeface="+mn-lt"/>
              </a:rPr>
              <a:t>Gıdalarda bozulma ve çürümeye neden olarak maddi zarara yol açarlar.</a:t>
            </a:r>
          </a:p>
          <a:p>
            <a:pPr lvl="1"/>
            <a:r>
              <a:rPr lang="tr-TR" sz="3200" b="1" dirty="0" smtClean="0">
                <a:solidFill>
                  <a:schemeClr val="tx1"/>
                </a:solidFill>
                <a:latin typeface="+mn-lt"/>
              </a:rPr>
              <a:t>Patojen (Hastalığa Neden Olan) Mikroorganizmalar: </a:t>
            </a:r>
            <a:r>
              <a:rPr lang="tr-TR" sz="3200" dirty="0" smtClean="0">
                <a:solidFill>
                  <a:schemeClr val="tx1"/>
                </a:solidFill>
                <a:latin typeface="+mn-lt"/>
              </a:rPr>
              <a:t>Gıdalardan insana geçerek zehirlenme (</a:t>
            </a:r>
            <a:r>
              <a:rPr lang="tr-TR" sz="3200" dirty="0" err="1" smtClean="0">
                <a:solidFill>
                  <a:schemeClr val="tx1"/>
                </a:solidFill>
                <a:latin typeface="+mn-lt"/>
              </a:rPr>
              <a:t>intoksikasyon</a:t>
            </a:r>
            <a:r>
              <a:rPr lang="tr-TR" sz="3200" dirty="0" smtClean="0">
                <a:solidFill>
                  <a:schemeClr val="tx1"/>
                </a:solidFill>
                <a:latin typeface="+mn-lt"/>
              </a:rPr>
              <a:t>) ya da enfeksiyona neden olan mikroorganizmalardır.  </a:t>
            </a:r>
            <a:endParaRPr lang="tr-TR" sz="3200" dirty="0">
              <a:solidFill>
                <a:schemeClr val="tx1"/>
              </a:solidFill>
              <a:latin typeface="+mn-lt"/>
            </a:endParaRPr>
          </a:p>
        </p:txBody>
      </p:sp>
    </p:spTree>
    <p:extLst>
      <p:ext uri="{BB962C8B-B14F-4D97-AF65-F5344CB8AC3E}">
        <p14:creationId xmlns:p14="http://schemas.microsoft.com/office/powerpoint/2010/main" val="1937916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smtClean="0">
                <a:ln>
                  <a:noFill/>
                </a:ln>
                <a:solidFill>
                  <a:schemeClr val="tx1"/>
                </a:solidFill>
                <a:latin typeface="+mn-lt"/>
                <a:ea typeface="+mn-ea"/>
                <a:cs typeface="+mn-cs"/>
              </a:rPr>
              <a:t>Mikroorganizmalar</a:t>
            </a:r>
            <a:endParaRPr lang="tr-TR" sz="3200" b="1" dirty="0">
              <a:solidFill>
                <a:schemeClr val="tx1"/>
              </a:solidFill>
              <a:latin typeface="+mn-lt"/>
            </a:endParaRPr>
          </a:p>
        </p:txBody>
      </p:sp>
      <p:sp>
        <p:nvSpPr>
          <p:cNvPr id="3" name="İçerik Yer Tutucusu 2"/>
          <p:cNvSpPr>
            <a:spLocks noGrp="1"/>
          </p:cNvSpPr>
          <p:nvPr>
            <p:ph idx="1"/>
          </p:nvPr>
        </p:nvSpPr>
        <p:spPr>
          <a:xfrm>
            <a:off x="1295401" y="2556931"/>
            <a:ext cx="10059536" cy="3570913"/>
          </a:xfrm>
        </p:spPr>
        <p:txBody>
          <a:bodyPr>
            <a:normAutofit/>
          </a:bodyPr>
          <a:lstStyle/>
          <a:p>
            <a:pPr algn="just"/>
            <a:r>
              <a:rPr lang="tr-TR" sz="3200" dirty="0">
                <a:solidFill>
                  <a:schemeClr val="tx1"/>
                </a:solidFill>
                <a:latin typeface="+mn-lt"/>
              </a:rPr>
              <a:t>Mikroorganizmalar, yiyecek-içecek işletmelerinde sıkça kullandığımız gıdaları bozabilen maddelerdir. Mutfaklarda kullandığımız sebzeler, meyveler, tahıllar ve kuru baklagiller gibi gıdalar hasattan sonra bekleme süresi içinde uygun koşullarda saklanmazlarsa </a:t>
            </a:r>
            <a:r>
              <a:rPr lang="tr-TR" sz="3200" dirty="0" smtClean="0">
                <a:solidFill>
                  <a:schemeClr val="tx1"/>
                </a:solidFill>
                <a:latin typeface="+mn-lt"/>
              </a:rPr>
              <a:t>mikroorganizmaların etkisiyle </a:t>
            </a:r>
            <a:r>
              <a:rPr lang="tr-TR" sz="3200" dirty="0">
                <a:solidFill>
                  <a:schemeClr val="tx1"/>
                </a:solidFill>
                <a:latin typeface="+mn-lt"/>
              </a:rPr>
              <a:t>kısa sürede bozularak kullanılmayacak hale gelebilirler</a:t>
            </a:r>
          </a:p>
        </p:txBody>
      </p:sp>
    </p:spTree>
    <p:extLst>
      <p:ext uri="{BB962C8B-B14F-4D97-AF65-F5344CB8AC3E}">
        <p14:creationId xmlns:p14="http://schemas.microsoft.com/office/powerpoint/2010/main" val="4020210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solidFill>
                  <a:schemeClr val="tx1"/>
                </a:solidFill>
                <a:latin typeface="+mn-lt"/>
              </a:rPr>
              <a:t>Mikroorganizmalar</a:t>
            </a:r>
            <a:endParaRPr lang="tr-TR" sz="3600" b="1" dirty="0">
              <a:solidFill>
                <a:schemeClr val="tx1"/>
              </a:solidFill>
              <a:latin typeface="+mn-lt"/>
            </a:endParaRPr>
          </a:p>
        </p:txBody>
      </p:sp>
      <p:sp>
        <p:nvSpPr>
          <p:cNvPr id="3" name="İçerik Yer Tutucusu 2"/>
          <p:cNvSpPr>
            <a:spLocks noGrp="1"/>
          </p:cNvSpPr>
          <p:nvPr>
            <p:ph idx="1"/>
          </p:nvPr>
        </p:nvSpPr>
        <p:spPr>
          <a:xfrm>
            <a:off x="928048" y="2047165"/>
            <a:ext cx="10413241" cy="4162566"/>
          </a:xfrm>
        </p:spPr>
        <p:txBody>
          <a:bodyPr>
            <a:normAutofit fontScale="85000" lnSpcReduction="10000"/>
          </a:bodyPr>
          <a:lstStyle/>
          <a:p>
            <a:r>
              <a:rPr lang="tr-TR" sz="3200" dirty="0">
                <a:solidFill>
                  <a:schemeClr val="tx1"/>
                </a:solidFill>
                <a:latin typeface="+mn-lt"/>
              </a:rPr>
              <a:t>Mikroorganizmalar havada, suda ve toprakta kısaca her ortamda bulunurlar ve kendileri için uygun koşullar bulduklarında hızla </a:t>
            </a:r>
            <a:r>
              <a:rPr lang="tr-TR" sz="3200" dirty="0" smtClean="0">
                <a:solidFill>
                  <a:schemeClr val="tx1"/>
                </a:solidFill>
                <a:latin typeface="+mn-lt"/>
              </a:rPr>
              <a:t>çoğalırlar</a:t>
            </a:r>
          </a:p>
          <a:p>
            <a:r>
              <a:rPr lang="tr-TR" sz="3200" dirty="0" smtClean="0">
                <a:solidFill>
                  <a:schemeClr val="tx1"/>
                </a:solidFill>
                <a:latin typeface="+mn-lt"/>
              </a:rPr>
              <a:t>Besin </a:t>
            </a:r>
            <a:r>
              <a:rPr lang="tr-TR" sz="3200" dirty="0">
                <a:solidFill>
                  <a:schemeClr val="tx1"/>
                </a:solidFill>
                <a:latin typeface="+mn-lt"/>
              </a:rPr>
              <a:t>(Gıda Artıkları) </a:t>
            </a:r>
            <a:endParaRPr lang="tr-TR" sz="3200" dirty="0" smtClean="0">
              <a:solidFill>
                <a:schemeClr val="tx1"/>
              </a:solidFill>
              <a:latin typeface="+mn-lt"/>
            </a:endParaRPr>
          </a:p>
          <a:p>
            <a:r>
              <a:rPr lang="tr-TR" sz="3200" dirty="0" smtClean="0">
                <a:solidFill>
                  <a:schemeClr val="tx1"/>
                </a:solidFill>
                <a:latin typeface="+mn-lt"/>
              </a:rPr>
              <a:t>Su </a:t>
            </a:r>
            <a:r>
              <a:rPr lang="tr-TR" sz="3200" dirty="0">
                <a:solidFill>
                  <a:schemeClr val="tx1"/>
                </a:solidFill>
                <a:latin typeface="+mn-lt"/>
              </a:rPr>
              <a:t>(Nem) </a:t>
            </a:r>
            <a:endParaRPr lang="tr-TR" sz="3200" dirty="0" smtClean="0">
              <a:solidFill>
                <a:schemeClr val="tx1"/>
              </a:solidFill>
              <a:latin typeface="+mn-lt"/>
            </a:endParaRPr>
          </a:p>
          <a:p>
            <a:r>
              <a:rPr lang="tr-TR" sz="3200" dirty="0" smtClean="0">
                <a:solidFill>
                  <a:schemeClr val="tx1"/>
                </a:solidFill>
                <a:latin typeface="+mn-lt"/>
              </a:rPr>
              <a:t>Isı  </a:t>
            </a:r>
          </a:p>
          <a:p>
            <a:r>
              <a:rPr lang="tr-TR" sz="3200" dirty="0" smtClean="0">
                <a:solidFill>
                  <a:schemeClr val="tx1"/>
                </a:solidFill>
                <a:latin typeface="+mn-lt"/>
              </a:rPr>
              <a:t>Zaman </a:t>
            </a:r>
          </a:p>
          <a:p>
            <a:r>
              <a:rPr lang="tr-TR" sz="3200" dirty="0">
                <a:solidFill>
                  <a:schemeClr val="tx1"/>
                </a:solidFill>
                <a:latin typeface="+mn-lt"/>
              </a:rPr>
              <a:t>O</a:t>
            </a:r>
            <a:r>
              <a:rPr lang="tr-TR" sz="3200" dirty="0" smtClean="0">
                <a:solidFill>
                  <a:schemeClr val="tx1"/>
                </a:solidFill>
                <a:latin typeface="+mn-lt"/>
              </a:rPr>
              <a:t>ksijen </a:t>
            </a:r>
            <a:r>
              <a:rPr lang="tr-TR" sz="3200" dirty="0">
                <a:solidFill>
                  <a:schemeClr val="tx1"/>
                </a:solidFill>
                <a:latin typeface="+mn-lt"/>
              </a:rPr>
              <a:t>ve </a:t>
            </a:r>
            <a:endParaRPr lang="tr-TR" sz="3200" dirty="0" smtClean="0">
              <a:solidFill>
                <a:schemeClr val="tx1"/>
              </a:solidFill>
              <a:latin typeface="+mn-lt"/>
            </a:endParaRPr>
          </a:p>
          <a:p>
            <a:r>
              <a:rPr lang="tr-TR" sz="3200" dirty="0">
                <a:solidFill>
                  <a:schemeClr val="tx1"/>
                </a:solidFill>
                <a:latin typeface="+mn-lt"/>
              </a:rPr>
              <a:t>O</a:t>
            </a:r>
            <a:r>
              <a:rPr lang="tr-TR" sz="3200" dirty="0" smtClean="0">
                <a:solidFill>
                  <a:schemeClr val="tx1"/>
                </a:solidFill>
                <a:latin typeface="+mn-lt"/>
              </a:rPr>
              <a:t>rtamın </a:t>
            </a:r>
            <a:r>
              <a:rPr lang="tr-TR" sz="3200" dirty="0" err="1">
                <a:solidFill>
                  <a:schemeClr val="tx1"/>
                </a:solidFill>
                <a:latin typeface="+mn-lt"/>
              </a:rPr>
              <a:t>asiditesidir</a:t>
            </a:r>
            <a:endParaRPr lang="tr-TR" sz="3200" dirty="0">
              <a:solidFill>
                <a:schemeClr val="tx1"/>
              </a:solidFill>
              <a:latin typeface="+mn-lt"/>
            </a:endParaRPr>
          </a:p>
        </p:txBody>
      </p:sp>
    </p:spTree>
    <p:extLst>
      <p:ext uri="{BB962C8B-B14F-4D97-AF65-F5344CB8AC3E}">
        <p14:creationId xmlns:p14="http://schemas.microsoft.com/office/powerpoint/2010/main" val="2618212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smtClean="0">
                <a:solidFill>
                  <a:schemeClr val="tx1"/>
                </a:solidFill>
                <a:latin typeface="+mn-lt"/>
              </a:rPr>
              <a:t>Mikroorganizmalar</a:t>
            </a:r>
            <a:endParaRPr lang="tr-TR" sz="3200" b="1" dirty="0">
              <a:solidFill>
                <a:schemeClr val="tx1"/>
              </a:solidFill>
              <a:latin typeface="+mn-lt"/>
            </a:endParaRPr>
          </a:p>
        </p:txBody>
      </p:sp>
      <p:sp>
        <p:nvSpPr>
          <p:cNvPr id="3" name="İçerik Yer Tutucusu 2"/>
          <p:cNvSpPr>
            <a:spLocks noGrp="1"/>
          </p:cNvSpPr>
          <p:nvPr>
            <p:ph idx="1"/>
          </p:nvPr>
        </p:nvSpPr>
        <p:spPr/>
        <p:txBody>
          <a:bodyPr>
            <a:normAutofit lnSpcReduction="10000"/>
          </a:bodyPr>
          <a:lstStyle/>
          <a:p>
            <a:pPr algn="just"/>
            <a:r>
              <a:rPr lang="tr-TR" sz="3200" dirty="0" smtClean="0">
                <a:solidFill>
                  <a:schemeClr val="tx1"/>
                </a:solidFill>
                <a:latin typeface="+mn-lt"/>
              </a:rPr>
              <a:t>Mikroorganizmalar </a:t>
            </a:r>
            <a:r>
              <a:rPr lang="tr-TR" sz="3200" dirty="0">
                <a:solidFill>
                  <a:schemeClr val="tx1"/>
                </a:solidFill>
                <a:latin typeface="+mn-lt"/>
              </a:rPr>
              <a:t>insanda, hayvanda ve yapısı nötr olan besinlerde (ne asit, ne de </a:t>
            </a:r>
            <a:r>
              <a:rPr lang="tr-TR" sz="3200" dirty="0" smtClean="0">
                <a:solidFill>
                  <a:schemeClr val="tx1"/>
                </a:solidFill>
                <a:latin typeface="+mn-lt"/>
              </a:rPr>
              <a:t>baz) </a:t>
            </a:r>
            <a:r>
              <a:rPr lang="tr-TR" sz="3200" dirty="0">
                <a:solidFill>
                  <a:schemeClr val="tx1"/>
                </a:solidFill>
                <a:latin typeface="+mn-lt"/>
              </a:rPr>
              <a:t>daha hızlı üreyebilmektedirler. Ayrıca yüksek asitli yiyeceklerde (limon, sirke, turşu, domates gibi) yavaş olarak ürerlerken </a:t>
            </a:r>
            <a:r>
              <a:rPr lang="tr-TR" sz="3200" dirty="0" err="1" smtClean="0">
                <a:solidFill>
                  <a:schemeClr val="tx1"/>
                </a:solidFill>
                <a:latin typeface="+mn-lt"/>
              </a:rPr>
              <a:t>asiditesi</a:t>
            </a:r>
            <a:r>
              <a:rPr lang="tr-TR" sz="3200" dirty="0" smtClean="0">
                <a:solidFill>
                  <a:schemeClr val="tx1"/>
                </a:solidFill>
                <a:latin typeface="+mn-lt"/>
              </a:rPr>
              <a:t> </a:t>
            </a:r>
            <a:r>
              <a:rPr lang="tr-TR" sz="3200" dirty="0">
                <a:solidFill>
                  <a:schemeClr val="tx1"/>
                </a:solidFill>
                <a:latin typeface="+mn-lt"/>
              </a:rPr>
              <a:t>çok düşük olan başka bir ifadeyle nötr duruma yakın olan süt ve et gibi ürünlerde daha çabuk çoğalmaktadırlar. </a:t>
            </a:r>
          </a:p>
        </p:txBody>
      </p:sp>
    </p:spTree>
    <p:extLst>
      <p:ext uri="{BB962C8B-B14F-4D97-AF65-F5344CB8AC3E}">
        <p14:creationId xmlns:p14="http://schemas.microsoft.com/office/powerpoint/2010/main" val="2052593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solidFill>
                  <a:schemeClr val="tx1"/>
                </a:solidFill>
                <a:latin typeface="+mn-lt"/>
              </a:rPr>
              <a:t>Mikroorganizmalar</a:t>
            </a:r>
            <a:endParaRPr lang="tr-TR" sz="3600" b="1" dirty="0">
              <a:solidFill>
                <a:schemeClr val="tx1"/>
              </a:solidFill>
              <a:latin typeface="+mn-lt"/>
            </a:endParaRPr>
          </a:p>
        </p:txBody>
      </p:sp>
      <p:sp>
        <p:nvSpPr>
          <p:cNvPr id="3" name="İçerik Yer Tutucusu 2"/>
          <p:cNvSpPr>
            <a:spLocks noGrp="1"/>
          </p:cNvSpPr>
          <p:nvPr>
            <p:ph idx="1"/>
          </p:nvPr>
        </p:nvSpPr>
        <p:spPr>
          <a:xfrm>
            <a:off x="627797" y="2285999"/>
            <a:ext cx="10877266" cy="3589869"/>
          </a:xfrm>
        </p:spPr>
        <p:txBody>
          <a:bodyPr>
            <a:noAutofit/>
          </a:bodyPr>
          <a:lstStyle/>
          <a:p>
            <a:pPr algn="just"/>
            <a:r>
              <a:rPr lang="tr-TR" sz="3200" dirty="0">
                <a:solidFill>
                  <a:schemeClr val="tx1"/>
                </a:solidFill>
                <a:latin typeface="+mn-lt"/>
              </a:rPr>
              <a:t>Mikroorganizmaların yaygınlığı gıdalarda farklılık göstermektedir. Fasulye, nohut ve mercimek gibi kuru gıdaların kabukları </a:t>
            </a:r>
            <a:r>
              <a:rPr lang="tr-TR" sz="3200" dirty="0" smtClean="0">
                <a:solidFill>
                  <a:schemeClr val="tx1"/>
                </a:solidFill>
                <a:latin typeface="+mn-lt"/>
              </a:rPr>
              <a:t>gıdaları </a:t>
            </a:r>
            <a:r>
              <a:rPr lang="tr-TR" sz="3200" dirty="0">
                <a:solidFill>
                  <a:schemeClr val="tx1"/>
                </a:solidFill>
                <a:latin typeface="+mn-lt"/>
              </a:rPr>
              <a:t>mikroorganizmalardan korumaktadır. Bu tür besinlerin mikroorganizmalarla kirlenme şansı diğer besinlerden daha düşüktür ve ayrıca bu gıdalardaki su miktarının az olması bozulmayı geciktirmektedir. Öte yandan, su miktarı daha fazla olan süt, et, taze sebze ve meyve gibi besinler çok daha çabuk bozulmaktadır. </a:t>
            </a:r>
          </a:p>
        </p:txBody>
      </p:sp>
    </p:spTree>
    <p:extLst>
      <p:ext uri="{BB962C8B-B14F-4D97-AF65-F5344CB8AC3E}">
        <p14:creationId xmlns:p14="http://schemas.microsoft.com/office/powerpoint/2010/main" val="1322182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chemeClr val="tx1"/>
                </a:solidFill>
                <a:latin typeface="+mn-lt"/>
              </a:rPr>
              <a:t> </a:t>
            </a:r>
            <a:r>
              <a:rPr lang="tr-TR" sz="3200" dirty="0" smtClean="0">
                <a:solidFill>
                  <a:schemeClr val="tx1"/>
                </a:solidFill>
                <a:latin typeface="+mn-lt"/>
              </a:rPr>
              <a:t>Mikroorganizmalar </a:t>
            </a:r>
            <a:endParaRPr lang="tr-TR" sz="3200" dirty="0">
              <a:solidFill>
                <a:schemeClr val="tx1"/>
              </a:solidFill>
              <a:latin typeface="+mn-lt"/>
            </a:endParaRPr>
          </a:p>
        </p:txBody>
      </p:sp>
      <p:sp>
        <p:nvSpPr>
          <p:cNvPr id="3" name="İçerik Yer Tutucusu 2"/>
          <p:cNvSpPr>
            <a:spLocks noGrp="1"/>
          </p:cNvSpPr>
          <p:nvPr>
            <p:ph idx="1"/>
          </p:nvPr>
        </p:nvSpPr>
        <p:spPr/>
        <p:txBody>
          <a:bodyPr>
            <a:normAutofit/>
          </a:bodyPr>
          <a:lstStyle/>
          <a:p>
            <a:r>
              <a:rPr lang="tr-TR" sz="3200" dirty="0" smtClean="0">
                <a:solidFill>
                  <a:schemeClr val="tx1"/>
                </a:solidFill>
                <a:latin typeface="+mn-lt"/>
              </a:rPr>
              <a:t>Bakteriler  </a:t>
            </a:r>
          </a:p>
          <a:p>
            <a:r>
              <a:rPr lang="tr-TR" sz="3200" dirty="0" smtClean="0">
                <a:solidFill>
                  <a:schemeClr val="tx1"/>
                </a:solidFill>
                <a:latin typeface="+mn-lt"/>
              </a:rPr>
              <a:t>Virüsler </a:t>
            </a:r>
          </a:p>
          <a:p>
            <a:r>
              <a:rPr lang="tr-TR" sz="3200" dirty="0" smtClean="0">
                <a:solidFill>
                  <a:schemeClr val="tx1"/>
                </a:solidFill>
                <a:latin typeface="+mn-lt"/>
              </a:rPr>
              <a:t>Küfler </a:t>
            </a:r>
          </a:p>
          <a:p>
            <a:r>
              <a:rPr lang="tr-TR" sz="3200" dirty="0" smtClean="0">
                <a:solidFill>
                  <a:schemeClr val="tx1"/>
                </a:solidFill>
                <a:latin typeface="+mn-lt"/>
              </a:rPr>
              <a:t>Mantarlar </a:t>
            </a:r>
            <a:endParaRPr lang="tr-TR" sz="3200" dirty="0">
              <a:solidFill>
                <a:schemeClr val="tx1"/>
              </a:solidFill>
              <a:latin typeface="+mn-lt"/>
            </a:endParaRPr>
          </a:p>
          <a:p>
            <a:endParaRPr lang="tr-TR" sz="3200" dirty="0">
              <a:solidFill>
                <a:schemeClr val="tx1"/>
              </a:solidFill>
              <a:latin typeface="+mn-lt"/>
            </a:endParaRPr>
          </a:p>
        </p:txBody>
      </p:sp>
    </p:spTree>
    <p:extLst>
      <p:ext uri="{BB962C8B-B14F-4D97-AF65-F5344CB8AC3E}">
        <p14:creationId xmlns:p14="http://schemas.microsoft.com/office/powerpoint/2010/main" val="3973140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chemeClr val="tx1"/>
                </a:solidFill>
                <a:latin typeface="+mn-lt"/>
              </a:rPr>
              <a:t>Bakteriler</a:t>
            </a:r>
          </a:p>
        </p:txBody>
      </p:sp>
      <p:sp>
        <p:nvSpPr>
          <p:cNvPr id="3" name="İçerik Yer Tutucusu 2"/>
          <p:cNvSpPr>
            <a:spLocks noGrp="1"/>
          </p:cNvSpPr>
          <p:nvPr>
            <p:ph idx="1"/>
          </p:nvPr>
        </p:nvSpPr>
        <p:spPr/>
        <p:txBody>
          <a:bodyPr>
            <a:normAutofit fontScale="92500" lnSpcReduction="10000"/>
          </a:bodyPr>
          <a:lstStyle/>
          <a:p>
            <a:r>
              <a:rPr lang="tr-TR" sz="3200" dirty="0">
                <a:solidFill>
                  <a:schemeClr val="tx1"/>
                </a:solidFill>
                <a:latin typeface="+mn-lt"/>
              </a:rPr>
              <a:t>Yiyecek-içecek işletmelerinde besinler aracılığı ile oluşan hastalıklara en fazla bakteriler yol </a:t>
            </a:r>
            <a:r>
              <a:rPr lang="tr-TR" sz="3200" dirty="0" smtClean="0">
                <a:solidFill>
                  <a:schemeClr val="tx1"/>
                </a:solidFill>
                <a:latin typeface="+mn-lt"/>
              </a:rPr>
              <a:t>açmaktadır</a:t>
            </a:r>
          </a:p>
          <a:p>
            <a:r>
              <a:rPr lang="tr-TR" sz="3200" dirty="0">
                <a:solidFill>
                  <a:schemeClr val="tx1"/>
                </a:solidFill>
                <a:latin typeface="+mn-lt"/>
              </a:rPr>
              <a:t>Bakteriler gözle görülemeyen ve besinlere bulaştıktan sonra uygun koşullar ve sürelerde üreyerek hastalığa neden olan çok küçük canlılardır. Ancak 2000 tanesi yan yana geldiği zaman bir toplu iğne başı büyüklüğüne ulaşırlar. Mikroskopta 1000 kez büyültüldüğünde gözle görülebilirler</a:t>
            </a:r>
          </a:p>
        </p:txBody>
      </p:sp>
    </p:spTree>
    <p:extLst>
      <p:ext uri="{BB962C8B-B14F-4D97-AF65-F5344CB8AC3E}">
        <p14:creationId xmlns:p14="http://schemas.microsoft.com/office/powerpoint/2010/main" val="2501921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5</TotalTime>
  <Words>327</Words>
  <Application>Microsoft Office PowerPoint</Application>
  <PresentationFormat>Geniş ekran</PresentationFormat>
  <Paragraphs>32</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2</vt:i4>
      </vt:variant>
      <vt:variant>
        <vt:lpstr>Slayt Başlıkları</vt:lpstr>
      </vt:variant>
      <vt:variant>
        <vt:i4>9</vt:i4>
      </vt:variant>
    </vt:vector>
  </HeadingPairs>
  <TitlesOfParts>
    <vt:vector size="13" baseType="lpstr">
      <vt:lpstr>Arial</vt:lpstr>
      <vt:lpstr>Garamond</vt:lpstr>
      <vt:lpstr>Organik</vt:lpstr>
      <vt:lpstr>1_Organik</vt:lpstr>
      <vt:lpstr>GIDA VE PERSONEL HİJENİ </vt:lpstr>
      <vt:lpstr> Mikrobiyolojik Riskler </vt:lpstr>
      <vt:lpstr> Mikroorganizmalar </vt:lpstr>
      <vt:lpstr>Mikroorganizmalar</vt:lpstr>
      <vt:lpstr>Mikroorganizmalar</vt:lpstr>
      <vt:lpstr>Mikroorganizmalar</vt:lpstr>
      <vt:lpstr>Mikroorganizmalar</vt:lpstr>
      <vt:lpstr> Mikroorganizmalar </vt:lpstr>
      <vt:lpstr>Bakteriler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VE PERSONEL HİJENİ</dc:title>
  <dc:creator>emir üner</dc:creator>
  <cp:lastModifiedBy>emir üner</cp:lastModifiedBy>
  <cp:revision>7</cp:revision>
  <dcterms:created xsi:type="dcterms:W3CDTF">2017-10-29T13:27:16Z</dcterms:created>
  <dcterms:modified xsi:type="dcterms:W3CDTF">2017-10-29T13:33:13Z</dcterms:modified>
</cp:coreProperties>
</file>