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77" r:id="rId3"/>
    <p:sldId id="296" r:id="rId4"/>
    <p:sldId id="282" r:id="rId5"/>
    <p:sldId id="283" r:id="rId6"/>
    <p:sldId id="297" r:id="rId7"/>
    <p:sldId id="284" r:id="rId8"/>
    <p:sldId id="295" r:id="rId9"/>
    <p:sldId id="285" r:id="rId10"/>
    <p:sldId id="286" r:id="rId11"/>
    <p:sldId id="294" r:id="rId12"/>
    <p:sldId id="276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8AE2D-45BB-414D-B900-9A1BBB274C20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F8397-A226-452A-9B0D-894B905A57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47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CB9C057-7124-4DE1-95D7-674B413AF4B6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18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5BDC1-2959-4FBB-B150-7F739A7BE106}" type="datetime1">
              <a:rPr lang="tr-TR" smtClean="0"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01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DE55-936C-4657-AF49-F5415F476F8F}" type="datetime1">
              <a:rPr lang="tr-TR" smtClean="0"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4529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44670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70EFCD5-8B0B-4966-94BB-C02F2A34DEDA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Dikdörtgen 6"/>
          <p:cNvSpPr/>
          <p:nvPr userDrawn="1"/>
        </p:nvSpPr>
        <p:spPr>
          <a:xfrm>
            <a:off x="877455" y="1690255"/>
            <a:ext cx="10584872" cy="4433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923637"/>
            <a:ext cx="10058400" cy="534785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cxnSp>
        <p:nvCxnSpPr>
          <p:cNvPr id="9" name="Düz Bağlayıcı 8"/>
          <p:cNvCxnSpPr/>
          <p:nvPr userDrawn="1"/>
        </p:nvCxnSpPr>
        <p:spPr>
          <a:xfrm>
            <a:off x="1097280" y="831274"/>
            <a:ext cx="1005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482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BCA7708-A19A-411B-ACDF-D90208263917}" type="datetime1">
              <a:rPr lang="tr-TR" smtClean="0"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478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7309-089E-4F6C-9863-AC7FA48F87AE}" type="datetime1">
              <a:rPr lang="tr-TR" smtClean="0"/>
              <a:t>20.01.2020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332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EF8B24-BEF6-4CB3-83B5-A7D428FD051B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53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00088"/>
          </a:xfrm>
        </p:spPr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A8EE359-3299-4793-9B7A-4E4A45E1CFFD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Dikdörtgen 5"/>
          <p:cNvSpPr/>
          <p:nvPr userDrawn="1"/>
        </p:nvSpPr>
        <p:spPr>
          <a:xfrm>
            <a:off x="831273" y="1496291"/>
            <a:ext cx="10575636" cy="4895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8" name="Düz Bağlayıcı 7"/>
          <p:cNvCxnSpPr/>
          <p:nvPr userDrawn="1"/>
        </p:nvCxnSpPr>
        <p:spPr>
          <a:xfrm>
            <a:off x="1097280" y="886692"/>
            <a:ext cx="1005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073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7712CA4-30C3-4037-BDF1-61633C620C4C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2914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A970D31-538B-41D9-BAF8-67AAF9C7A149}" type="datetime1">
              <a:rPr lang="tr-TR" smtClean="0"/>
              <a:t>20.01.2020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348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4811-EAD3-4A3A-BC88-3BA85C349621}" type="datetime1">
              <a:rPr lang="tr-TR" smtClean="0"/>
              <a:t>20.01.2020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2541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29C0C9B-17CE-42D2-BBAE-382052134705}" type="datetime1">
              <a:rPr lang="tr-TR" smtClean="0"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7315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ardus.org.tr/pardus-kurulum-kilavuz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Kabuk İşlemleri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NBP126 </a:t>
            </a:r>
            <a:r>
              <a:rPr lang="tr-TR" dirty="0"/>
              <a:t>Açık Kaynak İşletim </a:t>
            </a:r>
            <a:r>
              <a:rPr lang="tr-TR" dirty="0" smtClean="0"/>
              <a:t>Sistemi</a:t>
            </a:r>
          </a:p>
          <a:p>
            <a:r>
              <a:rPr lang="tr-TR" dirty="0" err="1" smtClean="0"/>
              <a:t>Öğr.gör</a:t>
            </a:r>
            <a:r>
              <a:rPr lang="tr-TR" dirty="0" smtClean="0"/>
              <a:t>. Salih </a:t>
            </a:r>
            <a:r>
              <a:rPr lang="tr-TR" dirty="0" err="1" smtClean="0"/>
              <a:t>erdurucan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253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Komut Yapısı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dirty="0"/>
              <a:t>Birden fazla seçeneği yan yana veya bitişik olarak kullanmak mümkündür. Örneğin</a:t>
            </a:r>
            <a:r>
              <a:rPr lang="tr-TR" dirty="0" smtClean="0"/>
              <a:t>, </a:t>
            </a:r>
            <a:r>
              <a:rPr lang="tr-TR" b="1" dirty="0" err="1" smtClean="0"/>
              <a:t>ls</a:t>
            </a:r>
            <a:r>
              <a:rPr lang="tr-TR" b="1" dirty="0" smtClean="0"/>
              <a:t> </a:t>
            </a:r>
            <a:r>
              <a:rPr lang="tr-TR" b="1" dirty="0"/>
              <a:t>-a -l </a:t>
            </a:r>
            <a:r>
              <a:rPr lang="tr-TR" dirty="0"/>
              <a:t>komutunda, “</a:t>
            </a:r>
            <a:r>
              <a:rPr lang="tr-TR" b="1" i="1" dirty="0"/>
              <a:t>-a</a:t>
            </a:r>
            <a:r>
              <a:rPr lang="tr-TR" dirty="0"/>
              <a:t>” ve “</a:t>
            </a:r>
            <a:r>
              <a:rPr lang="tr-TR" b="1" i="1" dirty="0"/>
              <a:t>-l</a:t>
            </a:r>
            <a:r>
              <a:rPr lang="tr-TR" dirty="0"/>
              <a:t>” seçenekleri ayrı kullanılmışken, </a:t>
            </a:r>
            <a:r>
              <a:rPr lang="tr-TR" b="1" dirty="0" err="1"/>
              <a:t>ls</a:t>
            </a:r>
            <a:r>
              <a:rPr lang="tr-TR" b="1" dirty="0"/>
              <a:t> -al </a:t>
            </a:r>
            <a:r>
              <a:rPr lang="tr-TR" dirty="0" smtClean="0"/>
              <a:t>komutunda her </a:t>
            </a:r>
            <a:r>
              <a:rPr lang="tr-TR" dirty="0"/>
              <a:t>iki parametre “</a:t>
            </a:r>
            <a:r>
              <a:rPr lang="tr-TR" b="1" i="1" dirty="0"/>
              <a:t>-al</a:t>
            </a:r>
            <a:r>
              <a:rPr lang="tr-TR" dirty="0"/>
              <a:t>” şeklinde birleştirilmiştir. Her iki komutun da yaptığı iş aynıdır</a:t>
            </a:r>
            <a:r>
              <a:rPr lang="tr-TR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tr-TR" dirty="0"/>
              <a:t>Çoğu komutta bulunan bazı seçenekler aşağıda verilmiştir:</a:t>
            </a:r>
          </a:p>
          <a:p>
            <a:pPr marL="536575" indent="-536575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tr-TR" dirty="0"/>
              <a:t>-h --</a:t>
            </a:r>
            <a:r>
              <a:rPr lang="tr-TR" dirty="0" err="1"/>
              <a:t>help</a:t>
            </a:r>
            <a:r>
              <a:rPr lang="tr-TR" dirty="0"/>
              <a:t> : Komutla ilgili yardım bilgisini verir.</a:t>
            </a:r>
          </a:p>
          <a:p>
            <a:pPr marL="536575" indent="-536575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tr-TR" dirty="0"/>
              <a:t>-v --</a:t>
            </a:r>
            <a:r>
              <a:rPr lang="tr-TR" dirty="0" err="1"/>
              <a:t>verbose</a:t>
            </a:r>
            <a:r>
              <a:rPr lang="tr-TR" dirty="0"/>
              <a:t> : İşlemin aşamalarını ayrıntılı gösterir.</a:t>
            </a:r>
          </a:p>
          <a:p>
            <a:pPr marL="536575" indent="-536575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tr-TR" dirty="0"/>
              <a:t>-q --</a:t>
            </a:r>
            <a:r>
              <a:rPr lang="tr-TR" dirty="0" err="1"/>
              <a:t>quite</a:t>
            </a:r>
            <a:r>
              <a:rPr lang="tr-TR" dirty="0"/>
              <a:t> : Ekrana minimum çıktı verir.</a:t>
            </a:r>
          </a:p>
          <a:p>
            <a:pPr marL="536575" indent="-536575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tr-TR" dirty="0"/>
              <a:t>-V --</a:t>
            </a:r>
            <a:r>
              <a:rPr lang="tr-TR" dirty="0" err="1"/>
              <a:t>version</a:t>
            </a:r>
            <a:r>
              <a:rPr lang="tr-TR" dirty="0"/>
              <a:t> : Komutun sürüm numarasını gösterir.</a:t>
            </a:r>
          </a:p>
          <a:p>
            <a:pPr>
              <a:lnSpc>
                <a:spcPct val="120000"/>
              </a:lnSpc>
            </a:pPr>
            <a:r>
              <a:rPr lang="tr-TR" dirty="0" smtClean="0"/>
              <a:t>Argümanlarda </a:t>
            </a:r>
            <a:r>
              <a:rPr lang="tr-TR" dirty="0"/>
              <a:t>ise tek tire “</a:t>
            </a:r>
            <a:r>
              <a:rPr lang="tr-TR" b="1" dirty="0"/>
              <a:t>-</a:t>
            </a:r>
            <a:r>
              <a:rPr lang="tr-TR" dirty="0"/>
              <a:t>” ya da çift tire “</a:t>
            </a:r>
            <a:r>
              <a:rPr lang="tr-TR" b="1" dirty="0"/>
              <a:t>--</a:t>
            </a:r>
            <a:r>
              <a:rPr lang="tr-TR" dirty="0"/>
              <a:t>” işareti bulunmaz. Örneğin; cd </a:t>
            </a:r>
            <a:r>
              <a:rPr lang="tr-TR" dirty="0" smtClean="0"/>
              <a:t>komutu argüman </a:t>
            </a:r>
            <a:r>
              <a:rPr lang="tr-TR" dirty="0"/>
              <a:t>ile beraber kullanıldığında verilen dizini açar. Dizin adı (</a:t>
            </a:r>
            <a:r>
              <a:rPr lang="tr-TR" i="1" dirty="0"/>
              <a:t>belgeler </a:t>
            </a:r>
            <a:r>
              <a:rPr lang="tr-TR" dirty="0"/>
              <a:t>dizini) </a:t>
            </a:r>
            <a:r>
              <a:rPr lang="tr-TR" dirty="0" smtClean="0"/>
              <a:t>argüman olarak </a:t>
            </a:r>
            <a:r>
              <a:rPr lang="tr-TR" dirty="0"/>
              <a:t>verildiğinde, </a:t>
            </a:r>
            <a:r>
              <a:rPr lang="tr-TR" b="1" dirty="0"/>
              <a:t>cd belgeler </a:t>
            </a:r>
            <a:r>
              <a:rPr lang="tr-TR" dirty="0"/>
              <a:t>şeklinde yazılır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7755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Komut Yapısı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Aşağıda komut yazımlarına örnekler verilmiştir: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 $ </a:t>
            </a:r>
            <a:r>
              <a:rPr lang="tr-TR" b="1" dirty="0" err="1"/>
              <a:t>date</a:t>
            </a:r>
            <a:r>
              <a:rPr lang="tr-TR" b="1" dirty="0"/>
              <a:t> </a:t>
            </a:r>
            <a:r>
              <a:rPr lang="tr-TR" dirty="0"/>
              <a:t>Komut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 $ </a:t>
            </a:r>
            <a:r>
              <a:rPr lang="tr-TR" b="1" dirty="0"/>
              <a:t>cal 12 2000 </a:t>
            </a:r>
            <a:r>
              <a:rPr lang="tr-TR" dirty="0"/>
              <a:t>Komut ve iki argüman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b-NO" dirty="0"/>
              <a:t> $ </a:t>
            </a:r>
            <a:r>
              <a:rPr lang="nb-NO" b="1" dirty="0"/>
              <a:t>ls -l </a:t>
            </a:r>
            <a:r>
              <a:rPr lang="nb-NO" dirty="0"/>
              <a:t>Komut ve bir seçenek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 $ </a:t>
            </a:r>
            <a:r>
              <a:rPr lang="tr-TR" b="1" dirty="0" err="1"/>
              <a:t>ls</a:t>
            </a:r>
            <a:r>
              <a:rPr lang="tr-TR" b="1" dirty="0"/>
              <a:t> -</a:t>
            </a:r>
            <a:r>
              <a:rPr lang="tr-TR" b="1" dirty="0" err="1"/>
              <a:t>laR</a:t>
            </a:r>
            <a:r>
              <a:rPr lang="tr-TR" b="1" dirty="0"/>
              <a:t> </a:t>
            </a:r>
            <a:r>
              <a:rPr lang="tr-TR" dirty="0"/>
              <a:t>Komut ve çok seçenek (bitişik yazım)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 $ </a:t>
            </a:r>
            <a:r>
              <a:rPr lang="tr-TR" b="1" dirty="0" err="1"/>
              <a:t>ls</a:t>
            </a:r>
            <a:r>
              <a:rPr lang="tr-TR" b="1" dirty="0"/>
              <a:t> -l -a -R </a:t>
            </a:r>
            <a:r>
              <a:rPr lang="tr-TR" dirty="0"/>
              <a:t>Komut ve çok seçenek (ayrı yazım)</a:t>
            </a:r>
          </a:p>
        </p:txBody>
      </p:sp>
    </p:spTree>
    <p:extLst>
      <p:ext uri="{BB962C8B-B14F-4D97-AF65-F5344CB8AC3E}">
        <p14:creationId xmlns:p14="http://schemas.microsoft.com/office/powerpoint/2010/main" val="201348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MEB Bilişim Teknolojileri, Açık Kaynak İşletim Sistemi-3 Kullanımı. (Ankara 2013)</a:t>
            </a:r>
          </a:p>
          <a:p>
            <a:r>
              <a:rPr lang="tr-TR" dirty="0" smtClean="0"/>
              <a:t>2- </a:t>
            </a:r>
            <a:r>
              <a:rPr lang="tr-TR" dirty="0">
                <a:hlinkClick r:id="rId2"/>
              </a:rPr>
              <a:t>https://www.pardus.org.tr/pardus-kurulum-kilavuzu</a:t>
            </a:r>
            <a:r>
              <a:rPr lang="tr-TR" dirty="0" smtClean="0">
                <a:hlinkClick r:id="rId2"/>
              </a:rPr>
              <a:t>/</a:t>
            </a:r>
            <a:r>
              <a:rPr lang="tr-TR" dirty="0" smtClean="0"/>
              <a:t> 16.01.2020 22:00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5594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Kabuk (Shell)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518473" y="923637"/>
            <a:ext cx="7352907" cy="5347854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sz="2400" dirty="0"/>
              <a:t>İşletim sistemlerinde kullanıcı ile bilgisayar donanımı arasında genel olarak </a:t>
            </a:r>
            <a:r>
              <a:rPr lang="tr-TR" sz="2400" dirty="0" smtClean="0"/>
              <a:t>3 katmandan </a:t>
            </a:r>
            <a:r>
              <a:rPr lang="tr-TR" sz="2400" dirty="0"/>
              <a:t>söz edilebilir. Şekil 1.1’de görülen bu katmanlar; kabuk, sistem çağrıları </a:t>
            </a:r>
            <a:r>
              <a:rPr lang="tr-TR" sz="2400" dirty="0" smtClean="0"/>
              <a:t>ve çekirdek </a:t>
            </a:r>
            <a:r>
              <a:rPr lang="tr-TR" sz="2400" dirty="0"/>
              <a:t>olarak adlandırılır.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Kabuk (</a:t>
            </a:r>
            <a:r>
              <a:rPr lang="tr-TR" sz="2400" i="1" dirty="0" err="1"/>
              <a:t>shell</a:t>
            </a:r>
            <a:r>
              <a:rPr lang="tr-TR" sz="2400" dirty="0"/>
              <a:t>), kullanıcı ile işletim sistemi çekirdeği arasında bir ara birimdir</a:t>
            </a:r>
            <a:r>
              <a:rPr lang="tr-TR" sz="2400" dirty="0" smtClean="0"/>
              <a:t>. Kullanıcı </a:t>
            </a:r>
            <a:r>
              <a:rPr lang="tr-TR" sz="2400" dirty="0"/>
              <a:t>tarafından verilen komutları algılar, yorumlar ve sistem çağrıları </a:t>
            </a:r>
            <a:r>
              <a:rPr lang="tr-TR" sz="2400" dirty="0" smtClean="0"/>
              <a:t>yardımıyla çekirdeğe </a:t>
            </a:r>
            <a:r>
              <a:rPr lang="tr-TR" sz="2400" dirty="0"/>
              <a:t>iletir. Çekirdek ise bilgisayar donanımıyla doğrudan etkileşen ve işletim </a:t>
            </a:r>
            <a:r>
              <a:rPr lang="tr-TR" sz="2400" dirty="0" smtClean="0"/>
              <a:t>sistemi işlevlerini </a:t>
            </a:r>
            <a:r>
              <a:rPr lang="tr-TR" sz="2400" dirty="0"/>
              <a:t>gerçekleştiren kısımdır. Kabuk, işletim sisteminin kullanıcıya görünen yüzüdür</a:t>
            </a:r>
            <a:r>
              <a:rPr lang="tr-TR" sz="2400" dirty="0" smtClean="0"/>
              <a:t>.</a:t>
            </a:r>
            <a:endParaRPr lang="tr-TR" sz="2400" dirty="0"/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0457" y="1436192"/>
            <a:ext cx="3780001" cy="2161372"/>
          </a:xfrm>
          <a:prstGeom prst="rect">
            <a:avLst/>
          </a:prstGeom>
        </p:spPr>
      </p:pic>
      <p:sp>
        <p:nvSpPr>
          <p:cNvPr id="10" name="Dikdörtgen 9"/>
          <p:cNvSpPr/>
          <p:nvPr/>
        </p:nvSpPr>
        <p:spPr>
          <a:xfrm>
            <a:off x="8430343" y="3693495"/>
            <a:ext cx="294022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1.1: İşletim sistemi katmanları</a:t>
            </a:r>
            <a:endParaRPr lang="tr-T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292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Kabuk (Shell)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518473" y="923637"/>
            <a:ext cx="7352907" cy="534785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Birçok </a:t>
            </a:r>
            <a:r>
              <a:rPr lang="tr-TR" sz="2400" dirty="0"/>
              <a:t>kaynakta “</a:t>
            </a:r>
            <a:r>
              <a:rPr lang="tr-TR" sz="2400" b="1" dirty="0"/>
              <a:t>komut yorumlayıcısı</a:t>
            </a:r>
            <a:r>
              <a:rPr lang="tr-TR" sz="2400" dirty="0"/>
              <a:t>” olarak da adlandırılmaktadır</a:t>
            </a:r>
            <a:r>
              <a:rPr lang="tr-TR" sz="2400" dirty="0" smtClean="0"/>
              <a:t>. Bilgisayar </a:t>
            </a:r>
            <a:r>
              <a:rPr lang="tr-TR" sz="2400" dirty="0"/>
              <a:t>açıldıktan bir süre sonra komut satırı (</a:t>
            </a:r>
            <a:r>
              <a:rPr lang="tr-TR" sz="2400" i="1" dirty="0" err="1"/>
              <a:t>prompt</a:t>
            </a:r>
            <a:r>
              <a:rPr lang="tr-TR" sz="2400" dirty="0"/>
              <a:t>) görüntülenir. </a:t>
            </a:r>
            <a:r>
              <a:rPr lang="tr-TR" sz="2400" dirty="0" smtClean="0"/>
              <a:t>Kullanıcı tarafından </a:t>
            </a:r>
            <a:r>
              <a:rPr lang="tr-TR" sz="2400" dirty="0"/>
              <a:t>komut satırına girilen komutlar, bilgisayar tarafından işleme konulur. İşte </a:t>
            </a:r>
            <a:r>
              <a:rPr lang="tr-TR" sz="2400" dirty="0" smtClean="0"/>
              <a:t>bu noktada </a:t>
            </a:r>
            <a:r>
              <a:rPr lang="tr-TR" sz="2400" dirty="0"/>
              <a:t>kabuk olarak adlandırılan program devreye girer. Öncelikle komutun </a:t>
            </a:r>
            <a:r>
              <a:rPr lang="tr-TR" sz="2400" dirty="0" smtClean="0"/>
              <a:t>geçerliliğini inceler</a:t>
            </a:r>
            <a:r>
              <a:rPr lang="tr-TR" sz="2400" dirty="0"/>
              <a:t>, kullanıcının ne yapmak istediğini çözümler ve bu iş için gerekli programları </a:t>
            </a:r>
            <a:r>
              <a:rPr lang="tr-TR" sz="2400" dirty="0" smtClean="0"/>
              <a:t>belleğe yükler</a:t>
            </a:r>
            <a:r>
              <a:rPr lang="tr-TR" sz="2400" dirty="0"/>
              <a:t>.</a:t>
            </a: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0457" y="1436192"/>
            <a:ext cx="3780001" cy="2161372"/>
          </a:xfrm>
          <a:prstGeom prst="rect">
            <a:avLst/>
          </a:prstGeom>
        </p:spPr>
      </p:pic>
      <p:sp>
        <p:nvSpPr>
          <p:cNvPr id="10" name="Dikdörtgen 9"/>
          <p:cNvSpPr/>
          <p:nvPr/>
        </p:nvSpPr>
        <p:spPr>
          <a:xfrm>
            <a:off x="8430343" y="3693495"/>
            <a:ext cx="294022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1.1: İşletim sistemi katmanları</a:t>
            </a:r>
            <a:endParaRPr lang="tr-T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231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Kabuk Programı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Kabuk programı, kullanıcı ile işletim sisteminin çekirdeği arasında bağlantı kuran</a:t>
            </a:r>
            <a:r>
              <a:rPr lang="tr-TR" dirty="0" smtClean="0"/>
              <a:t>, köprü </a:t>
            </a:r>
            <a:r>
              <a:rPr lang="tr-TR" dirty="0"/>
              <a:t>kuran program olarak adlandırılabilir. MS-DOS işletim sisteminde kabuk </a:t>
            </a:r>
            <a:r>
              <a:rPr lang="tr-TR" dirty="0" smtClean="0"/>
              <a:t>olarak </a:t>
            </a:r>
            <a:r>
              <a:rPr lang="tr-TR" i="1" dirty="0" smtClean="0"/>
              <a:t>command.com </a:t>
            </a:r>
            <a:r>
              <a:rPr lang="tr-TR" dirty="0"/>
              <a:t>kullanılır. DOS işletim sisteminin aksine, Unix’te geliştirilmiş birçok </a:t>
            </a:r>
            <a:r>
              <a:rPr lang="tr-TR" dirty="0" smtClean="0"/>
              <a:t>kabuk programı </a:t>
            </a:r>
            <a:r>
              <a:rPr lang="tr-TR" dirty="0"/>
              <a:t>vardır. Bu programlar Tablo 1.1’de listelenmiştir.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122651"/>
            <a:ext cx="6172200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92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Komut Satırı ve Programlara Parametre Gönderme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097280" y="923637"/>
            <a:ext cx="9969788" cy="378976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 err="1"/>
              <a:t>Pardus'ta</a:t>
            </a:r>
            <a:r>
              <a:rPr lang="tr-TR" sz="2400" dirty="0"/>
              <a:t>, bir masaüstü işletim sistemiyle yapılabilecek grafik ortamdaki </a:t>
            </a:r>
            <a:r>
              <a:rPr lang="tr-TR" sz="2400" dirty="0" smtClean="0"/>
              <a:t>tüm işlemlerin </a:t>
            </a:r>
            <a:r>
              <a:rPr lang="tr-TR" sz="2400" dirty="0"/>
              <a:t>yanı sıra, birçok işlemi komut satırı üzerinden gerçekleştirmek mümkündür. </a:t>
            </a:r>
            <a:r>
              <a:rPr lang="tr-TR" sz="2400" dirty="0" smtClean="0"/>
              <a:t>Bu yöntem </a:t>
            </a:r>
            <a:r>
              <a:rPr lang="tr-TR" sz="2400" dirty="0"/>
              <a:t>artık klasikleşmiş olsa da Linux sistemlerin güçlü yanını ortaya koymaktadır</a:t>
            </a:r>
            <a:r>
              <a:rPr lang="tr-TR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3142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002060"/>
                </a:solidFill>
              </a:rPr>
              <a:t>Komut Satırı (</a:t>
            </a:r>
            <a:r>
              <a:rPr lang="tr-TR" b="1" dirty="0" err="1">
                <a:solidFill>
                  <a:srgbClr val="002060"/>
                </a:solidFill>
              </a:rPr>
              <a:t>Konsole</a:t>
            </a:r>
            <a:r>
              <a:rPr lang="tr-TR" b="1" dirty="0">
                <a:solidFill>
                  <a:srgbClr val="002060"/>
                </a:solidFill>
              </a:rPr>
              <a:t> Uygulaması)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6</a:t>
            </a:fld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6185" y="2691312"/>
            <a:ext cx="4541425" cy="3580179"/>
          </a:xfrm>
          <a:prstGeom prst="rect">
            <a:avLst/>
          </a:prstGeom>
        </p:spPr>
      </p:pic>
      <p:sp>
        <p:nvSpPr>
          <p:cNvPr id="8" name="İçerik Yer Tutucusu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>
                <a:solidFill>
                  <a:srgbClr val="002060"/>
                </a:solidFill>
              </a:rPr>
              <a:t>Pardus'ta</a:t>
            </a:r>
            <a:r>
              <a:rPr lang="tr-TR" sz="2400" dirty="0">
                <a:solidFill>
                  <a:srgbClr val="002060"/>
                </a:solidFill>
              </a:rPr>
              <a:t> kabuk üzerinde çalışabilmek için komut satırı uygulamasına geçilmelidir. </a:t>
            </a:r>
            <a:r>
              <a:rPr lang="tr-TR" sz="2400" dirty="0" err="1">
                <a:solidFill>
                  <a:srgbClr val="002060"/>
                </a:solidFill>
              </a:rPr>
              <a:t>Pardus'taki</a:t>
            </a:r>
            <a:r>
              <a:rPr lang="tr-TR" sz="2400" dirty="0">
                <a:solidFill>
                  <a:srgbClr val="002060"/>
                </a:solidFill>
              </a:rPr>
              <a:t> komut satırı uygulaması, </a:t>
            </a:r>
            <a:r>
              <a:rPr lang="tr-TR" sz="2400" b="1" dirty="0" err="1">
                <a:solidFill>
                  <a:srgbClr val="002060"/>
                </a:solidFill>
              </a:rPr>
              <a:t>Konsole</a:t>
            </a:r>
            <a:r>
              <a:rPr lang="tr-TR" sz="2400" b="1" dirty="0">
                <a:solidFill>
                  <a:srgbClr val="002060"/>
                </a:solidFill>
              </a:rPr>
              <a:t> </a:t>
            </a:r>
            <a:r>
              <a:rPr lang="tr-TR" sz="2400" dirty="0">
                <a:solidFill>
                  <a:srgbClr val="002060"/>
                </a:solidFill>
              </a:rPr>
              <a:t>(Terminal Programı) olarak </a:t>
            </a:r>
            <a:r>
              <a:rPr lang="tr-TR" sz="2400" dirty="0" err="1">
                <a:solidFill>
                  <a:srgbClr val="002060"/>
                </a:solidFill>
              </a:rPr>
              <a:t>isimlendirilir.Konsole</a:t>
            </a:r>
            <a:r>
              <a:rPr lang="tr-TR" sz="2400" dirty="0">
                <a:solidFill>
                  <a:srgbClr val="002060"/>
                </a:solidFill>
              </a:rPr>
              <a:t> uygulamasını çalıştırmak için </a:t>
            </a:r>
            <a:r>
              <a:rPr lang="tr-TR" sz="2400" dirty="0" err="1">
                <a:solidFill>
                  <a:srgbClr val="002060"/>
                </a:solidFill>
              </a:rPr>
              <a:t>Pardus</a:t>
            </a:r>
            <a:r>
              <a:rPr lang="tr-TR" sz="2400" dirty="0">
                <a:solidFill>
                  <a:srgbClr val="002060"/>
                </a:solidFill>
              </a:rPr>
              <a:t> ana menüsünden </a:t>
            </a:r>
            <a:r>
              <a:rPr lang="tr-TR" sz="2400" b="1" i="1" dirty="0">
                <a:solidFill>
                  <a:srgbClr val="002060"/>
                </a:solidFill>
              </a:rPr>
              <a:t>Programlar → Sistem → </a:t>
            </a:r>
            <a:r>
              <a:rPr lang="it-IT" sz="2400" b="1" i="1" dirty="0">
                <a:solidFill>
                  <a:srgbClr val="002060"/>
                </a:solidFill>
              </a:rPr>
              <a:t>Konsole (Terminal Programı) </a:t>
            </a:r>
            <a:r>
              <a:rPr lang="it-IT" sz="2400" dirty="0">
                <a:solidFill>
                  <a:srgbClr val="002060"/>
                </a:solidFill>
              </a:rPr>
              <a:t>seçeneğini seçebilirsiniz.</a:t>
            </a:r>
            <a:endParaRPr lang="tr-TR" sz="2400" dirty="0">
              <a:solidFill>
                <a:srgbClr val="002060"/>
              </a:solidFill>
            </a:endParaRP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54871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Komut Satırı ve Programlara Parametre Gönderme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/>
              <a:t>Bu çalıştırma sonrasında sisteme girdiğiniz kullanıcının haklarıyla </a:t>
            </a:r>
            <a:r>
              <a:rPr lang="tr-TR" sz="2400" dirty="0" smtClean="0"/>
              <a:t>işlem yapabileceğiniz </a:t>
            </a:r>
            <a:r>
              <a:rPr lang="tr-TR" sz="2400" dirty="0"/>
              <a:t>Şekil 1.2'de görülen konsol penceresi açılacaktır. Bu konsol </a:t>
            </a:r>
            <a:r>
              <a:rPr lang="tr-TR" sz="2400" dirty="0" smtClean="0"/>
              <a:t>penceresi klavyeden </a:t>
            </a:r>
            <a:r>
              <a:rPr lang="tr-TR" sz="2400" dirty="0"/>
              <a:t>girdi alır, ayrıca fareyle kopyalama ve yapıştırmaya da izin verir. </a:t>
            </a:r>
            <a:r>
              <a:rPr lang="tr-TR" sz="2400" dirty="0" smtClean="0"/>
              <a:t>Klavyeden aldığı </a:t>
            </a:r>
            <a:r>
              <a:rPr lang="tr-TR" sz="2400" dirty="0"/>
              <a:t>komutları işlediğinden dolayı konsol, “komut satırı </a:t>
            </a:r>
            <a:r>
              <a:rPr lang="tr-TR" sz="2400" dirty="0" err="1"/>
              <a:t>arayüzü</a:t>
            </a:r>
            <a:r>
              <a:rPr lang="tr-TR" sz="2400" dirty="0"/>
              <a:t>” (</a:t>
            </a:r>
            <a:r>
              <a:rPr lang="tr-TR" sz="2400" i="1" dirty="0" err="1"/>
              <a:t>command</a:t>
            </a:r>
            <a:r>
              <a:rPr lang="tr-TR" sz="2400" i="1" dirty="0"/>
              <a:t> </a:t>
            </a:r>
            <a:r>
              <a:rPr lang="tr-TR" sz="2400" i="1" dirty="0" err="1"/>
              <a:t>line</a:t>
            </a:r>
            <a:r>
              <a:rPr lang="tr-TR" sz="2400" i="1" dirty="0"/>
              <a:t> </a:t>
            </a:r>
            <a:r>
              <a:rPr lang="tr-TR" sz="2400" i="1" dirty="0" err="1" smtClean="0"/>
              <a:t>interface</a:t>
            </a:r>
            <a:r>
              <a:rPr lang="tr-TR" sz="2400" i="1" dirty="0" smtClean="0"/>
              <a:t> – </a:t>
            </a:r>
            <a:r>
              <a:rPr lang="tr-TR" sz="2400" b="1" i="1" dirty="0"/>
              <a:t>CLI</a:t>
            </a:r>
            <a:r>
              <a:rPr lang="tr-TR" sz="2400" dirty="0"/>
              <a:t>) olarak da isimlendirilir</a:t>
            </a:r>
            <a:r>
              <a:rPr lang="tr-TR" sz="2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Komut istemcisinin sonunda imleçten önce yer alan karakter; sistem </a:t>
            </a:r>
            <a:r>
              <a:rPr lang="tr-TR" sz="2400" dirty="0" smtClean="0"/>
              <a:t>yöneticisi olan </a:t>
            </a:r>
            <a:r>
              <a:rPr lang="tr-TR" sz="2400" i="1" dirty="0" err="1"/>
              <a:t>root</a:t>
            </a:r>
            <a:r>
              <a:rPr lang="tr-TR" sz="2400" i="1" dirty="0"/>
              <a:t> </a:t>
            </a:r>
            <a:r>
              <a:rPr lang="tr-TR" sz="2400" dirty="0"/>
              <a:t>kullanıcısı için </a:t>
            </a:r>
            <a:r>
              <a:rPr lang="tr-TR" sz="2400" b="1" dirty="0"/>
              <a:t>#</a:t>
            </a:r>
            <a:r>
              <a:rPr lang="tr-TR" sz="2400" dirty="0"/>
              <a:t>, diğer kullanıcılar için ise </a:t>
            </a:r>
            <a:r>
              <a:rPr lang="tr-TR" sz="2400" b="1" dirty="0"/>
              <a:t>$ </a:t>
            </a:r>
            <a:r>
              <a:rPr lang="tr-TR" sz="2400" dirty="0" smtClean="0"/>
              <a:t>olur</a:t>
            </a:r>
          </a:p>
        </p:txBody>
      </p:sp>
    </p:spTree>
    <p:extLst>
      <p:ext uri="{BB962C8B-B14F-4D97-AF65-F5344CB8AC3E}">
        <p14:creationId xmlns:p14="http://schemas.microsoft.com/office/powerpoint/2010/main" val="63929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Komut Satırı ve Programlara Parametre Gönderme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nn-NO" sz="2400" dirty="0" smtClean="0"/>
              <a:t>Konsole </a:t>
            </a:r>
            <a:r>
              <a:rPr lang="nn-NO" sz="2400" dirty="0"/>
              <a:t>programına erişmek için aşağıdaki yöntemleri de kullanabilirsiniz</a:t>
            </a:r>
            <a:r>
              <a:rPr lang="nn-NO" sz="2400" dirty="0" smtClean="0"/>
              <a:t>:</a:t>
            </a:r>
            <a:endParaRPr lang="tr-TR" sz="24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400" b="1" dirty="0" smtClean="0"/>
              <a:t>Alt+F2 </a:t>
            </a:r>
            <a:r>
              <a:rPr lang="tr-TR" sz="2400" dirty="0" err="1"/>
              <a:t>kısayolundan</a:t>
            </a:r>
            <a:r>
              <a:rPr lang="tr-TR" sz="2400" dirty="0"/>
              <a:t> açılan </a:t>
            </a:r>
            <a:r>
              <a:rPr lang="tr-TR" sz="2400" b="1" dirty="0"/>
              <a:t>Komut Çalıştır... </a:t>
            </a:r>
            <a:r>
              <a:rPr lang="tr-TR" sz="2400" dirty="0"/>
              <a:t>penceresinde “</a:t>
            </a:r>
            <a:r>
              <a:rPr lang="tr-TR" sz="2400" b="1" dirty="0" err="1"/>
              <a:t>konsole</a:t>
            </a:r>
            <a:r>
              <a:rPr lang="tr-TR" sz="2400" dirty="0"/>
              <a:t>” </a:t>
            </a:r>
            <a:r>
              <a:rPr lang="tr-TR" sz="2400" dirty="0" smtClean="0"/>
              <a:t>yazarak </a:t>
            </a:r>
            <a:r>
              <a:rPr lang="tr-TR" sz="2400" dirty="0" err="1" smtClean="0"/>
              <a:t>Konsole</a:t>
            </a:r>
            <a:r>
              <a:rPr lang="tr-TR" sz="2400" dirty="0" smtClean="0"/>
              <a:t> </a:t>
            </a:r>
            <a:r>
              <a:rPr lang="tr-TR" sz="2400" dirty="0"/>
              <a:t>programını çalıştırabilirsiniz.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400" b="1" dirty="0" smtClean="0"/>
              <a:t>Ctrl+Alt+F1</a:t>
            </a:r>
            <a:r>
              <a:rPr lang="tr-TR" sz="2400" b="1" dirty="0"/>
              <a:t>..F6 </a:t>
            </a:r>
            <a:r>
              <a:rPr lang="tr-TR" sz="2400" dirty="0"/>
              <a:t>ile de 1'den 6'ya kadar ayrı ayrı kabuk oturumu </a:t>
            </a:r>
            <a:r>
              <a:rPr lang="tr-TR" sz="2400" dirty="0" smtClean="0"/>
              <a:t>açmanız mümkündür</a:t>
            </a:r>
            <a:r>
              <a:rPr lang="tr-TR" sz="2400" dirty="0"/>
              <a:t>. Bu seçenekle, komut sisteminde tam ekran </a:t>
            </a:r>
            <a:r>
              <a:rPr lang="tr-TR" sz="2400" dirty="0" err="1" smtClean="0"/>
              <a:t>modunda</a:t>
            </a:r>
            <a:r>
              <a:rPr lang="tr-TR" sz="2400" dirty="0" smtClean="0"/>
              <a:t> çalışabilirsiniz</a:t>
            </a:r>
            <a:r>
              <a:rPr lang="tr-TR" sz="2400" dirty="0"/>
              <a:t>. Komut ekranından grafik ortama geri dönmek için </a:t>
            </a:r>
            <a:r>
              <a:rPr lang="tr-TR" sz="2400" dirty="0" smtClean="0"/>
              <a:t>ise </a:t>
            </a:r>
            <a:r>
              <a:rPr lang="tr-TR" sz="2400" b="1" dirty="0" smtClean="0"/>
              <a:t>Ctrl+Alt+F7 </a:t>
            </a:r>
            <a:r>
              <a:rPr lang="tr-TR" sz="2400" dirty="0" err="1"/>
              <a:t>kısayol</a:t>
            </a:r>
            <a:r>
              <a:rPr lang="tr-TR" sz="2400" dirty="0"/>
              <a:t> tuşunu kullanabilirsiniz.</a:t>
            </a:r>
          </a:p>
        </p:txBody>
      </p:sp>
    </p:spTree>
    <p:extLst>
      <p:ext uri="{BB962C8B-B14F-4D97-AF65-F5344CB8AC3E}">
        <p14:creationId xmlns:p14="http://schemas.microsoft.com/office/powerpoint/2010/main" val="463858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Komut Yapısı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097280" y="923637"/>
            <a:ext cx="10058400" cy="1621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Komut</a:t>
            </a:r>
            <a:r>
              <a:rPr lang="tr-TR" dirty="0"/>
              <a:t>, kullanıcı tarafından istenen hizmetin çalıştırılması için, </a:t>
            </a:r>
            <a:r>
              <a:rPr lang="tr-TR" dirty="0" smtClean="0"/>
              <a:t>işletim sistemine </a:t>
            </a:r>
            <a:r>
              <a:rPr lang="tr-TR" dirty="0"/>
              <a:t>ya da bir uygulamaya istekte bulunulmasına yarayan sözcük, ifade </a:t>
            </a:r>
            <a:r>
              <a:rPr lang="tr-TR" dirty="0" smtClean="0"/>
              <a:t>ya da </a:t>
            </a:r>
            <a:r>
              <a:rPr lang="tr-TR" dirty="0"/>
              <a:t>kısaltmalardır. Örneğin, “Dosya isimlerini listele” isteği için “</a:t>
            </a:r>
            <a:r>
              <a:rPr lang="tr-TR" dirty="0" err="1"/>
              <a:t>ls</a:t>
            </a:r>
            <a:r>
              <a:rPr lang="tr-TR" dirty="0"/>
              <a:t>” </a:t>
            </a:r>
            <a:r>
              <a:rPr lang="tr-TR" dirty="0" smtClean="0"/>
              <a:t>komutu verilmelidir</a:t>
            </a:r>
            <a:r>
              <a:rPr lang="tr-TR" dirty="0"/>
              <a:t>.</a:t>
            </a:r>
          </a:p>
          <a:p>
            <a:r>
              <a:rPr lang="tr-TR" dirty="0"/>
              <a:t>Linux tabanlı sistemlerde komut yapısı genellikle Şekil 1.3’teki gibi olmaktadır.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0900" y="2331612"/>
            <a:ext cx="5829300" cy="1666875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1219828" y="3931281"/>
            <a:ext cx="2478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Seçenek ve Argüman</a:t>
            </a:r>
            <a:endParaRPr lang="tr-TR" sz="2000" dirty="0">
              <a:solidFill>
                <a:srgbClr val="002060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1097280" y="4331391"/>
            <a:ext cx="107804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Linux komutlarında seçenekler genellikle tek tire “-” ya da çift tire “--”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işaretinden sonra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kullanılır. Örneğin,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-l komutunda kullanılan “</a:t>
            </a:r>
            <a:r>
              <a:rPr lang="tr-TR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seçeneği ile sadece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dosya isimleri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değil, dosyaların ayrıntıları da listelenir.</a:t>
            </a:r>
          </a:p>
          <a:p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Komut seçeneklerinin kısa veya uzun yazılışları olabilir: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n-NO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Kısa </a:t>
            </a:r>
            <a:r>
              <a:rPr lang="nn-NO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yazılış : Tek tire (-) tek harf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Uzun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yazılış: Çift tire (--) sözcük</a:t>
            </a:r>
          </a:p>
        </p:txBody>
      </p:sp>
    </p:spTree>
    <p:extLst>
      <p:ext uri="{BB962C8B-B14F-4D97-AF65-F5344CB8AC3E}">
        <p14:creationId xmlns:p14="http://schemas.microsoft.com/office/powerpoint/2010/main" val="23783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EA982FA4-5945-4967-9238-2CC9BFD33964}" vid="{09C63E20-D516-4FC8-9458-F0B50C03589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862</TotalTime>
  <Words>847</Words>
  <Application>Microsoft Office PowerPoint</Application>
  <PresentationFormat>Geniş ekran</PresentationFormat>
  <Paragraphs>73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nmyo</vt:lpstr>
      <vt:lpstr>Kabuk İşlemleri</vt:lpstr>
      <vt:lpstr>Kabuk (Shell)</vt:lpstr>
      <vt:lpstr>Kabuk (Shell)</vt:lpstr>
      <vt:lpstr>Kabuk Programı</vt:lpstr>
      <vt:lpstr>Komut Satırı ve Programlara Parametre Gönderme</vt:lpstr>
      <vt:lpstr>Komut Satırı (Konsole Uygulaması)</vt:lpstr>
      <vt:lpstr>Komut Satırı ve Programlara Parametre Gönderme</vt:lpstr>
      <vt:lpstr>Komut Satırı ve Programlara Parametre Gönderme</vt:lpstr>
      <vt:lpstr>Komut Yapısı</vt:lpstr>
      <vt:lpstr>Komut Yapısı</vt:lpstr>
      <vt:lpstr>Komut Yapısı</vt:lpstr>
      <vt:lpstr>Kaynak</vt:lpstr>
    </vt:vector>
  </TitlesOfParts>
  <Company>MoTuN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Açık Kaynak Kodlu İşletim Sistemi Yapısı</dc:title>
  <dc:creator>Salih</dc:creator>
  <cp:lastModifiedBy>Salih</cp:lastModifiedBy>
  <cp:revision>99</cp:revision>
  <dcterms:created xsi:type="dcterms:W3CDTF">2020-01-16T18:35:55Z</dcterms:created>
  <dcterms:modified xsi:type="dcterms:W3CDTF">2020-01-20T17:00:41Z</dcterms:modified>
</cp:coreProperties>
</file>